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0"/>
  </p:notesMasterIdLst>
  <p:sldIdLst>
    <p:sldId id="266" r:id="rId2"/>
    <p:sldId id="267" r:id="rId3"/>
    <p:sldId id="268" r:id="rId4"/>
    <p:sldId id="256" r:id="rId5"/>
    <p:sldId id="270" r:id="rId6"/>
    <p:sldId id="264" r:id="rId7"/>
    <p:sldId id="269" r:id="rId8"/>
    <p:sldId id="258" r:id="rId9"/>
    <p:sldId id="259" r:id="rId10"/>
    <p:sldId id="262" r:id="rId11"/>
    <p:sldId id="257" r:id="rId12"/>
    <p:sldId id="263" r:id="rId13"/>
    <p:sldId id="271" r:id="rId14"/>
    <p:sldId id="272" r:id="rId15"/>
    <p:sldId id="276" r:id="rId16"/>
    <p:sldId id="261" r:id="rId17"/>
    <p:sldId id="273" r:id="rId18"/>
    <p:sldId id="274" r:id="rId19"/>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0" autoAdjust="0"/>
    <p:restoredTop sz="94660"/>
  </p:normalViewPr>
  <p:slideViewPr>
    <p:cSldViewPr snapToGrid="0">
      <p:cViewPr varScale="1">
        <p:scale>
          <a:sx n="102" d="100"/>
          <a:sy n="102" d="100"/>
        </p:scale>
        <p:origin x="1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A38289-8E26-48CE-AA79-CAD6BA45987D}" type="datetimeFigureOut">
              <a:rPr kumimoji="1" lang="ja-JP" altLang="en-US" smtClean="0"/>
              <a:t>2019/7/7</a:t>
            </a:fld>
            <a:endParaRPr kumimoji="1" lang="ja-JP" altLang="en-US"/>
          </a:p>
        </p:txBody>
      </p:sp>
      <p:sp>
        <p:nvSpPr>
          <p:cNvPr id="4" name="スライド イメージ プレースホルダー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2F7FAC-4056-4D24-96A3-7ADA1C42B8FF}" type="slidenum">
              <a:rPr kumimoji="1" lang="ja-JP" altLang="en-US" smtClean="0"/>
              <a:t>‹#›</a:t>
            </a:fld>
            <a:endParaRPr kumimoji="1" lang="ja-JP" altLang="en-US"/>
          </a:p>
        </p:txBody>
      </p:sp>
    </p:spTree>
    <p:extLst>
      <p:ext uri="{BB962C8B-B14F-4D97-AF65-F5344CB8AC3E}">
        <p14:creationId xmlns:p14="http://schemas.microsoft.com/office/powerpoint/2010/main" val="3360410477"/>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6D722D-28F2-4197-9602-9B1265A3D63C}" type="slidenum">
              <a:rPr kumimoji="1" lang="ja-JP" altLang="en-US" smtClean="0"/>
              <a:t>‹#›</a:t>
            </a:fld>
            <a:endParaRPr kumimoji="1" lang="ja-JP" altLang="en-US"/>
          </a:p>
        </p:txBody>
      </p:sp>
    </p:spTree>
    <p:extLst>
      <p:ext uri="{BB962C8B-B14F-4D97-AF65-F5344CB8AC3E}">
        <p14:creationId xmlns:p14="http://schemas.microsoft.com/office/powerpoint/2010/main" val="289713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40138628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148911182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461756-8FFA-42F7-89F2-3437DCF3E072}"/>
              </a:ext>
            </a:extLst>
          </p:cNvPr>
          <p:cNvSpPr>
            <a:spLocks noGrp="1"/>
          </p:cNvSpPr>
          <p:nvPr>
            <p:ph type="title"/>
          </p:nvPr>
        </p:nvSpPr>
        <p:spPr>
          <a:xfrm>
            <a:off x="161592" y="150494"/>
            <a:ext cx="10384424" cy="216038"/>
          </a:xfrm>
        </p:spPr>
        <p:txBody>
          <a:bodyPr/>
          <a:lstStyle>
            <a:lvl1pPr>
              <a:defRPr sz="1295"/>
            </a:lvl1pPr>
          </a:lstStyle>
          <a:p>
            <a:r>
              <a:rPr kumimoji="1" lang="ja-JP" altLang="en-US" dirty="0"/>
              <a:t>マスター タイトルの書式設定</a:t>
            </a:r>
          </a:p>
        </p:txBody>
      </p:sp>
      <p:sp>
        <p:nvSpPr>
          <p:cNvPr id="3" name="スライド番号プレースホルダー 2">
            <a:extLst>
              <a:ext uri="{FF2B5EF4-FFF2-40B4-BE49-F238E27FC236}">
                <a16:creationId xmlns:a16="http://schemas.microsoft.com/office/drawing/2014/main" id="{B008DC27-2601-4960-AAD9-1E176B836E37}"/>
              </a:ext>
            </a:extLst>
          </p:cNvPr>
          <p:cNvSpPr>
            <a:spLocks noGrp="1"/>
          </p:cNvSpPr>
          <p:nvPr>
            <p:ph type="sldNum" sz="quarter" idx="10"/>
          </p:nvPr>
        </p:nvSpPr>
        <p:spPr>
          <a:xfrm>
            <a:off x="8140357" y="7006701"/>
            <a:ext cx="2405658" cy="402483"/>
          </a:xfrm>
        </p:spPr>
        <p:txBody>
          <a:body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358238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6D722D-28F2-4197-9602-9B1265A3D63C}" type="slidenum">
              <a:rPr kumimoji="1" lang="ja-JP" altLang="en-US" smtClean="0"/>
              <a:t>‹#›</a:t>
            </a:fld>
            <a:endParaRPr kumimoji="1" lang="ja-JP" altLang="en-US"/>
          </a:p>
        </p:txBody>
      </p:sp>
    </p:spTree>
    <p:extLst>
      <p:ext uri="{BB962C8B-B14F-4D97-AF65-F5344CB8AC3E}">
        <p14:creationId xmlns:p14="http://schemas.microsoft.com/office/powerpoint/2010/main" val="2103376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7/7/2019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101542868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7/7/2019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123631378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7/7/2019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198658874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7/7/2019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42259772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7/7/2019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23530424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7/7/2019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294441906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7/7/2019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10448259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C764DE79-268F-4C1A-8933-263129D2AF90}" type="datetimeFigureOut">
              <a:rPr lang="en-US" smtClean="0"/>
              <a:t>7/7/2019</a:t>
            </a:fld>
            <a:endParaRPr lang="en-US"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2D6D722D-28F2-4197-9602-9B1265A3D63C}" type="slidenum">
              <a:rPr kumimoji="1" lang="ja-JP" altLang="en-US" smtClean="0"/>
              <a:pPr/>
              <a:t>‹#›</a:t>
            </a:fld>
            <a:endParaRPr kumimoji="1" lang="ja-JP" altLang="en-US"/>
          </a:p>
        </p:txBody>
      </p:sp>
    </p:spTree>
    <p:extLst>
      <p:ext uri="{BB962C8B-B14F-4D97-AF65-F5344CB8AC3E}">
        <p14:creationId xmlns:p14="http://schemas.microsoft.com/office/powerpoint/2010/main" val="304281329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hf hdr="0" ftr="0" dt="0"/>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485CA3-47F9-43B6-AC3E-66354951D90F}"/>
              </a:ext>
            </a:extLst>
          </p:cNvPr>
          <p:cNvSpPr>
            <a:spLocks noGrp="1"/>
          </p:cNvSpPr>
          <p:nvPr>
            <p:ph type="title"/>
          </p:nvPr>
        </p:nvSpPr>
        <p:spPr>
          <a:xfrm>
            <a:off x="560385" y="2402276"/>
            <a:ext cx="9585621" cy="934038"/>
          </a:xfrm>
        </p:spPr>
        <p:txBody>
          <a:bodyPr>
            <a:spAutoFit/>
          </a:bodyPr>
          <a:lstStyle/>
          <a:p>
            <a:pPr algn="ctr"/>
            <a:r>
              <a:rPr lang="en-US" altLang="ja-JP" sz="3022" dirty="0"/>
              <a:t>HCD-Net</a:t>
            </a:r>
            <a:r>
              <a:rPr lang="ja-JP" altLang="en-US" sz="3022" dirty="0"/>
              <a:t>アウォード </a:t>
            </a:r>
            <a:r>
              <a:rPr lang="en-US" altLang="ja-JP" sz="3022" dirty="0"/>
              <a:t>2019</a:t>
            </a:r>
            <a:br>
              <a:rPr lang="ja-JP" altLang="en-US" sz="3022" dirty="0"/>
            </a:br>
            <a:r>
              <a:rPr lang="ja-JP" altLang="en-US" sz="3022" dirty="0"/>
              <a:t>応募用紙 </a:t>
            </a:r>
            <a:r>
              <a:rPr lang="en-US" altLang="ja-JP" sz="3022" dirty="0"/>
              <a:t>rev.3</a:t>
            </a:r>
            <a:endParaRPr lang="ja-JP" altLang="en-US" sz="3022" dirty="0"/>
          </a:p>
        </p:txBody>
      </p:sp>
      <p:sp>
        <p:nvSpPr>
          <p:cNvPr id="3" name="スライド番号プレースホルダー 2">
            <a:extLst>
              <a:ext uri="{FF2B5EF4-FFF2-40B4-BE49-F238E27FC236}">
                <a16:creationId xmlns:a16="http://schemas.microsoft.com/office/drawing/2014/main" id="{5CEFAD29-354D-4B9F-977F-9AACDE145DF2}"/>
              </a:ext>
            </a:extLst>
          </p:cNvPr>
          <p:cNvSpPr>
            <a:spLocks noGrp="1"/>
          </p:cNvSpPr>
          <p:nvPr>
            <p:ph type="sldNum" sz="quarter" idx="10"/>
          </p:nvPr>
        </p:nvSpPr>
        <p:spPr/>
        <p:txBody>
          <a:bodyPr/>
          <a:lstStyle/>
          <a:p>
            <a:fld id="{2D6D722D-28F2-4197-9602-9B1265A3D63C}" type="slidenum">
              <a:rPr kumimoji="1" lang="ja-JP" altLang="en-US" smtClean="0"/>
              <a:pPr/>
              <a:t>1</a:t>
            </a:fld>
            <a:endParaRPr kumimoji="1" lang="ja-JP" altLang="en-US"/>
          </a:p>
        </p:txBody>
      </p:sp>
      <p:pic>
        <p:nvPicPr>
          <p:cNvPr id="5" name="図 4">
            <a:extLst>
              <a:ext uri="{FF2B5EF4-FFF2-40B4-BE49-F238E27FC236}">
                <a16:creationId xmlns:a16="http://schemas.microsoft.com/office/drawing/2014/main" id="{C09C13D9-6DA8-443B-B5EC-020C200973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6052" y="5331239"/>
            <a:ext cx="4019710" cy="925253"/>
          </a:xfrm>
          <a:prstGeom prst="rect">
            <a:avLst/>
          </a:prstGeom>
        </p:spPr>
      </p:pic>
    </p:spTree>
    <p:extLst>
      <p:ext uri="{BB962C8B-B14F-4D97-AF65-F5344CB8AC3E}">
        <p14:creationId xmlns:p14="http://schemas.microsoft.com/office/powerpoint/2010/main" val="2306293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40642F-3DE6-4947-9BF9-E702232E3C1A}"/>
              </a:ext>
            </a:extLst>
          </p:cNvPr>
          <p:cNvSpPr>
            <a:spLocks noGrp="1"/>
          </p:cNvSpPr>
          <p:nvPr>
            <p:ph type="title"/>
          </p:nvPr>
        </p:nvSpPr>
        <p:spPr/>
        <p:txBody>
          <a:bodyPr>
            <a:normAutofit fontScale="90000"/>
          </a:bodyPr>
          <a:lstStyle/>
          <a:p>
            <a:r>
              <a:rPr kumimoji="1" lang="ja-JP" altLang="en-US" b="1" dirty="0"/>
              <a:t>［応募タイトル］プロジェクトの背景・経緯、成果</a:t>
            </a:r>
          </a:p>
        </p:txBody>
      </p:sp>
      <p:sp>
        <p:nvSpPr>
          <p:cNvPr id="3" name="スライド番号プレースホルダー 2">
            <a:extLst>
              <a:ext uri="{FF2B5EF4-FFF2-40B4-BE49-F238E27FC236}">
                <a16:creationId xmlns:a16="http://schemas.microsoft.com/office/drawing/2014/main" id="{00E72716-CDEE-4F44-A7EE-414607BE843A}"/>
              </a:ext>
            </a:extLst>
          </p:cNvPr>
          <p:cNvSpPr>
            <a:spLocks noGrp="1"/>
          </p:cNvSpPr>
          <p:nvPr>
            <p:ph type="sldNum" sz="quarter" idx="10"/>
          </p:nvPr>
        </p:nvSpPr>
        <p:spPr/>
        <p:txBody>
          <a:bodyPr/>
          <a:lstStyle/>
          <a:p>
            <a:fld id="{2D6D722D-28F2-4197-9602-9B1265A3D63C}" type="slidenum">
              <a:rPr kumimoji="1" lang="ja-JP" altLang="en-US" smtClean="0"/>
              <a:pPr/>
              <a:t>10</a:t>
            </a:fld>
            <a:endParaRPr kumimoji="1" lang="ja-JP" altLang="en-US"/>
          </a:p>
        </p:txBody>
      </p:sp>
      <p:sp>
        <p:nvSpPr>
          <p:cNvPr id="4" name="テキスト ボックス 3">
            <a:extLst>
              <a:ext uri="{FF2B5EF4-FFF2-40B4-BE49-F238E27FC236}">
                <a16:creationId xmlns:a16="http://schemas.microsoft.com/office/drawing/2014/main" id="{809E0B31-60A6-49EF-8ADC-BC62F52602ED}"/>
              </a:ext>
            </a:extLst>
          </p:cNvPr>
          <p:cNvSpPr txBox="1"/>
          <p:nvPr/>
        </p:nvSpPr>
        <p:spPr>
          <a:xfrm>
            <a:off x="2043090" y="3124252"/>
            <a:ext cx="6234312" cy="531556"/>
          </a:xfrm>
          <a:prstGeom prst="rect">
            <a:avLst/>
          </a:prstGeom>
          <a:noFill/>
        </p:spPr>
        <p:txBody>
          <a:bodyPr wrap="square" lIns="0" tIns="0" rIns="0" bIns="0" rtlCol="0">
            <a:spAutoFit/>
          </a:bodyPr>
          <a:lstStyle/>
          <a:p>
            <a:r>
              <a:rPr kumimoji="1" lang="ja-JP" altLang="en-US" sz="1727" dirty="0">
                <a:solidFill>
                  <a:schemeClr val="bg1">
                    <a:lumMod val="50000"/>
                  </a:schemeClr>
                </a:solidFill>
              </a:rPr>
              <a:t>前ページの続きを記載ください。（</a:t>
            </a:r>
            <a:r>
              <a:rPr kumimoji="1" lang="en-US" altLang="ja-JP" sz="1727" dirty="0">
                <a:solidFill>
                  <a:schemeClr val="bg1">
                    <a:lumMod val="50000"/>
                  </a:schemeClr>
                </a:solidFill>
              </a:rPr>
              <a:t>2</a:t>
            </a:r>
            <a:r>
              <a:rPr kumimoji="1" lang="ja-JP" altLang="en-US" sz="1727" dirty="0">
                <a:solidFill>
                  <a:schemeClr val="bg1">
                    <a:lumMod val="50000"/>
                  </a:schemeClr>
                </a:solidFill>
              </a:rPr>
              <a:t>ページ目として使用可ですが、使用しなくてもよい）</a:t>
            </a:r>
          </a:p>
        </p:txBody>
      </p:sp>
    </p:spTree>
    <p:extLst>
      <p:ext uri="{BB962C8B-B14F-4D97-AF65-F5344CB8AC3E}">
        <p14:creationId xmlns:p14="http://schemas.microsoft.com/office/powerpoint/2010/main" val="2089121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C74E5-747E-4295-A543-1858AF49693B}"/>
              </a:ext>
            </a:extLst>
          </p:cNvPr>
          <p:cNvSpPr>
            <a:spLocks noGrp="1"/>
          </p:cNvSpPr>
          <p:nvPr>
            <p:ph type="title"/>
          </p:nvPr>
        </p:nvSpPr>
        <p:spPr/>
        <p:txBody>
          <a:bodyPr>
            <a:normAutofit fontScale="90000"/>
          </a:bodyPr>
          <a:lstStyle/>
          <a:p>
            <a:r>
              <a:rPr kumimoji="1" lang="ja-JP" altLang="en-US" b="1" dirty="0"/>
              <a:t>［応募タイトル］プロジェクトで使用したナレッジ・ノウハウ</a:t>
            </a:r>
          </a:p>
        </p:txBody>
      </p:sp>
      <p:sp>
        <p:nvSpPr>
          <p:cNvPr id="3" name="スライド番号プレースホルダー 2">
            <a:extLst>
              <a:ext uri="{FF2B5EF4-FFF2-40B4-BE49-F238E27FC236}">
                <a16:creationId xmlns:a16="http://schemas.microsoft.com/office/drawing/2014/main" id="{2FEF30DA-5018-426F-A962-67885352CA21}"/>
              </a:ext>
            </a:extLst>
          </p:cNvPr>
          <p:cNvSpPr>
            <a:spLocks noGrp="1"/>
          </p:cNvSpPr>
          <p:nvPr>
            <p:ph type="sldNum" sz="quarter" idx="10"/>
          </p:nvPr>
        </p:nvSpPr>
        <p:spPr/>
        <p:txBody>
          <a:bodyPr/>
          <a:lstStyle/>
          <a:p>
            <a:fld id="{2D6D722D-28F2-4197-9602-9B1265A3D63C}" type="slidenum">
              <a:rPr kumimoji="1" lang="ja-JP" altLang="en-US" smtClean="0"/>
              <a:pPr/>
              <a:t>11</a:t>
            </a:fld>
            <a:endParaRPr kumimoji="1" lang="ja-JP" altLang="en-US"/>
          </a:p>
        </p:txBody>
      </p:sp>
      <p:sp>
        <p:nvSpPr>
          <p:cNvPr id="4" name="テキスト ボックス 3">
            <a:extLst>
              <a:ext uri="{FF2B5EF4-FFF2-40B4-BE49-F238E27FC236}">
                <a16:creationId xmlns:a16="http://schemas.microsoft.com/office/drawing/2014/main" id="{9DEEC630-42AB-4D5F-840D-89BEC2F88B30}"/>
              </a:ext>
            </a:extLst>
          </p:cNvPr>
          <p:cNvSpPr txBox="1"/>
          <p:nvPr/>
        </p:nvSpPr>
        <p:spPr>
          <a:xfrm>
            <a:off x="2091143" y="2537860"/>
            <a:ext cx="6234312" cy="2657779"/>
          </a:xfrm>
          <a:prstGeom prst="rect">
            <a:avLst/>
          </a:prstGeom>
          <a:noFill/>
        </p:spPr>
        <p:txBody>
          <a:bodyPr wrap="square" lIns="0" tIns="0" rIns="0" bIns="0" rtlCol="0">
            <a:spAutoFit/>
          </a:bodyPr>
          <a:lstStyle/>
          <a:p>
            <a:r>
              <a:rPr kumimoji="1" lang="ja-JP" altLang="en-US" sz="1727" dirty="0">
                <a:solidFill>
                  <a:schemeClr val="bg1">
                    <a:lumMod val="50000"/>
                  </a:schemeClr>
                </a:solidFill>
              </a:rPr>
              <a:t>このドキュメントの読み手が記載されたナレッジ・ノウハウを再現しようとした際に手助けとなるように、プロジェクトで実施した内容を詳しく記載してください。。</a:t>
            </a:r>
          </a:p>
          <a:p>
            <a:endParaRPr kumimoji="1" lang="ja-JP" altLang="en-US" sz="1727" dirty="0">
              <a:solidFill>
                <a:schemeClr val="bg1">
                  <a:lumMod val="50000"/>
                </a:schemeClr>
              </a:solidFill>
            </a:endParaRPr>
          </a:p>
          <a:p>
            <a:r>
              <a:rPr kumimoji="1" lang="ja-JP" altLang="en-US" sz="1727" dirty="0">
                <a:solidFill>
                  <a:schemeClr val="bg1">
                    <a:lumMod val="50000"/>
                  </a:schemeClr>
                </a:solidFill>
              </a:rPr>
              <a:t>最終審査に通過した際は、自由に記載ページを増やすことも可能ですが、それまではなるべく</a:t>
            </a:r>
            <a:r>
              <a:rPr kumimoji="1" lang="en-US" altLang="ja-JP" sz="1727" dirty="0">
                <a:solidFill>
                  <a:schemeClr val="bg1">
                    <a:lumMod val="50000"/>
                  </a:schemeClr>
                </a:solidFill>
              </a:rPr>
              <a:t>2</a:t>
            </a:r>
            <a:r>
              <a:rPr kumimoji="1" lang="ja-JP" altLang="en-US" sz="1727" dirty="0">
                <a:solidFill>
                  <a:schemeClr val="bg1">
                    <a:lumMod val="50000"/>
                  </a:schemeClr>
                </a:solidFill>
              </a:rPr>
              <a:t>ページ以内にまとめてください。</a:t>
            </a:r>
          </a:p>
          <a:p>
            <a:r>
              <a:rPr kumimoji="1" lang="ja-JP" altLang="en-US" sz="1727" dirty="0">
                <a:solidFill>
                  <a:schemeClr val="bg1">
                    <a:lumMod val="50000"/>
                  </a:schemeClr>
                </a:solidFill>
              </a:rPr>
              <a:t>フリーフォーマットです。投影用のページではないので文字の大きさは自由です。（最終審査以降、投影用の資料アレンジはお願いすることがあります）</a:t>
            </a:r>
          </a:p>
        </p:txBody>
      </p:sp>
    </p:spTree>
    <p:extLst>
      <p:ext uri="{BB962C8B-B14F-4D97-AF65-F5344CB8AC3E}">
        <p14:creationId xmlns:p14="http://schemas.microsoft.com/office/powerpoint/2010/main" val="529950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C74E5-747E-4295-A543-1858AF49693B}"/>
              </a:ext>
            </a:extLst>
          </p:cNvPr>
          <p:cNvSpPr>
            <a:spLocks noGrp="1"/>
          </p:cNvSpPr>
          <p:nvPr>
            <p:ph type="title"/>
          </p:nvPr>
        </p:nvSpPr>
        <p:spPr/>
        <p:txBody>
          <a:bodyPr>
            <a:normAutofit fontScale="90000"/>
          </a:bodyPr>
          <a:lstStyle/>
          <a:p>
            <a:r>
              <a:rPr kumimoji="1" lang="ja-JP" altLang="en-US" b="1" dirty="0"/>
              <a:t>［応募タイトル］プロジェクトで使用したナレッジ・ノウハウ</a:t>
            </a:r>
          </a:p>
        </p:txBody>
      </p:sp>
      <p:sp>
        <p:nvSpPr>
          <p:cNvPr id="3" name="スライド番号プレースホルダー 2">
            <a:extLst>
              <a:ext uri="{FF2B5EF4-FFF2-40B4-BE49-F238E27FC236}">
                <a16:creationId xmlns:a16="http://schemas.microsoft.com/office/drawing/2014/main" id="{2FEF30DA-5018-426F-A962-67885352CA21}"/>
              </a:ext>
            </a:extLst>
          </p:cNvPr>
          <p:cNvSpPr>
            <a:spLocks noGrp="1"/>
          </p:cNvSpPr>
          <p:nvPr>
            <p:ph type="sldNum" sz="quarter" idx="10"/>
          </p:nvPr>
        </p:nvSpPr>
        <p:spPr/>
        <p:txBody>
          <a:bodyPr/>
          <a:lstStyle/>
          <a:p>
            <a:fld id="{2D6D722D-28F2-4197-9602-9B1265A3D63C}" type="slidenum">
              <a:rPr kumimoji="1" lang="ja-JP" altLang="en-US" smtClean="0"/>
              <a:pPr/>
              <a:t>12</a:t>
            </a:fld>
            <a:endParaRPr kumimoji="1" lang="ja-JP" altLang="en-US"/>
          </a:p>
        </p:txBody>
      </p:sp>
      <p:sp>
        <p:nvSpPr>
          <p:cNvPr id="4" name="テキスト ボックス 3">
            <a:extLst>
              <a:ext uri="{FF2B5EF4-FFF2-40B4-BE49-F238E27FC236}">
                <a16:creationId xmlns:a16="http://schemas.microsoft.com/office/drawing/2014/main" id="{9DEEC630-42AB-4D5F-840D-89BEC2F88B30}"/>
              </a:ext>
            </a:extLst>
          </p:cNvPr>
          <p:cNvSpPr txBox="1"/>
          <p:nvPr/>
        </p:nvSpPr>
        <p:spPr>
          <a:xfrm>
            <a:off x="2236648" y="3420838"/>
            <a:ext cx="6234312" cy="531556"/>
          </a:xfrm>
          <a:prstGeom prst="rect">
            <a:avLst/>
          </a:prstGeom>
          <a:noFill/>
        </p:spPr>
        <p:txBody>
          <a:bodyPr wrap="square" lIns="0" tIns="0" rIns="0" bIns="0" rtlCol="0">
            <a:spAutoFit/>
          </a:bodyPr>
          <a:lstStyle/>
          <a:p>
            <a:r>
              <a:rPr kumimoji="1" lang="ja-JP" altLang="en-US" sz="1727" dirty="0">
                <a:solidFill>
                  <a:schemeClr val="bg1">
                    <a:lumMod val="50000"/>
                  </a:schemeClr>
                </a:solidFill>
              </a:rPr>
              <a:t>前ページの続きを記載ください。（</a:t>
            </a:r>
            <a:r>
              <a:rPr kumimoji="1" lang="en-US" altLang="ja-JP" sz="1727" dirty="0">
                <a:solidFill>
                  <a:schemeClr val="bg1">
                    <a:lumMod val="50000"/>
                  </a:schemeClr>
                </a:solidFill>
              </a:rPr>
              <a:t>2</a:t>
            </a:r>
            <a:r>
              <a:rPr kumimoji="1" lang="ja-JP" altLang="en-US" sz="1727" dirty="0">
                <a:solidFill>
                  <a:schemeClr val="bg1">
                    <a:lumMod val="50000"/>
                  </a:schemeClr>
                </a:solidFill>
              </a:rPr>
              <a:t>ページ目として使用可ですが、使用しなくてもよい）</a:t>
            </a:r>
          </a:p>
        </p:txBody>
      </p:sp>
    </p:spTree>
    <p:extLst>
      <p:ext uri="{BB962C8B-B14F-4D97-AF65-F5344CB8AC3E}">
        <p14:creationId xmlns:p14="http://schemas.microsoft.com/office/powerpoint/2010/main" val="74577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77E567-F306-4F67-90B4-8E7173613CC3}"/>
              </a:ext>
            </a:extLst>
          </p:cNvPr>
          <p:cNvSpPr>
            <a:spLocks noGrp="1"/>
          </p:cNvSpPr>
          <p:nvPr>
            <p:ph type="title"/>
          </p:nvPr>
        </p:nvSpPr>
        <p:spPr>
          <a:xfrm>
            <a:off x="161592" y="3125571"/>
            <a:ext cx="10384423" cy="515462"/>
          </a:xfrm>
        </p:spPr>
        <p:txBody>
          <a:bodyPr>
            <a:spAutoFit/>
          </a:bodyPr>
          <a:lstStyle/>
          <a:p>
            <a:pPr algn="ctr"/>
            <a:r>
              <a:rPr lang="ja-JP" altLang="en-US" sz="3022" dirty="0"/>
              <a:t>応募用紙ここまで</a:t>
            </a:r>
          </a:p>
        </p:txBody>
      </p:sp>
      <p:sp>
        <p:nvSpPr>
          <p:cNvPr id="3" name="スライド番号プレースホルダー 2">
            <a:extLst>
              <a:ext uri="{FF2B5EF4-FFF2-40B4-BE49-F238E27FC236}">
                <a16:creationId xmlns:a16="http://schemas.microsoft.com/office/drawing/2014/main" id="{F1A969A9-83B6-481E-B228-A1BC89EB97FD}"/>
              </a:ext>
            </a:extLst>
          </p:cNvPr>
          <p:cNvSpPr>
            <a:spLocks noGrp="1"/>
          </p:cNvSpPr>
          <p:nvPr>
            <p:ph type="sldNum" sz="quarter" idx="10"/>
          </p:nvPr>
        </p:nvSpPr>
        <p:spPr/>
        <p:txBody>
          <a:bodyPr/>
          <a:lstStyle/>
          <a:p>
            <a:fld id="{2D6D722D-28F2-4197-9602-9B1265A3D63C}" type="slidenum">
              <a:rPr kumimoji="1" lang="ja-JP" altLang="en-US" smtClean="0"/>
              <a:pPr/>
              <a:t>13</a:t>
            </a:fld>
            <a:endParaRPr kumimoji="1" lang="ja-JP" altLang="en-US"/>
          </a:p>
        </p:txBody>
      </p:sp>
    </p:spTree>
    <p:extLst>
      <p:ext uri="{BB962C8B-B14F-4D97-AF65-F5344CB8AC3E}">
        <p14:creationId xmlns:p14="http://schemas.microsoft.com/office/powerpoint/2010/main" val="2277547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FF0C9F-29DB-4A77-8C0E-189DCF2E4797}"/>
              </a:ext>
            </a:extLst>
          </p:cNvPr>
          <p:cNvSpPr>
            <a:spLocks noGrp="1"/>
          </p:cNvSpPr>
          <p:nvPr>
            <p:ph type="title"/>
          </p:nvPr>
        </p:nvSpPr>
        <p:spPr>
          <a:xfrm>
            <a:off x="220595" y="226179"/>
            <a:ext cx="10250623" cy="304479"/>
          </a:xfrm>
        </p:spPr>
        <p:txBody>
          <a:bodyPr>
            <a:normAutofit fontScale="90000"/>
          </a:bodyPr>
          <a:lstStyle/>
          <a:p>
            <a:r>
              <a:rPr lang="ja-JP" altLang="en-US" sz="2590" dirty="0"/>
              <a:t>応募方法</a:t>
            </a:r>
          </a:p>
        </p:txBody>
      </p:sp>
      <p:sp>
        <p:nvSpPr>
          <p:cNvPr id="3" name="コンテンツ プレースホルダー 2">
            <a:extLst>
              <a:ext uri="{FF2B5EF4-FFF2-40B4-BE49-F238E27FC236}">
                <a16:creationId xmlns:a16="http://schemas.microsoft.com/office/drawing/2014/main" id="{7CDA7B33-6662-452E-870B-FAE84E58EFA9}"/>
              </a:ext>
            </a:extLst>
          </p:cNvPr>
          <p:cNvSpPr>
            <a:spLocks noGrp="1"/>
          </p:cNvSpPr>
          <p:nvPr>
            <p:ph idx="1"/>
          </p:nvPr>
        </p:nvSpPr>
        <p:spPr/>
        <p:txBody>
          <a:bodyPr/>
          <a:lstStyle/>
          <a:p>
            <a:r>
              <a:rPr lang="ja-JP" altLang="en-US" sz="2590" dirty="0">
                <a:solidFill>
                  <a:schemeClr val="tx1">
                    <a:lumMod val="50000"/>
                    <a:lumOff val="50000"/>
                  </a:schemeClr>
                </a:solidFill>
              </a:rPr>
              <a:t>申請書送付先</a:t>
            </a:r>
            <a:endParaRPr lang="en-US" altLang="ja-JP" sz="2590" dirty="0">
              <a:solidFill>
                <a:schemeClr val="tx1">
                  <a:lumMod val="50000"/>
                  <a:lumOff val="50000"/>
                </a:schemeClr>
              </a:solidFill>
            </a:endParaRPr>
          </a:p>
          <a:p>
            <a:pPr lvl="1"/>
            <a:r>
              <a:rPr lang="ja-JP" altLang="en-US" sz="1943" dirty="0">
                <a:solidFill>
                  <a:schemeClr val="tx1">
                    <a:lumMod val="50000"/>
                    <a:lumOff val="50000"/>
                  </a:schemeClr>
                </a:solidFill>
              </a:rPr>
              <a:t>この申請書に必要事項を記入し、メールに添付して以下の宛先に送付ください</a:t>
            </a:r>
          </a:p>
          <a:p>
            <a:pPr lvl="2"/>
            <a:r>
              <a:rPr lang="en-US" altLang="ja-JP" sz="2590" dirty="0">
                <a:solidFill>
                  <a:schemeClr val="tx1">
                    <a:lumMod val="50000"/>
                    <a:lumOff val="50000"/>
                  </a:schemeClr>
                </a:solidFill>
              </a:rPr>
              <a:t>secretariat@hcdnet.org</a:t>
            </a:r>
            <a:endParaRPr kumimoji="1" lang="en-US" altLang="ja-JP" dirty="0">
              <a:solidFill>
                <a:schemeClr val="tx1">
                  <a:lumMod val="50000"/>
                  <a:lumOff val="50000"/>
                </a:schemeClr>
              </a:solidFill>
            </a:endParaRPr>
          </a:p>
          <a:p>
            <a:r>
              <a:rPr lang="ja-JP" altLang="en-US" sz="2590" dirty="0">
                <a:solidFill>
                  <a:schemeClr val="tx1">
                    <a:lumMod val="50000"/>
                    <a:lumOff val="50000"/>
                  </a:schemeClr>
                </a:solidFill>
              </a:rPr>
              <a:t>応募〆切</a:t>
            </a:r>
          </a:p>
          <a:p>
            <a:pPr lvl="1"/>
            <a:r>
              <a:rPr lang="en-US" altLang="ja-JP" sz="1943" dirty="0">
                <a:solidFill>
                  <a:schemeClr val="tx1">
                    <a:lumMod val="50000"/>
                    <a:lumOff val="50000"/>
                  </a:schemeClr>
                </a:solidFill>
              </a:rPr>
              <a:t>2019</a:t>
            </a:r>
            <a:r>
              <a:rPr lang="ja-JP" altLang="en-US" sz="1943" dirty="0">
                <a:solidFill>
                  <a:schemeClr val="tx1">
                    <a:lumMod val="50000"/>
                    <a:lumOff val="50000"/>
                  </a:schemeClr>
                </a:solidFill>
              </a:rPr>
              <a:t>年</a:t>
            </a:r>
            <a:r>
              <a:rPr lang="en-US" altLang="ja-JP" sz="1943" dirty="0">
                <a:solidFill>
                  <a:schemeClr val="tx1">
                    <a:lumMod val="50000"/>
                    <a:lumOff val="50000"/>
                  </a:schemeClr>
                </a:solidFill>
              </a:rPr>
              <a:t>7</a:t>
            </a:r>
            <a:r>
              <a:rPr lang="ja-JP" altLang="en-US" sz="1943" dirty="0">
                <a:solidFill>
                  <a:schemeClr val="tx1">
                    <a:lumMod val="50000"/>
                    <a:lumOff val="50000"/>
                  </a:schemeClr>
                </a:solidFill>
              </a:rPr>
              <a:t>月</a:t>
            </a:r>
            <a:r>
              <a:rPr lang="en-US" altLang="ja-JP" sz="1943" dirty="0">
                <a:solidFill>
                  <a:schemeClr val="tx1">
                    <a:lumMod val="50000"/>
                    <a:lumOff val="50000"/>
                  </a:schemeClr>
                </a:solidFill>
              </a:rPr>
              <a:t>29</a:t>
            </a:r>
            <a:r>
              <a:rPr lang="ja-JP" altLang="en-US" sz="1943" dirty="0">
                <a:solidFill>
                  <a:schemeClr val="tx1">
                    <a:lumMod val="50000"/>
                    <a:lumOff val="50000"/>
                  </a:schemeClr>
                </a:solidFill>
              </a:rPr>
              <a:t>日（月）じゅう</a:t>
            </a:r>
            <a:endParaRPr lang="en-US" altLang="ja-JP" sz="1943" dirty="0">
              <a:solidFill>
                <a:schemeClr val="tx1">
                  <a:lumMod val="50000"/>
                  <a:lumOff val="50000"/>
                </a:schemeClr>
              </a:solidFill>
            </a:endParaRPr>
          </a:p>
          <a:p>
            <a:r>
              <a:rPr lang="ja-JP" altLang="en-US" sz="2383" dirty="0">
                <a:solidFill>
                  <a:schemeClr val="tx1">
                    <a:lumMod val="50000"/>
                    <a:lumOff val="50000"/>
                  </a:schemeClr>
                </a:solidFill>
              </a:rPr>
              <a:t>ファイル書式</a:t>
            </a:r>
          </a:p>
          <a:p>
            <a:pPr lvl="1"/>
            <a:r>
              <a:rPr lang="en-US" altLang="ja-JP" sz="1943" dirty="0">
                <a:solidFill>
                  <a:schemeClr val="tx1">
                    <a:lumMod val="50000"/>
                    <a:lumOff val="50000"/>
                  </a:schemeClr>
                </a:solidFill>
              </a:rPr>
              <a:t>***.pptx </a:t>
            </a:r>
            <a:r>
              <a:rPr lang="ja-JP" altLang="en-US" sz="1943" dirty="0">
                <a:solidFill>
                  <a:schemeClr val="tx1">
                    <a:lumMod val="50000"/>
                    <a:lumOff val="50000"/>
                  </a:schemeClr>
                </a:solidFill>
              </a:rPr>
              <a:t>形式（</a:t>
            </a:r>
            <a:r>
              <a:rPr lang="en-US" altLang="ja-JP" sz="1943" dirty="0">
                <a:solidFill>
                  <a:schemeClr val="tx1">
                    <a:lumMod val="50000"/>
                    <a:lumOff val="50000"/>
                  </a:schemeClr>
                </a:solidFill>
              </a:rPr>
              <a:t>PDF</a:t>
            </a:r>
            <a:r>
              <a:rPr lang="ja-JP" altLang="en-US" sz="1943" dirty="0">
                <a:solidFill>
                  <a:schemeClr val="tx1">
                    <a:lumMod val="50000"/>
                    <a:lumOff val="50000"/>
                  </a:schemeClr>
                </a:solidFill>
              </a:rPr>
              <a:t>にはしないでください）</a:t>
            </a:r>
          </a:p>
          <a:p>
            <a:pPr lvl="1"/>
            <a:endParaRPr lang="ja-JP" altLang="en-US" sz="1943" dirty="0">
              <a:solidFill>
                <a:schemeClr val="tx1">
                  <a:lumMod val="50000"/>
                  <a:lumOff val="50000"/>
                </a:schemeClr>
              </a:solidFill>
            </a:endParaRPr>
          </a:p>
        </p:txBody>
      </p:sp>
      <p:sp>
        <p:nvSpPr>
          <p:cNvPr id="4" name="スライド番号プレースホルダー 3">
            <a:extLst>
              <a:ext uri="{FF2B5EF4-FFF2-40B4-BE49-F238E27FC236}">
                <a16:creationId xmlns:a16="http://schemas.microsoft.com/office/drawing/2014/main" id="{8C57C782-A53F-4295-A0A7-29A8C90804EA}"/>
              </a:ext>
            </a:extLst>
          </p:cNvPr>
          <p:cNvSpPr>
            <a:spLocks noGrp="1"/>
          </p:cNvSpPr>
          <p:nvPr>
            <p:ph type="sldNum" sz="quarter" idx="12"/>
          </p:nvPr>
        </p:nvSpPr>
        <p:spPr>
          <a:xfrm>
            <a:off x="8065560" y="7006700"/>
            <a:ext cx="2405658" cy="402483"/>
          </a:xfrm>
        </p:spPr>
        <p:txBody>
          <a:bodyPr/>
          <a:lstStyle/>
          <a:p>
            <a:fld id="{2D6D722D-28F2-4197-9602-9B1265A3D63C}" type="slidenum">
              <a:rPr kumimoji="1" lang="ja-JP" altLang="en-US" smtClean="0"/>
              <a:t>14</a:t>
            </a:fld>
            <a:endParaRPr kumimoji="1" lang="ja-JP" altLang="en-US" dirty="0"/>
          </a:p>
        </p:txBody>
      </p:sp>
    </p:spTree>
    <p:extLst>
      <p:ext uri="{BB962C8B-B14F-4D97-AF65-F5344CB8AC3E}">
        <p14:creationId xmlns:p14="http://schemas.microsoft.com/office/powerpoint/2010/main" val="1497721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直線コネクタ 36">
            <a:extLst>
              <a:ext uri="{FF2B5EF4-FFF2-40B4-BE49-F238E27FC236}">
                <a16:creationId xmlns:a16="http://schemas.microsoft.com/office/drawing/2014/main" id="{A393DDD0-41D3-4AD0-B8DA-3907CBD352C7}"/>
              </a:ext>
            </a:extLst>
          </p:cNvPr>
          <p:cNvCxnSpPr/>
          <p:nvPr/>
        </p:nvCxnSpPr>
        <p:spPr>
          <a:xfrm>
            <a:off x="220595" y="4282870"/>
            <a:ext cx="10250623"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E10BBC1F-08F2-442E-834B-97124CDD9D3F}"/>
              </a:ext>
            </a:extLst>
          </p:cNvPr>
          <p:cNvCxnSpPr/>
          <p:nvPr/>
        </p:nvCxnSpPr>
        <p:spPr>
          <a:xfrm>
            <a:off x="220595" y="5672327"/>
            <a:ext cx="10250623"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D6FF0C9F-29DB-4A77-8C0E-189DCF2E4797}"/>
              </a:ext>
            </a:extLst>
          </p:cNvPr>
          <p:cNvSpPr>
            <a:spLocks noGrp="1"/>
          </p:cNvSpPr>
          <p:nvPr>
            <p:ph type="title"/>
          </p:nvPr>
        </p:nvSpPr>
        <p:spPr>
          <a:xfrm>
            <a:off x="220595" y="226179"/>
            <a:ext cx="10250623" cy="304479"/>
          </a:xfrm>
        </p:spPr>
        <p:txBody>
          <a:bodyPr>
            <a:normAutofit fontScale="90000"/>
          </a:bodyPr>
          <a:lstStyle/>
          <a:p>
            <a:r>
              <a:rPr lang="ja-JP" altLang="en-US" sz="2590" dirty="0">
                <a:solidFill>
                  <a:schemeClr val="tx1">
                    <a:lumMod val="65000"/>
                    <a:lumOff val="35000"/>
                  </a:schemeClr>
                </a:solidFill>
              </a:rPr>
              <a:t>応募、審査のステップ</a:t>
            </a:r>
          </a:p>
        </p:txBody>
      </p:sp>
      <p:sp>
        <p:nvSpPr>
          <p:cNvPr id="3" name="コンテンツ プレースホルダー 2">
            <a:extLst>
              <a:ext uri="{FF2B5EF4-FFF2-40B4-BE49-F238E27FC236}">
                <a16:creationId xmlns:a16="http://schemas.microsoft.com/office/drawing/2014/main" id="{7CDA7B33-6662-452E-870B-FAE84E58EFA9}"/>
              </a:ext>
            </a:extLst>
          </p:cNvPr>
          <p:cNvSpPr>
            <a:spLocks noGrp="1"/>
          </p:cNvSpPr>
          <p:nvPr>
            <p:ph idx="1"/>
          </p:nvPr>
        </p:nvSpPr>
        <p:spPr>
          <a:xfrm>
            <a:off x="386270" y="813733"/>
            <a:ext cx="9894868" cy="773545"/>
          </a:xfrm>
        </p:spPr>
        <p:txBody>
          <a:bodyPr wrap="square">
            <a:spAutoFit/>
          </a:bodyPr>
          <a:lstStyle/>
          <a:p>
            <a:r>
              <a:rPr lang="ja-JP" altLang="en-US" sz="1943" dirty="0">
                <a:solidFill>
                  <a:schemeClr val="tx1">
                    <a:lumMod val="65000"/>
                    <a:lumOff val="35000"/>
                  </a:schemeClr>
                </a:solidFill>
              </a:rPr>
              <a:t>以下のステップを経て審査を実施します。</a:t>
            </a:r>
          </a:p>
          <a:p>
            <a:r>
              <a:rPr lang="ja-JP" altLang="en-US" sz="1943" dirty="0">
                <a:solidFill>
                  <a:schemeClr val="tx1">
                    <a:lumMod val="65000"/>
                    <a:lumOff val="35000"/>
                  </a:schemeClr>
                </a:solidFill>
              </a:rPr>
              <a:t>詳細なスケジュールは追って広報します。</a:t>
            </a:r>
          </a:p>
        </p:txBody>
      </p:sp>
      <p:sp>
        <p:nvSpPr>
          <p:cNvPr id="4" name="スライド番号プレースホルダー 3">
            <a:extLst>
              <a:ext uri="{FF2B5EF4-FFF2-40B4-BE49-F238E27FC236}">
                <a16:creationId xmlns:a16="http://schemas.microsoft.com/office/drawing/2014/main" id="{8C57C782-A53F-4295-A0A7-29A8C90804EA}"/>
              </a:ext>
            </a:extLst>
          </p:cNvPr>
          <p:cNvSpPr>
            <a:spLocks noGrp="1"/>
          </p:cNvSpPr>
          <p:nvPr>
            <p:ph type="sldNum" sz="quarter" idx="12"/>
          </p:nvPr>
        </p:nvSpPr>
        <p:spPr>
          <a:xfrm>
            <a:off x="9952892" y="7006700"/>
            <a:ext cx="518326" cy="402483"/>
          </a:xfrm>
        </p:spPr>
        <p:txBody>
          <a:bodyPr/>
          <a:lstStyle/>
          <a:p>
            <a:fld id="{2D6D722D-28F2-4197-9602-9B1265A3D63C}" type="slidenum">
              <a:rPr kumimoji="1" lang="ja-JP" altLang="en-US" smtClean="0"/>
              <a:t>15</a:t>
            </a:fld>
            <a:endParaRPr kumimoji="1" lang="ja-JP" altLang="en-US" dirty="0"/>
          </a:p>
        </p:txBody>
      </p:sp>
      <p:sp>
        <p:nvSpPr>
          <p:cNvPr id="5" name="テキスト ボックス 4">
            <a:extLst>
              <a:ext uri="{FF2B5EF4-FFF2-40B4-BE49-F238E27FC236}">
                <a16:creationId xmlns:a16="http://schemas.microsoft.com/office/drawing/2014/main" id="{CB03606F-89F0-4FC5-B79D-12643D9791C6}"/>
              </a:ext>
            </a:extLst>
          </p:cNvPr>
          <p:cNvSpPr txBox="1"/>
          <p:nvPr/>
        </p:nvSpPr>
        <p:spPr>
          <a:xfrm>
            <a:off x="1008184" y="4783420"/>
            <a:ext cx="897682" cy="215444"/>
          </a:xfrm>
          <a:prstGeom prst="rect">
            <a:avLst/>
          </a:prstGeom>
          <a:noFill/>
        </p:spPr>
        <p:txBody>
          <a:bodyPr wrap="none" lIns="0" tIns="0" rIns="0" bIns="0" rtlCol="0">
            <a:spAutoFit/>
          </a:bodyPr>
          <a:lstStyle/>
          <a:p>
            <a:r>
              <a:rPr kumimoji="1" lang="ja-JP" altLang="en-US" sz="1400" dirty="0">
                <a:solidFill>
                  <a:schemeClr val="tx1">
                    <a:lumMod val="65000"/>
                    <a:lumOff val="35000"/>
                  </a:schemeClr>
                </a:solidFill>
              </a:rPr>
              <a:t>エントリー</a:t>
            </a:r>
          </a:p>
        </p:txBody>
      </p:sp>
      <p:sp>
        <p:nvSpPr>
          <p:cNvPr id="6" name="テキスト ボックス 5">
            <a:extLst>
              <a:ext uri="{FF2B5EF4-FFF2-40B4-BE49-F238E27FC236}">
                <a16:creationId xmlns:a16="http://schemas.microsoft.com/office/drawing/2014/main" id="{41247323-0B25-470A-A5D1-27F6A1B18A72}"/>
              </a:ext>
            </a:extLst>
          </p:cNvPr>
          <p:cNvSpPr txBox="1"/>
          <p:nvPr/>
        </p:nvSpPr>
        <p:spPr>
          <a:xfrm>
            <a:off x="386270" y="5148133"/>
            <a:ext cx="461665" cy="184666"/>
          </a:xfrm>
          <a:prstGeom prst="rect">
            <a:avLst/>
          </a:prstGeom>
          <a:noFill/>
        </p:spPr>
        <p:txBody>
          <a:bodyPr wrap="none" lIns="0" tIns="0" rIns="0" bIns="0" rtlCol="0">
            <a:spAutoFit/>
          </a:bodyPr>
          <a:lstStyle/>
          <a:p>
            <a:pPr algn="ctr"/>
            <a:r>
              <a:rPr kumimoji="1" lang="ja-JP" altLang="en-US" sz="1200" dirty="0">
                <a:solidFill>
                  <a:schemeClr val="tx1">
                    <a:lumMod val="50000"/>
                    <a:lumOff val="50000"/>
                  </a:schemeClr>
                </a:solidFill>
              </a:rPr>
              <a:t>応募者</a:t>
            </a:r>
          </a:p>
        </p:txBody>
      </p:sp>
      <p:sp>
        <p:nvSpPr>
          <p:cNvPr id="11" name="フリーフォーム: 図形 10">
            <a:extLst>
              <a:ext uri="{FF2B5EF4-FFF2-40B4-BE49-F238E27FC236}">
                <a16:creationId xmlns:a16="http://schemas.microsoft.com/office/drawing/2014/main" id="{DA3BCB21-A6D6-4C27-9D35-E0C02E2E3AB9}"/>
              </a:ext>
            </a:extLst>
          </p:cNvPr>
          <p:cNvSpPr/>
          <p:nvPr/>
        </p:nvSpPr>
        <p:spPr>
          <a:xfrm>
            <a:off x="483747" y="4620859"/>
            <a:ext cx="250044" cy="456016"/>
          </a:xfrm>
          <a:custGeom>
            <a:avLst/>
            <a:gdLst>
              <a:gd name="connsiteX0" fmla="*/ 193432 w 386862"/>
              <a:gd name="connsiteY0" fmla="*/ 0 h 705538"/>
              <a:gd name="connsiteX1" fmla="*/ 352077 w 386862"/>
              <a:gd name="connsiteY1" fmla="*/ 158645 h 705538"/>
              <a:gd name="connsiteX2" fmla="*/ 255184 w 386862"/>
              <a:gd name="connsiteY2" fmla="*/ 304823 h 705538"/>
              <a:gd name="connsiteX3" fmla="*/ 251495 w 386862"/>
              <a:gd name="connsiteY3" fmla="*/ 305568 h 705538"/>
              <a:gd name="connsiteX4" fmla="*/ 268723 w 386862"/>
              <a:gd name="connsiteY4" fmla="*/ 309046 h 705538"/>
              <a:gd name="connsiteX5" fmla="*/ 386862 w 386862"/>
              <a:gd name="connsiteY5" fmla="*/ 487276 h 705538"/>
              <a:gd name="connsiteX6" fmla="*/ 386862 w 386862"/>
              <a:gd name="connsiteY6" fmla="*/ 705538 h 705538"/>
              <a:gd name="connsiteX7" fmla="*/ 0 w 386862"/>
              <a:gd name="connsiteY7" fmla="*/ 705538 h 705538"/>
              <a:gd name="connsiteX8" fmla="*/ 0 w 386862"/>
              <a:gd name="connsiteY8" fmla="*/ 487276 h 705538"/>
              <a:gd name="connsiteX9" fmla="*/ 118139 w 386862"/>
              <a:gd name="connsiteY9" fmla="*/ 309046 h 705538"/>
              <a:gd name="connsiteX10" fmla="*/ 135368 w 386862"/>
              <a:gd name="connsiteY10" fmla="*/ 305568 h 705538"/>
              <a:gd name="connsiteX11" fmla="*/ 131681 w 386862"/>
              <a:gd name="connsiteY11" fmla="*/ 304823 h 705538"/>
              <a:gd name="connsiteX12" fmla="*/ 34787 w 386862"/>
              <a:gd name="connsiteY12" fmla="*/ 158645 h 705538"/>
              <a:gd name="connsiteX13" fmla="*/ 193432 w 386862"/>
              <a:gd name="connsiteY13" fmla="*/ 0 h 705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6862" h="705538">
                <a:moveTo>
                  <a:pt x="193432" y="0"/>
                </a:moveTo>
                <a:cubicBezTo>
                  <a:pt x="281049" y="0"/>
                  <a:pt x="352077" y="71028"/>
                  <a:pt x="352077" y="158645"/>
                </a:cubicBezTo>
                <a:cubicBezTo>
                  <a:pt x="352077" y="224358"/>
                  <a:pt x="312124" y="280739"/>
                  <a:pt x="255184" y="304823"/>
                </a:cubicBezTo>
                <a:lnTo>
                  <a:pt x="251495" y="305568"/>
                </a:lnTo>
                <a:lnTo>
                  <a:pt x="268723" y="309046"/>
                </a:lnTo>
                <a:cubicBezTo>
                  <a:pt x="338149" y="338410"/>
                  <a:pt x="386862" y="407154"/>
                  <a:pt x="386862" y="487276"/>
                </a:cubicBezTo>
                <a:lnTo>
                  <a:pt x="386862" y="705538"/>
                </a:lnTo>
                <a:lnTo>
                  <a:pt x="0" y="705538"/>
                </a:lnTo>
                <a:lnTo>
                  <a:pt x="0" y="487276"/>
                </a:lnTo>
                <a:cubicBezTo>
                  <a:pt x="0" y="407154"/>
                  <a:pt x="48714" y="338410"/>
                  <a:pt x="118139" y="309046"/>
                </a:cubicBezTo>
                <a:lnTo>
                  <a:pt x="135368" y="305568"/>
                </a:lnTo>
                <a:lnTo>
                  <a:pt x="131681" y="304823"/>
                </a:lnTo>
                <a:cubicBezTo>
                  <a:pt x="74741" y="280739"/>
                  <a:pt x="34787" y="224358"/>
                  <a:pt x="34787" y="158645"/>
                </a:cubicBezTo>
                <a:cubicBezTo>
                  <a:pt x="34787" y="71028"/>
                  <a:pt x="105815" y="0"/>
                  <a:pt x="193432"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2D1E4922-16B5-4081-AB58-20EAA3810B9F}"/>
              </a:ext>
            </a:extLst>
          </p:cNvPr>
          <p:cNvSpPr txBox="1"/>
          <p:nvPr/>
        </p:nvSpPr>
        <p:spPr>
          <a:xfrm>
            <a:off x="306594" y="3776895"/>
            <a:ext cx="615553" cy="184666"/>
          </a:xfrm>
          <a:prstGeom prst="rect">
            <a:avLst/>
          </a:prstGeom>
          <a:noFill/>
        </p:spPr>
        <p:txBody>
          <a:bodyPr wrap="none" lIns="0" tIns="0" rIns="0" bIns="0" rtlCol="0">
            <a:spAutoFit/>
          </a:bodyPr>
          <a:lstStyle/>
          <a:p>
            <a:pPr algn="ctr"/>
            <a:r>
              <a:rPr kumimoji="1" lang="ja-JP" altLang="en-US" sz="1200" dirty="0">
                <a:solidFill>
                  <a:schemeClr val="tx1">
                    <a:lumMod val="50000"/>
                    <a:lumOff val="50000"/>
                  </a:schemeClr>
                </a:solidFill>
              </a:rPr>
              <a:t>一般の方</a:t>
            </a:r>
          </a:p>
        </p:txBody>
      </p:sp>
      <p:sp>
        <p:nvSpPr>
          <p:cNvPr id="13" name="フリーフォーム: 図形 12">
            <a:extLst>
              <a:ext uri="{FF2B5EF4-FFF2-40B4-BE49-F238E27FC236}">
                <a16:creationId xmlns:a16="http://schemas.microsoft.com/office/drawing/2014/main" id="{4CB15328-C083-49D2-9DD7-C197394D4AE1}"/>
              </a:ext>
            </a:extLst>
          </p:cNvPr>
          <p:cNvSpPr/>
          <p:nvPr/>
        </p:nvSpPr>
        <p:spPr>
          <a:xfrm>
            <a:off x="483747" y="3259462"/>
            <a:ext cx="250044" cy="456016"/>
          </a:xfrm>
          <a:custGeom>
            <a:avLst/>
            <a:gdLst>
              <a:gd name="connsiteX0" fmla="*/ 193432 w 386862"/>
              <a:gd name="connsiteY0" fmla="*/ 0 h 705538"/>
              <a:gd name="connsiteX1" fmla="*/ 352077 w 386862"/>
              <a:gd name="connsiteY1" fmla="*/ 158645 h 705538"/>
              <a:gd name="connsiteX2" fmla="*/ 255184 w 386862"/>
              <a:gd name="connsiteY2" fmla="*/ 304823 h 705538"/>
              <a:gd name="connsiteX3" fmla="*/ 251495 w 386862"/>
              <a:gd name="connsiteY3" fmla="*/ 305568 h 705538"/>
              <a:gd name="connsiteX4" fmla="*/ 268723 w 386862"/>
              <a:gd name="connsiteY4" fmla="*/ 309046 h 705538"/>
              <a:gd name="connsiteX5" fmla="*/ 386862 w 386862"/>
              <a:gd name="connsiteY5" fmla="*/ 487276 h 705538"/>
              <a:gd name="connsiteX6" fmla="*/ 386862 w 386862"/>
              <a:gd name="connsiteY6" fmla="*/ 705538 h 705538"/>
              <a:gd name="connsiteX7" fmla="*/ 0 w 386862"/>
              <a:gd name="connsiteY7" fmla="*/ 705538 h 705538"/>
              <a:gd name="connsiteX8" fmla="*/ 0 w 386862"/>
              <a:gd name="connsiteY8" fmla="*/ 487276 h 705538"/>
              <a:gd name="connsiteX9" fmla="*/ 118139 w 386862"/>
              <a:gd name="connsiteY9" fmla="*/ 309046 h 705538"/>
              <a:gd name="connsiteX10" fmla="*/ 135368 w 386862"/>
              <a:gd name="connsiteY10" fmla="*/ 305568 h 705538"/>
              <a:gd name="connsiteX11" fmla="*/ 131681 w 386862"/>
              <a:gd name="connsiteY11" fmla="*/ 304823 h 705538"/>
              <a:gd name="connsiteX12" fmla="*/ 34787 w 386862"/>
              <a:gd name="connsiteY12" fmla="*/ 158645 h 705538"/>
              <a:gd name="connsiteX13" fmla="*/ 193432 w 386862"/>
              <a:gd name="connsiteY13" fmla="*/ 0 h 705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6862" h="705538">
                <a:moveTo>
                  <a:pt x="193432" y="0"/>
                </a:moveTo>
                <a:cubicBezTo>
                  <a:pt x="281049" y="0"/>
                  <a:pt x="352077" y="71028"/>
                  <a:pt x="352077" y="158645"/>
                </a:cubicBezTo>
                <a:cubicBezTo>
                  <a:pt x="352077" y="224358"/>
                  <a:pt x="312124" y="280739"/>
                  <a:pt x="255184" y="304823"/>
                </a:cubicBezTo>
                <a:lnTo>
                  <a:pt x="251495" y="305568"/>
                </a:lnTo>
                <a:lnTo>
                  <a:pt x="268723" y="309046"/>
                </a:lnTo>
                <a:cubicBezTo>
                  <a:pt x="338149" y="338410"/>
                  <a:pt x="386862" y="407154"/>
                  <a:pt x="386862" y="487276"/>
                </a:cubicBezTo>
                <a:lnTo>
                  <a:pt x="386862" y="705538"/>
                </a:lnTo>
                <a:lnTo>
                  <a:pt x="0" y="705538"/>
                </a:lnTo>
                <a:lnTo>
                  <a:pt x="0" y="487276"/>
                </a:lnTo>
                <a:cubicBezTo>
                  <a:pt x="0" y="407154"/>
                  <a:pt x="48714" y="338410"/>
                  <a:pt x="118139" y="309046"/>
                </a:cubicBezTo>
                <a:lnTo>
                  <a:pt x="135368" y="305568"/>
                </a:lnTo>
                <a:lnTo>
                  <a:pt x="131681" y="304823"/>
                </a:lnTo>
                <a:cubicBezTo>
                  <a:pt x="74741" y="280739"/>
                  <a:pt x="34787" y="224358"/>
                  <a:pt x="34787" y="158645"/>
                </a:cubicBezTo>
                <a:cubicBezTo>
                  <a:pt x="34787" y="71028"/>
                  <a:pt x="105815" y="0"/>
                  <a:pt x="193432"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F693D35C-BB1A-4148-AA6F-50E05EEC98E4}"/>
              </a:ext>
            </a:extLst>
          </p:cNvPr>
          <p:cNvSpPr txBox="1"/>
          <p:nvPr/>
        </p:nvSpPr>
        <p:spPr>
          <a:xfrm>
            <a:off x="333914" y="6637368"/>
            <a:ext cx="615553" cy="369332"/>
          </a:xfrm>
          <a:prstGeom prst="rect">
            <a:avLst/>
          </a:prstGeom>
          <a:noFill/>
        </p:spPr>
        <p:txBody>
          <a:bodyPr wrap="none" lIns="0" tIns="0" rIns="0" bIns="0" rtlCol="0">
            <a:spAutoFit/>
          </a:bodyPr>
          <a:lstStyle/>
          <a:p>
            <a:pPr algn="ctr"/>
            <a:r>
              <a:rPr kumimoji="1" lang="ja-JP" altLang="en-US" sz="1200" dirty="0">
                <a:solidFill>
                  <a:schemeClr val="tx1">
                    <a:lumMod val="50000"/>
                    <a:lumOff val="50000"/>
                  </a:schemeClr>
                </a:solidFill>
              </a:rPr>
              <a:t>事務局・</a:t>
            </a:r>
            <a:br>
              <a:rPr kumimoji="1" lang="ja-JP" altLang="en-US" sz="1200" dirty="0">
                <a:solidFill>
                  <a:schemeClr val="tx1">
                    <a:lumMod val="50000"/>
                    <a:lumOff val="50000"/>
                  </a:schemeClr>
                </a:solidFill>
              </a:rPr>
            </a:br>
            <a:r>
              <a:rPr kumimoji="1" lang="ja-JP" altLang="en-US" sz="1200" dirty="0">
                <a:solidFill>
                  <a:schemeClr val="tx1">
                    <a:lumMod val="50000"/>
                    <a:lumOff val="50000"/>
                  </a:schemeClr>
                </a:solidFill>
              </a:rPr>
              <a:t>審査員</a:t>
            </a:r>
          </a:p>
        </p:txBody>
      </p:sp>
      <p:sp>
        <p:nvSpPr>
          <p:cNvPr id="15" name="フリーフォーム: 図形 14">
            <a:extLst>
              <a:ext uri="{FF2B5EF4-FFF2-40B4-BE49-F238E27FC236}">
                <a16:creationId xmlns:a16="http://schemas.microsoft.com/office/drawing/2014/main" id="{788682ED-F35B-4588-8399-088D7EEDDA27}"/>
              </a:ext>
            </a:extLst>
          </p:cNvPr>
          <p:cNvSpPr/>
          <p:nvPr/>
        </p:nvSpPr>
        <p:spPr>
          <a:xfrm>
            <a:off x="483747" y="6022329"/>
            <a:ext cx="250044" cy="456016"/>
          </a:xfrm>
          <a:custGeom>
            <a:avLst/>
            <a:gdLst>
              <a:gd name="connsiteX0" fmla="*/ 193432 w 386862"/>
              <a:gd name="connsiteY0" fmla="*/ 0 h 705538"/>
              <a:gd name="connsiteX1" fmla="*/ 352077 w 386862"/>
              <a:gd name="connsiteY1" fmla="*/ 158645 h 705538"/>
              <a:gd name="connsiteX2" fmla="*/ 255184 w 386862"/>
              <a:gd name="connsiteY2" fmla="*/ 304823 h 705538"/>
              <a:gd name="connsiteX3" fmla="*/ 251495 w 386862"/>
              <a:gd name="connsiteY3" fmla="*/ 305568 h 705538"/>
              <a:gd name="connsiteX4" fmla="*/ 268723 w 386862"/>
              <a:gd name="connsiteY4" fmla="*/ 309046 h 705538"/>
              <a:gd name="connsiteX5" fmla="*/ 386862 w 386862"/>
              <a:gd name="connsiteY5" fmla="*/ 487276 h 705538"/>
              <a:gd name="connsiteX6" fmla="*/ 386862 w 386862"/>
              <a:gd name="connsiteY6" fmla="*/ 705538 h 705538"/>
              <a:gd name="connsiteX7" fmla="*/ 0 w 386862"/>
              <a:gd name="connsiteY7" fmla="*/ 705538 h 705538"/>
              <a:gd name="connsiteX8" fmla="*/ 0 w 386862"/>
              <a:gd name="connsiteY8" fmla="*/ 487276 h 705538"/>
              <a:gd name="connsiteX9" fmla="*/ 118139 w 386862"/>
              <a:gd name="connsiteY9" fmla="*/ 309046 h 705538"/>
              <a:gd name="connsiteX10" fmla="*/ 135368 w 386862"/>
              <a:gd name="connsiteY10" fmla="*/ 305568 h 705538"/>
              <a:gd name="connsiteX11" fmla="*/ 131681 w 386862"/>
              <a:gd name="connsiteY11" fmla="*/ 304823 h 705538"/>
              <a:gd name="connsiteX12" fmla="*/ 34787 w 386862"/>
              <a:gd name="connsiteY12" fmla="*/ 158645 h 705538"/>
              <a:gd name="connsiteX13" fmla="*/ 193432 w 386862"/>
              <a:gd name="connsiteY13" fmla="*/ 0 h 705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6862" h="705538">
                <a:moveTo>
                  <a:pt x="193432" y="0"/>
                </a:moveTo>
                <a:cubicBezTo>
                  <a:pt x="281049" y="0"/>
                  <a:pt x="352077" y="71028"/>
                  <a:pt x="352077" y="158645"/>
                </a:cubicBezTo>
                <a:cubicBezTo>
                  <a:pt x="352077" y="224358"/>
                  <a:pt x="312124" y="280739"/>
                  <a:pt x="255184" y="304823"/>
                </a:cubicBezTo>
                <a:lnTo>
                  <a:pt x="251495" y="305568"/>
                </a:lnTo>
                <a:lnTo>
                  <a:pt x="268723" y="309046"/>
                </a:lnTo>
                <a:cubicBezTo>
                  <a:pt x="338149" y="338410"/>
                  <a:pt x="386862" y="407154"/>
                  <a:pt x="386862" y="487276"/>
                </a:cubicBezTo>
                <a:lnTo>
                  <a:pt x="386862" y="705538"/>
                </a:lnTo>
                <a:lnTo>
                  <a:pt x="0" y="705538"/>
                </a:lnTo>
                <a:lnTo>
                  <a:pt x="0" y="487276"/>
                </a:lnTo>
                <a:cubicBezTo>
                  <a:pt x="0" y="407154"/>
                  <a:pt x="48714" y="338410"/>
                  <a:pt x="118139" y="309046"/>
                </a:cubicBezTo>
                <a:lnTo>
                  <a:pt x="135368" y="305568"/>
                </a:lnTo>
                <a:lnTo>
                  <a:pt x="131681" y="304823"/>
                </a:lnTo>
                <a:cubicBezTo>
                  <a:pt x="74741" y="280739"/>
                  <a:pt x="34787" y="224358"/>
                  <a:pt x="34787" y="158645"/>
                </a:cubicBezTo>
                <a:cubicBezTo>
                  <a:pt x="34787" y="71028"/>
                  <a:pt x="105815" y="0"/>
                  <a:pt x="193432" y="0"/>
                </a:cubicBez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DBB6A122-0704-48DD-87DA-19AEAFD59CAE}"/>
              </a:ext>
            </a:extLst>
          </p:cNvPr>
          <p:cNvSpPr txBox="1"/>
          <p:nvPr/>
        </p:nvSpPr>
        <p:spPr>
          <a:xfrm>
            <a:off x="1165326" y="6111837"/>
            <a:ext cx="718145" cy="215444"/>
          </a:xfrm>
          <a:prstGeom prst="rect">
            <a:avLst/>
          </a:prstGeom>
          <a:noFill/>
        </p:spPr>
        <p:txBody>
          <a:bodyPr wrap="none" lIns="0" tIns="0" rIns="0" bIns="0" rtlCol="0">
            <a:spAutoFit/>
          </a:bodyPr>
          <a:lstStyle/>
          <a:p>
            <a:r>
              <a:rPr kumimoji="1" lang="ja-JP" altLang="en-US" sz="1400" dirty="0">
                <a:solidFill>
                  <a:schemeClr val="tx1">
                    <a:lumMod val="65000"/>
                    <a:lumOff val="35000"/>
                  </a:schemeClr>
                </a:solidFill>
              </a:rPr>
              <a:t>応募受付</a:t>
            </a:r>
          </a:p>
        </p:txBody>
      </p:sp>
      <p:sp>
        <p:nvSpPr>
          <p:cNvPr id="17" name="テキスト ボックス 16">
            <a:extLst>
              <a:ext uri="{FF2B5EF4-FFF2-40B4-BE49-F238E27FC236}">
                <a16:creationId xmlns:a16="http://schemas.microsoft.com/office/drawing/2014/main" id="{DE6937EB-4B21-4949-BAE2-46D4FD346B7A}"/>
              </a:ext>
            </a:extLst>
          </p:cNvPr>
          <p:cNvSpPr txBox="1"/>
          <p:nvPr/>
        </p:nvSpPr>
        <p:spPr>
          <a:xfrm>
            <a:off x="2337390" y="6111837"/>
            <a:ext cx="718145" cy="215444"/>
          </a:xfrm>
          <a:prstGeom prst="rect">
            <a:avLst/>
          </a:prstGeom>
          <a:noFill/>
        </p:spPr>
        <p:txBody>
          <a:bodyPr wrap="none" lIns="0" tIns="0" rIns="0" bIns="0" rtlCol="0">
            <a:spAutoFit/>
          </a:bodyPr>
          <a:lstStyle/>
          <a:p>
            <a:r>
              <a:rPr kumimoji="1" lang="ja-JP" altLang="en-US" sz="1400" dirty="0">
                <a:solidFill>
                  <a:schemeClr val="tx1">
                    <a:lumMod val="65000"/>
                    <a:lumOff val="35000"/>
                  </a:schemeClr>
                </a:solidFill>
              </a:rPr>
              <a:t>一次審査</a:t>
            </a:r>
          </a:p>
        </p:txBody>
      </p:sp>
      <p:sp>
        <p:nvSpPr>
          <p:cNvPr id="18" name="テキスト ボックス 17">
            <a:extLst>
              <a:ext uri="{FF2B5EF4-FFF2-40B4-BE49-F238E27FC236}">
                <a16:creationId xmlns:a16="http://schemas.microsoft.com/office/drawing/2014/main" id="{31BF5AB9-59FA-4DA6-8C10-E3A0574D760A}"/>
              </a:ext>
            </a:extLst>
          </p:cNvPr>
          <p:cNvSpPr txBox="1"/>
          <p:nvPr/>
        </p:nvSpPr>
        <p:spPr>
          <a:xfrm>
            <a:off x="3534940" y="6018920"/>
            <a:ext cx="950893" cy="700192"/>
          </a:xfrm>
          <a:prstGeom prst="rect">
            <a:avLst/>
          </a:prstGeom>
          <a:noFill/>
        </p:spPr>
        <p:txBody>
          <a:bodyPr wrap="square" lIns="0" tIns="0" rIns="0" bIns="0" rtlCol="0">
            <a:spAutoFit/>
          </a:bodyPr>
          <a:lstStyle/>
          <a:p>
            <a:r>
              <a:rPr kumimoji="1" lang="ja-JP" altLang="en-US" sz="1400" dirty="0">
                <a:solidFill>
                  <a:schemeClr val="tx1">
                    <a:lumMod val="65000"/>
                    <a:lumOff val="35000"/>
                  </a:schemeClr>
                </a:solidFill>
              </a:rPr>
              <a:t>一般公開</a:t>
            </a:r>
            <a:br>
              <a:rPr kumimoji="1" lang="ja-JP" altLang="en-US" sz="1400" dirty="0">
                <a:solidFill>
                  <a:schemeClr val="tx1">
                    <a:lumMod val="65000"/>
                    <a:lumOff val="35000"/>
                  </a:schemeClr>
                </a:solidFill>
              </a:rPr>
            </a:br>
            <a:r>
              <a:rPr kumimoji="1" lang="ja-JP" altLang="en-US" sz="1050" dirty="0">
                <a:solidFill>
                  <a:schemeClr val="tx1">
                    <a:lumMod val="65000"/>
                    <a:lumOff val="35000"/>
                  </a:schemeClr>
                </a:solidFill>
              </a:rPr>
              <a:t>（一次審査通過したもののみ。</a:t>
            </a:r>
            <a:r>
              <a:rPr kumimoji="1" lang="en-US" altLang="ja-JP" sz="1050" dirty="0">
                <a:solidFill>
                  <a:schemeClr val="tx1">
                    <a:lumMod val="65000"/>
                    <a:lumOff val="35000"/>
                  </a:schemeClr>
                </a:solidFill>
              </a:rPr>
              <a:t>Web</a:t>
            </a:r>
            <a:r>
              <a:rPr kumimoji="1" lang="ja-JP" altLang="en-US" sz="1050" dirty="0">
                <a:solidFill>
                  <a:schemeClr val="tx1">
                    <a:lumMod val="65000"/>
                    <a:lumOff val="35000"/>
                  </a:schemeClr>
                </a:solidFill>
              </a:rPr>
              <a:t>上）</a:t>
            </a:r>
          </a:p>
        </p:txBody>
      </p:sp>
      <p:sp>
        <p:nvSpPr>
          <p:cNvPr id="19" name="テキスト ボックス 18">
            <a:extLst>
              <a:ext uri="{FF2B5EF4-FFF2-40B4-BE49-F238E27FC236}">
                <a16:creationId xmlns:a16="http://schemas.microsoft.com/office/drawing/2014/main" id="{B864BB7B-56A3-4CBC-AE35-29B1A918415D}"/>
              </a:ext>
            </a:extLst>
          </p:cNvPr>
          <p:cNvSpPr txBox="1"/>
          <p:nvPr/>
        </p:nvSpPr>
        <p:spPr>
          <a:xfrm>
            <a:off x="4101840" y="3318077"/>
            <a:ext cx="1373650" cy="523220"/>
          </a:xfrm>
          <a:prstGeom prst="rect">
            <a:avLst/>
          </a:prstGeom>
          <a:noFill/>
        </p:spPr>
        <p:txBody>
          <a:bodyPr wrap="square" lIns="0" tIns="0" rIns="0" bIns="0" rtlCol="0">
            <a:spAutoFit/>
          </a:bodyPr>
          <a:lstStyle/>
          <a:p>
            <a:r>
              <a:rPr kumimoji="1" lang="ja-JP" altLang="en-US" sz="1400" dirty="0">
                <a:solidFill>
                  <a:schemeClr val="tx1">
                    <a:lumMod val="65000"/>
                    <a:lumOff val="35000"/>
                  </a:schemeClr>
                </a:solidFill>
              </a:rPr>
              <a:t>閲覧・コメント</a:t>
            </a:r>
            <a:br>
              <a:rPr kumimoji="1" lang="ja-JP" altLang="en-US" sz="1400" dirty="0">
                <a:solidFill>
                  <a:schemeClr val="tx1">
                    <a:lumMod val="65000"/>
                    <a:lumOff val="35000"/>
                  </a:schemeClr>
                </a:solidFill>
              </a:rPr>
            </a:br>
            <a:r>
              <a:rPr kumimoji="1" lang="ja-JP" altLang="en-US" sz="1000" dirty="0">
                <a:solidFill>
                  <a:schemeClr val="tx1">
                    <a:lumMod val="65000"/>
                    <a:lumOff val="35000"/>
                  </a:schemeClr>
                </a:solidFill>
              </a:rPr>
              <a:t>（もっと知りたいリクエスト、支持など）</a:t>
            </a:r>
            <a:endParaRPr kumimoji="1" lang="ja-JP" altLang="en-US" sz="1400" dirty="0">
              <a:solidFill>
                <a:schemeClr val="tx1">
                  <a:lumMod val="65000"/>
                  <a:lumOff val="35000"/>
                </a:schemeClr>
              </a:solidFill>
            </a:endParaRPr>
          </a:p>
        </p:txBody>
      </p:sp>
      <p:sp>
        <p:nvSpPr>
          <p:cNvPr id="20" name="テキスト ボックス 19">
            <a:extLst>
              <a:ext uri="{FF2B5EF4-FFF2-40B4-BE49-F238E27FC236}">
                <a16:creationId xmlns:a16="http://schemas.microsoft.com/office/drawing/2014/main" id="{05BD98FD-6141-4622-99C7-B944ED64E3F4}"/>
              </a:ext>
            </a:extLst>
          </p:cNvPr>
          <p:cNvSpPr txBox="1"/>
          <p:nvPr/>
        </p:nvSpPr>
        <p:spPr>
          <a:xfrm>
            <a:off x="4401914" y="4634080"/>
            <a:ext cx="1190400" cy="754053"/>
          </a:xfrm>
          <a:prstGeom prst="rect">
            <a:avLst/>
          </a:prstGeom>
          <a:noFill/>
        </p:spPr>
        <p:txBody>
          <a:bodyPr wrap="square" lIns="0" tIns="0" rIns="0" bIns="0" rtlCol="0">
            <a:spAutoFit/>
          </a:bodyPr>
          <a:lstStyle/>
          <a:p>
            <a:r>
              <a:rPr kumimoji="1" lang="ja-JP" altLang="en-US" sz="1400" dirty="0">
                <a:solidFill>
                  <a:schemeClr val="tx1">
                    <a:lumMod val="65000"/>
                    <a:lumOff val="35000"/>
                  </a:schemeClr>
                </a:solidFill>
              </a:rPr>
              <a:t>申請内容の修正・再公開</a:t>
            </a:r>
            <a:br>
              <a:rPr kumimoji="1" lang="ja-JP" altLang="en-US" sz="1400" dirty="0">
                <a:solidFill>
                  <a:schemeClr val="tx1">
                    <a:lumMod val="65000"/>
                    <a:lumOff val="35000"/>
                  </a:schemeClr>
                </a:solidFill>
              </a:rPr>
            </a:br>
            <a:r>
              <a:rPr kumimoji="1" lang="ja-JP" altLang="en-US" sz="1050" dirty="0">
                <a:solidFill>
                  <a:schemeClr val="tx1">
                    <a:lumMod val="65000"/>
                    <a:lumOff val="35000"/>
                  </a:schemeClr>
                </a:solidFill>
              </a:rPr>
              <a:t>（しても、しなくてもよい）</a:t>
            </a:r>
            <a:endParaRPr kumimoji="1" lang="ja-JP" altLang="en-US" sz="1400" dirty="0">
              <a:solidFill>
                <a:schemeClr val="tx1">
                  <a:lumMod val="65000"/>
                  <a:lumOff val="35000"/>
                </a:schemeClr>
              </a:solidFill>
            </a:endParaRPr>
          </a:p>
        </p:txBody>
      </p:sp>
      <p:sp>
        <p:nvSpPr>
          <p:cNvPr id="21" name="テキスト ボックス 20">
            <a:extLst>
              <a:ext uri="{FF2B5EF4-FFF2-40B4-BE49-F238E27FC236}">
                <a16:creationId xmlns:a16="http://schemas.microsoft.com/office/drawing/2014/main" id="{66298A0E-A8F1-4D27-8075-3D519292657E}"/>
              </a:ext>
            </a:extLst>
          </p:cNvPr>
          <p:cNvSpPr txBox="1"/>
          <p:nvPr/>
        </p:nvSpPr>
        <p:spPr>
          <a:xfrm>
            <a:off x="7743831" y="6111837"/>
            <a:ext cx="718145" cy="215444"/>
          </a:xfrm>
          <a:prstGeom prst="rect">
            <a:avLst/>
          </a:prstGeom>
          <a:noFill/>
        </p:spPr>
        <p:txBody>
          <a:bodyPr wrap="none" lIns="0" tIns="0" rIns="0" bIns="0" rtlCol="0">
            <a:spAutoFit/>
          </a:bodyPr>
          <a:lstStyle/>
          <a:p>
            <a:r>
              <a:rPr kumimoji="1" lang="ja-JP" altLang="en-US" sz="1400" dirty="0">
                <a:solidFill>
                  <a:schemeClr val="tx1">
                    <a:lumMod val="65000"/>
                    <a:lumOff val="35000"/>
                  </a:schemeClr>
                </a:solidFill>
              </a:rPr>
              <a:t>最終審査</a:t>
            </a:r>
          </a:p>
        </p:txBody>
      </p:sp>
      <p:sp>
        <p:nvSpPr>
          <p:cNvPr id="22" name="テキスト ボックス 21">
            <a:extLst>
              <a:ext uri="{FF2B5EF4-FFF2-40B4-BE49-F238E27FC236}">
                <a16:creationId xmlns:a16="http://schemas.microsoft.com/office/drawing/2014/main" id="{5D52D446-E900-499F-B48A-7AD0E0628B03}"/>
              </a:ext>
            </a:extLst>
          </p:cNvPr>
          <p:cNvSpPr txBox="1"/>
          <p:nvPr/>
        </p:nvSpPr>
        <p:spPr>
          <a:xfrm>
            <a:off x="8972833" y="6047458"/>
            <a:ext cx="718145" cy="430887"/>
          </a:xfrm>
          <a:prstGeom prst="rect">
            <a:avLst/>
          </a:prstGeom>
          <a:noFill/>
        </p:spPr>
        <p:txBody>
          <a:bodyPr wrap="none" lIns="0" tIns="0" rIns="0" bIns="0" rtlCol="0">
            <a:spAutoFit/>
          </a:bodyPr>
          <a:lstStyle/>
          <a:p>
            <a:r>
              <a:rPr kumimoji="1" lang="ja-JP" altLang="en-US" sz="1400" dirty="0">
                <a:solidFill>
                  <a:schemeClr val="tx1">
                    <a:lumMod val="65000"/>
                    <a:lumOff val="35000"/>
                  </a:schemeClr>
                </a:solidFill>
              </a:rPr>
              <a:t>結果公表</a:t>
            </a:r>
            <a:br>
              <a:rPr kumimoji="1" lang="ja-JP" altLang="en-US" sz="1400" dirty="0">
                <a:solidFill>
                  <a:schemeClr val="tx1">
                    <a:lumMod val="65000"/>
                    <a:lumOff val="35000"/>
                  </a:schemeClr>
                </a:solidFill>
              </a:rPr>
            </a:br>
            <a:r>
              <a:rPr kumimoji="1" lang="ja-JP" altLang="en-US" sz="1400" dirty="0">
                <a:solidFill>
                  <a:schemeClr val="tx1">
                    <a:lumMod val="65000"/>
                    <a:lumOff val="35000"/>
                  </a:schemeClr>
                </a:solidFill>
              </a:rPr>
              <a:t>・表彰</a:t>
            </a:r>
          </a:p>
        </p:txBody>
      </p:sp>
      <p:sp>
        <p:nvSpPr>
          <p:cNvPr id="23" name="テキスト ボックス 22">
            <a:extLst>
              <a:ext uri="{FF2B5EF4-FFF2-40B4-BE49-F238E27FC236}">
                <a16:creationId xmlns:a16="http://schemas.microsoft.com/office/drawing/2014/main" id="{B6C67655-1568-4B7B-924E-44A9C326C71C}"/>
              </a:ext>
            </a:extLst>
          </p:cNvPr>
          <p:cNvSpPr txBox="1"/>
          <p:nvPr/>
        </p:nvSpPr>
        <p:spPr>
          <a:xfrm>
            <a:off x="5849738" y="4714804"/>
            <a:ext cx="1192019" cy="584775"/>
          </a:xfrm>
          <a:prstGeom prst="rect">
            <a:avLst/>
          </a:prstGeom>
          <a:noFill/>
        </p:spPr>
        <p:txBody>
          <a:bodyPr wrap="square" lIns="0" tIns="0" rIns="0" bIns="0" rtlCol="0">
            <a:spAutoFit/>
          </a:bodyPr>
          <a:lstStyle/>
          <a:p>
            <a:r>
              <a:rPr kumimoji="1" lang="ja-JP" altLang="en-US" sz="1400" dirty="0">
                <a:solidFill>
                  <a:schemeClr val="tx1">
                    <a:lumMod val="65000"/>
                    <a:lumOff val="35000"/>
                  </a:schemeClr>
                </a:solidFill>
              </a:rPr>
              <a:t>最終プレゼン資料作成</a:t>
            </a:r>
            <a:br>
              <a:rPr kumimoji="1" lang="ja-JP" altLang="en-US" sz="1400" dirty="0">
                <a:solidFill>
                  <a:schemeClr val="tx1">
                    <a:lumMod val="65000"/>
                    <a:lumOff val="35000"/>
                  </a:schemeClr>
                </a:solidFill>
              </a:rPr>
            </a:br>
            <a:r>
              <a:rPr kumimoji="1" lang="ja-JP" altLang="en-US" sz="1000" dirty="0">
                <a:solidFill>
                  <a:schemeClr val="tx1">
                    <a:lumMod val="65000"/>
                    <a:lumOff val="35000"/>
                  </a:schemeClr>
                </a:solidFill>
              </a:rPr>
              <a:t>（得点上位者のみ）</a:t>
            </a:r>
            <a:endParaRPr kumimoji="1" lang="ja-JP" altLang="en-US" sz="800" dirty="0">
              <a:solidFill>
                <a:schemeClr val="tx1">
                  <a:lumMod val="65000"/>
                  <a:lumOff val="35000"/>
                </a:schemeClr>
              </a:solidFill>
            </a:endParaRPr>
          </a:p>
        </p:txBody>
      </p:sp>
      <p:sp>
        <p:nvSpPr>
          <p:cNvPr id="24" name="テキスト ボックス 23">
            <a:extLst>
              <a:ext uri="{FF2B5EF4-FFF2-40B4-BE49-F238E27FC236}">
                <a16:creationId xmlns:a16="http://schemas.microsoft.com/office/drawing/2014/main" id="{6169BB85-3ABD-46CB-9C2E-52AAF59C0A55}"/>
              </a:ext>
            </a:extLst>
          </p:cNvPr>
          <p:cNvSpPr txBox="1"/>
          <p:nvPr/>
        </p:nvSpPr>
        <p:spPr>
          <a:xfrm>
            <a:off x="7743831" y="4874955"/>
            <a:ext cx="718145" cy="215444"/>
          </a:xfrm>
          <a:prstGeom prst="rect">
            <a:avLst/>
          </a:prstGeom>
          <a:noFill/>
        </p:spPr>
        <p:txBody>
          <a:bodyPr wrap="none" lIns="0" tIns="0" rIns="0" bIns="0" rtlCol="0">
            <a:spAutoFit/>
          </a:bodyPr>
          <a:lstStyle/>
          <a:p>
            <a:r>
              <a:rPr kumimoji="1" lang="ja-JP" altLang="en-US" sz="1400" dirty="0">
                <a:solidFill>
                  <a:schemeClr val="tx1">
                    <a:lumMod val="65000"/>
                    <a:lumOff val="35000"/>
                  </a:schemeClr>
                </a:solidFill>
              </a:rPr>
              <a:t>プレゼン</a:t>
            </a:r>
          </a:p>
        </p:txBody>
      </p:sp>
      <p:sp>
        <p:nvSpPr>
          <p:cNvPr id="25" name="テキスト ボックス 24">
            <a:extLst>
              <a:ext uri="{FF2B5EF4-FFF2-40B4-BE49-F238E27FC236}">
                <a16:creationId xmlns:a16="http://schemas.microsoft.com/office/drawing/2014/main" id="{BADF103C-082E-4279-A2A0-98567D5BE616}"/>
              </a:ext>
            </a:extLst>
          </p:cNvPr>
          <p:cNvSpPr txBox="1"/>
          <p:nvPr/>
        </p:nvSpPr>
        <p:spPr>
          <a:xfrm>
            <a:off x="4954708" y="6086982"/>
            <a:ext cx="1564058" cy="915635"/>
          </a:xfrm>
          <a:prstGeom prst="rect">
            <a:avLst/>
          </a:prstGeom>
          <a:noFill/>
        </p:spPr>
        <p:txBody>
          <a:bodyPr wrap="square" lIns="0" tIns="0" rIns="0" bIns="0" rtlCol="0">
            <a:spAutoFit/>
          </a:bodyPr>
          <a:lstStyle/>
          <a:p>
            <a:r>
              <a:rPr kumimoji="1" lang="ja-JP" altLang="en-US" sz="1400" dirty="0">
                <a:solidFill>
                  <a:schemeClr val="tx1">
                    <a:lumMod val="65000"/>
                    <a:lumOff val="35000"/>
                  </a:schemeClr>
                </a:solidFill>
              </a:rPr>
              <a:t>得点集計、最終審査対象決め</a:t>
            </a:r>
            <a:br>
              <a:rPr kumimoji="1" lang="ja-JP" altLang="en-US" sz="1400" dirty="0">
                <a:solidFill>
                  <a:schemeClr val="tx1">
                    <a:lumMod val="65000"/>
                    <a:lumOff val="35000"/>
                  </a:schemeClr>
                </a:solidFill>
              </a:rPr>
            </a:br>
            <a:r>
              <a:rPr kumimoji="1" lang="ja-JP" altLang="en-US" sz="1050" dirty="0">
                <a:solidFill>
                  <a:schemeClr val="tx1">
                    <a:lumMod val="65000"/>
                    <a:lumOff val="35000"/>
                  </a:schemeClr>
                </a:solidFill>
              </a:rPr>
              <a:t>（一次審査および一般からのコメント数・内容から得点上位者決め）</a:t>
            </a:r>
            <a:endParaRPr kumimoji="1" lang="ja-JP" altLang="en-US" sz="1400" dirty="0">
              <a:solidFill>
                <a:schemeClr val="tx1">
                  <a:lumMod val="65000"/>
                  <a:lumOff val="35000"/>
                </a:schemeClr>
              </a:solidFill>
            </a:endParaRPr>
          </a:p>
        </p:txBody>
      </p:sp>
      <p:sp>
        <p:nvSpPr>
          <p:cNvPr id="26" name="矢印: 下 25">
            <a:extLst>
              <a:ext uri="{FF2B5EF4-FFF2-40B4-BE49-F238E27FC236}">
                <a16:creationId xmlns:a16="http://schemas.microsoft.com/office/drawing/2014/main" id="{59AD1A29-6A76-45DA-8D84-CE53FD4F248E}"/>
              </a:ext>
            </a:extLst>
          </p:cNvPr>
          <p:cNvSpPr/>
          <p:nvPr/>
        </p:nvSpPr>
        <p:spPr>
          <a:xfrm rot="21134625">
            <a:off x="1399376" y="5402518"/>
            <a:ext cx="250044" cy="543995"/>
          </a:xfrm>
          <a:prstGeom prst="downArrow">
            <a:avLst>
              <a:gd name="adj1" fmla="val 50000"/>
              <a:gd name="adj2" fmla="val 1134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sp>
        <p:nvSpPr>
          <p:cNvPr id="27" name="矢印: 下 26">
            <a:extLst>
              <a:ext uri="{FF2B5EF4-FFF2-40B4-BE49-F238E27FC236}">
                <a16:creationId xmlns:a16="http://schemas.microsoft.com/office/drawing/2014/main" id="{F6994C4C-2124-4336-AD24-A90A0F70D324}"/>
              </a:ext>
            </a:extLst>
          </p:cNvPr>
          <p:cNvSpPr/>
          <p:nvPr/>
        </p:nvSpPr>
        <p:spPr>
          <a:xfrm rot="16200000">
            <a:off x="1977915" y="6057530"/>
            <a:ext cx="215442" cy="324060"/>
          </a:xfrm>
          <a:prstGeom prst="downArrow">
            <a:avLst>
              <a:gd name="adj1" fmla="val 50000"/>
              <a:gd name="adj2" fmla="val 1134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sp>
        <p:nvSpPr>
          <p:cNvPr id="28" name="矢印: 下 27">
            <a:extLst>
              <a:ext uri="{FF2B5EF4-FFF2-40B4-BE49-F238E27FC236}">
                <a16:creationId xmlns:a16="http://schemas.microsoft.com/office/drawing/2014/main" id="{A9B6DE46-7EBD-485D-83B2-B9C99D60F877}"/>
              </a:ext>
            </a:extLst>
          </p:cNvPr>
          <p:cNvSpPr/>
          <p:nvPr/>
        </p:nvSpPr>
        <p:spPr>
          <a:xfrm rot="16200000">
            <a:off x="3174774" y="6057530"/>
            <a:ext cx="215442" cy="324060"/>
          </a:xfrm>
          <a:prstGeom prst="downArrow">
            <a:avLst>
              <a:gd name="adj1" fmla="val 50000"/>
              <a:gd name="adj2" fmla="val 1134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sp>
        <p:nvSpPr>
          <p:cNvPr id="29" name="矢印: 下 28">
            <a:extLst>
              <a:ext uri="{FF2B5EF4-FFF2-40B4-BE49-F238E27FC236}">
                <a16:creationId xmlns:a16="http://schemas.microsoft.com/office/drawing/2014/main" id="{2308420E-2F42-442D-9CE7-BEC1EB175D56}"/>
              </a:ext>
            </a:extLst>
          </p:cNvPr>
          <p:cNvSpPr/>
          <p:nvPr/>
        </p:nvSpPr>
        <p:spPr>
          <a:xfrm rot="465375" flipV="1">
            <a:off x="3949953" y="4004777"/>
            <a:ext cx="247210" cy="1834816"/>
          </a:xfrm>
          <a:prstGeom prst="downArrow">
            <a:avLst>
              <a:gd name="adj1" fmla="val 50000"/>
              <a:gd name="adj2" fmla="val 1134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sp>
        <p:nvSpPr>
          <p:cNvPr id="30" name="矢印: 下 29">
            <a:extLst>
              <a:ext uri="{FF2B5EF4-FFF2-40B4-BE49-F238E27FC236}">
                <a16:creationId xmlns:a16="http://schemas.microsoft.com/office/drawing/2014/main" id="{2D972525-41A0-4014-8513-7ADE8F6603BA}"/>
              </a:ext>
            </a:extLst>
          </p:cNvPr>
          <p:cNvSpPr/>
          <p:nvPr/>
        </p:nvSpPr>
        <p:spPr>
          <a:xfrm rot="21134625">
            <a:off x="4521398" y="4010873"/>
            <a:ext cx="250044" cy="543995"/>
          </a:xfrm>
          <a:prstGeom prst="downArrow">
            <a:avLst>
              <a:gd name="adj1" fmla="val 50000"/>
              <a:gd name="adj2" fmla="val 1134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sp>
        <p:nvSpPr>
          <p:cNvPr id="31" name="矢印: 下 30">
            <a:extLst>
              <a:ext uri="{FF2B5EF4-FFF2-40B4-BE49-F238E27FC236}">
                <a16:creationId xmlns:a16="http://schemas.microsoft.com/office/drawing/2014/main" id="{01A34ACE-964D-4A4D-AA6F-A58EE59B81A7}"/>
              </a:ext>
            </a:extLst>
          </p:cNvPr>
          <p:cNvSpPr/>
          <p:nvPr/>
        </p:nvSpPr>
        <p:spPr>
          <a:xfrm rot="21134625">
            <a:off x="5189883" y="5463951"/>
            <a:ext cx="250044" cy="543995"/>
          </a:xfrm>
          <a:prstGeom prst="downArrow">
            <a:avLst>
              <a:gd name="adj1" fmla="val 50000"/>
              <a:gd name="adj2" fmla="val 1134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sp>
        <p:nvSpPr>
          <p:cNvPr id="32" name="矢印: 下 31">
            <a:extLst>
              <a:ext uri="{FF2B5EF4-FFF2-40B4-BE49-F238E27FC236}">
                <a16:creationId xmlns:a16="http://schemas.microsoft.com/office/drawing/2014/main" id="{CF05BB6C-DB40-42EF-B315-8EBFC02A111B}"/>
              </a:ext>
            </a:extLst>
          </p:cNvPr>
          <p:cNvSpPr/>
          <p:nvPr/>
        </p:nvSpPr>
        <p:spPr>
          <a:xfrm rot="465375" flipV="1">
            <a:off x="5821051" y="5425345"/>
            <a:ext cx="250044" cy="543995"/>
          </a:xfrm>
          <a:prstGeom prst="downArrow">
            <a:avLst>
              <a:gd name="adj1" fmla="val 50000"/>
              <a:gd name="adj2" fmla="val 1134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sp>
        <p:nvSpPr>
          <p:cNvPr id="33" name="矢印: 下 32">
            <a:extLst>
              <a:ext uri="{FF2B5EF4-FFF2-40B4-BE49-F238E27FC236}">
                <a16:creationId xmlns:a16="http://schemas.microsoft.com/office/drawing/2014/main" id="{44946958-8873-451A-8F18-B8C8AD037DC4}"/>
              </a:ext>
            </a:extLst>
          </p:cNvPr>
          <p:cNvSpPr/>
          <p:nvPr/>
        </p:nvSpPr>
        <p:spPr>
          <a:xfrm rot="16200000">
            <a:off x="7353490" y="4820648"/>
            <a:ext cx="215442" cy="324060"/>
          </a:xfrm>
          <a:prstGeom prst="downArrow">
            <a:avLst>
              <a:gd name="adj1" fmla="val 50000"/>
              <a:gd name="adj2" fmla="val 1134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sp>
        <p:nvSpPr>
          <p:cNvPr id="34" name="矢印: 下 33">
            <a:extLst>
              <a:ext uri="{FF2B5EF4-FFF2-40B4-BE49-F238E27FC236}">
                <a16:creationId xmlns:a16="http://schemas.microsoft.com/office/drawing/2014/main" id="{0D1C166A-8D9D-4CEF-AF21-954825C28AAA}"/>
              </a:ext>
            </a:extLst>
          </p:cNvPr>
          <p:cNvSpPr/>
          <p:nvPr/>
        </p:nvSpPr>
        <p:spPr>
          <a:xfrm rot="21134625">
            <a:off x="7940538" y="5431412"/>
            <a:ext cx="250044" cy="543995"/>
          </a:xfrm>
          <a:prstGeom prst="downArrow">
            <a:avLst>
              <a:gd name="adj1" fmla="val 50000"/>
              <a:gd name="adj2" fmla="val 1134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sp>
        <p:nvSpPr>
          <p:cNvPr id="35" name="矢印: 下 34">
            <a:extLst>
              <a:ext uri="{FF2B5EF4-FFF2-40B4-BE49-F238E27FC236}">
                <a16:creationId xmlns:a16="http://schemas.microsoft.com/office/drawing/2014/main" id="{495D3030-1AA9-43A2-AEF0-9BBC2CA1D230}"/>
              </a:ext>
            </a:extLst>
          </p:cNvPr>
          <p:cNvSpPr/>
          <p:nvPr/>
        </p:nvSpPr>
        <p:spPr>
          <a:xfrm rot="16200000">
            <a:off x="8606009" y="6057528"/>
            <a:ext cx="215442" cy="324060"/>
          </a:xfrm>
          <a:prstGeom prst="downArrow">
            <a:avLst>
              <a:gd name="adj1" fmla="val 50000"/>
              <a:gd name="adj2" fmla="val 11344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sp>
        <p:nvSpPr>
          <p:cNvPr id="39" name="テキスト ボックス 38">
            <a:extLst>
              <a:ext uri="{FF2B5EF4-FFF2-40B4-BE49-F238E27FC236}">
                <a16:creationId xmlns:a16="http://schemas.microsoft.com/office/drawing/2014/main" id="{9A6DA4FA-B677-4F78-B9DA-5F14CBD6B417}"/>
              </a:ext>
            </a:extLst>
          </p:cNvPr>
          <p:cNvSpPr txBox="1"/>
          <p:nvPr/>
        </p:nvSpPr>
        <p:spPr>
          <a:xfrm>
            <a:off x="8972833" y="1719467"/>
            <a:ext cx="823944" cy="246221"/>
          </a:xfrm>
          <a:prstGeom prst="rect">
            <a:avLst/>
          </a:prstGeom>
          <a:noFill/>
        </p:spPr>
        <p:txBody>
          <a:bodyPr wrap="none" lIns="0" tIns="0" rIns="0" bIns="0" rtlCol="0">
            <a:spAutoFit/>
          </a:bodyPr>
          <a:lstStyle/>
          <a:p>
            <a:r>
              <a:rPr kumimoji="1" lang="en-US" altLang="ja-JP" sz="1600" dirty="0">
                <a:solidFill>
                  <a:schemeClr val="tx1">
                    <a:lumMod val="65000"/>
                    <a:lumOff val="35000"/>
                  </a:schemeClr>
                </a:solidFill>
              </a:rPr>
              <a:t>11</a:t>
            </a:r>
            <a:r>
              <a:rPr kumimoji="1" lang="ja-JP" altLang="en-US" sz="1600" dirty="0">
                <a:solidFill>
                  <a:schemeClr val="tx1">
                    <a:lumMod val="65000"/>
                    <a:lumOff val="35000"/>
                  </a:schemeClr>
                </a:solidFill>
              </a:rPr>
              <a:t>月下旬</a:t>
            </a:r>
          </a:p>
        </p:txBody>
      </p:sp>
      <p:sp>
        <p:nvSpPr>
          <p:cNvPr id="40" name="テキスト ボックス 39">
            <a:extLst>
              <a:ext uri="{FF2B5EF4-FFF2-40B4-BE49-F238E27FC236}">
                <a16:creationId xmlns:a16="http://schemas.microsoft.com/office/drawing/2014/main" id="{2E839310-07E2-42EB-B8C1-D85E246ADB0F}"/>
              </a:ext>
            </a:extLst>
          </p:cNvPr>
          <p:cNvSpPr txBox="1"/>
          <p:nvPr/>
        </p:nvSpPr>
        <p:spPr>
          <a:xfrm>
            <a:off x="1097150" y="1719468"/>
            <a:ext cx="719749" cy="246221"/>
          </a:xfrm>
          <a:prstGeom prst="rect">
            <a:avLst/>
          </a:prstGeom>
          <a:noFill/>
        </p:spPr>
        <p:txBody>
          <a:bodyPr wrap="none" lIns="0" tIns="0" rIns="0" bIns="0" rtlCol="0">
            <a:spAutoFit/>
          </a:bodyPr>
          <a:lstStyle/>
          <a:p>
            <a:r>
              <a:rPr kumimoji="1" lang="en-US" altLang="ja-JP" sz="1600" dirty="0">
                <a:solidFill>
                  <a:schemeClr val="tx1">
                    <a:lumMod val="65000"/>
                    <a:lumOff val="35000"/>
                  </a:schemeClr>
                </a:solidFill>
              </a:rPr>
              <a:t>7</a:t>
            </a:r>
            <a:r>
              <a:rPr kumimoji="1" lang="ja-JP" altLang="en-US" sz="1600" dirty="0">
                <a:solidFill>
                  <a:schemeClr val="tx1">
                    <a:lumMod val="65000"/>
                    <a:lumOff val="35000"/>
                  </a:schemeClr>
                </a:solidFill>
              </a:rPr>
              <a:t>月下旬</a:t>
            </a:r>
          </a:p>
        </p:txBody>
      </p:sp>
      <p:cxnSp>
        <p:nvCxnSpPr>
          <p:cNvPr id="41" name="直線コネクタ 40">
            <a:extLst>
              <a:ext uri="{FF2B5EF4-FFF2-40B4-BE49-F238E27FC236}">
                <a16:creationId xmlns:a16="http://schemas.microsoft.com/office/drawing/2014/main" id="{D78D7775-775E-44FA-9F06-BEC2342A2BC7}"/>
              </a:ext>
            </a:extLst>
          </p:cNvPr>
          <p:cNvCxnSpPr/>
          <p:nvPr/>
        </p:nvCxnSpPr>
        <p:spPr>
          <a:xfrm>
            <a:off x="220595" y="2856385"/>
            <a:ext cx="10250623"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CA77365D-E02F-419E-BC67-DFA84FB3E6C6}"/>
              </a:ext>
            </a:extLst>
          </p:cNvPr>
          <p:cNvSpPr txBox="1"/>
          <p:nvPr/>
        </p:nvSpPr>
        <p:spPr>
          <a:xfrm>
            <a:off x="6077728" y="1711137"/>
            <a:ext cx="413575" cy="246221"/>
          </a:xfrm>
          <a:prstGeom prst="rect">
            <a:avLst/>
          </a:prstGeom>
          <a:noFill/>
        </p:spPr>
        <p:txBody>
          <a:bodyPr wrap="none" lIns="0" tIns="0" rIns="0" bIns="0" rtlCol="0">
            <a:spAutoFit/>
          </a:bodyPr>
          <a:lstStyle/>
          <a:p>
            <a:r>
              <a:rPr kumimoji="1" lang="en-US" altLang="ja-JP" sz="1600" dirty="0">
                <a:solidFill>
                  <a:schemeClr val="tx1">
                    <a:lumMod val="65000"/>
                    <a:lumOff val="35000"/>
                  </a:schemeClr>
                </a:solidFill>
              </a:rPr>
              <a:t>10</a:t>
            </a:r>
            <a:r>
              <a:rPr kumimoji="1" lang="ja-JP" altLang="en-US" sz="1600" dirty="0">
                <a:solidFill>
                  <a:schemeClr val="tx1">
                    <a:lumMod val="65000"/>
                    <a:lumOff val="35000"/>
                  </a:schemeClr>
                </a:solidFill>
              </a:rPr>
              <a:t>月</a:t>
            </a:r>
          </a:p>
        </p:txBody>
      </p:sp>
      <p:sp>
        <p:nvSpPr>
          <p:cNvPr id="43" name="テキスト ボックス 42">
            <a:extLst>
              <a:ext uri="{FF2B5EF4-FFF2-40B4-BE49-F238E27FC236}">
                <a16:creationId xmlns:a16="http://schemas.microsoft.com/office/drawing/2014/main" id="{640AB17A-44B0-47CB-B421-BE97612BFE8C}"/>
              </a:ext>
            </a:extLst>
          </p:cNvPr>
          <p:cNvSpPr txBox="1"/>
          <p:nvPr/>
        </p:nvSpPr>
        <p:spPr>
          <a:xfrm>
            <a:off x="3700394" y="1719467"/>
            <a:ext cx="309380" cy="246221"/>
          </a:xfrm>
          <a:prstGeom prst="rect">
            <a:avLst/>
          </a:prstGeom>
          <a:noFill/>
        </p:spPr>
        <p:txBody>
          <a:bodyPr wrap="none" lIns="0" tIns="0" rIns="0" bIns="0" rtlCol="0">
            <a:spAutoFit/>
          </a:bodyPr>
          <a:lstStyle/>
          <a:p>
            <a:r>
              <a:rPr kumimoji="1" lang="en-US" altLang="ja-JP" sz="1600" dirty="0">
                <a:solidFill>
                  <a:schemeClr val="tx1">
                    <a:lumMod val="65000"/>
                    <a:lumOff val="35000"/>
                  </a:schemeClr>
                </a:solidFill>
              </a:rPr>
              <a:t>9</a:t>
            </a:r>
            <a:r>
              <a:rPr kumimoji="1" lang="ja-JP" altLang="en-US" sz="1600" dirty="0">
                <a:solidFill>
                  <a:schemeClr val="tx1">
                    <a:lumMod val="65000"/>
                    <a:lumOff val="35000"/>
                  </a:schemeClr>
                </a:solidFill>
              </a:rPr>
              <a:t>月</a:t>
            </a:r>
          </a:p>
        </p:txBody>
      </p:sp>
      <p:sp>
        <p:nvSpPr>
          <p:cNvPr id="44" name="正方形/長方形 43">
            <a:extLst>
              <a:ext uri="{FF2B5EF4-FFF2-40B4-BE49-F238E27FC236}">
                <a16:creationId xmlns:a16="http://schemas.microsoft.com/office/drawing/2014/main" id="{996C2E46-3B0D-4665-A332-9F9838762C24}"/>
              </a:ext>
            </a:extLst>
          </p:cNvPr>
          <p:cNvSpPr/>
          <p:nvPr/>
        </p:nvSpPr>
        <p:spPr>
          <a:xfrm>
            <a:off x="949467" y="2295939"/>
            <a:ext cx="1298199" cy="3994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エントリー</a:t>
            </a:r>
          </a:p>
        </p:txBody>
      </p:sp>
      <p:sp>
        <p:nvSpPr>
          <p:cNvPr id="45" name="正方形/長方形 44">
            <a:extLst>
              <a:ext uri="{FF2B5EF4-FFF2-40B4-BE49-F238E27FC236}">
                <a16:creationId xmlns:a16="http://schemas.microsoft.com/office/drawing/2014/main" id="{275F62EE-8695-4C36-8CC6-1C694EDCDE9F}"/>
              </a:ext>
            </a:extLst>
          </p:cNvPr>
          <p:cNvSpPr/>
          <p:nvPr/>
        </p:nvSpPr>
        <p:spPr>
          <a:xfrm>
            <a:off x="2291063" y="2295939"/>
            <a:ext cx="1298199" cy="3994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一次審査</a:t>
            </a:r>
          </a:p>
        </p:txBody>
      </p:sp>
      <p:sp>
        <p:nvSpPr>
          <p:cNvPr id="46" name="正方形/長方形 45">
            <a:extLst>
              <a:ext uri="{FF2B5EF4-FFF2-40B4-BE49-F238E27FC236}">
                <a16:creationId xmlns:a16="http://schemas.microsoft.com/office/drawing/2014/main" id="{CF59AE93-D6ED-408B-AFDD-A9DB0F477D0F}"/>
              </a:ext>
            </a:extLst>
          </p:cNvPr>
          <p:cNvSpPr/>
          <p:nvPr/>
        </p:nvSpPr>
        <p:spPr>
          <a:xfrm>
            <a:off x="3632659" y="2295939"/>
            <a:ext cx="1298199" cy="3994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応募作品公開</a:t>
            </a:r>
          </a:p>
        </p:txBody>
      </p:sp>
      <p:sp>
        <p:nvSpPr>
          <p:cNvPr id="47" name="正方形/長方形 46">
            <a:extLst>
              <a:ext uri="{FF2B5EF4-FFF2-40B4-BE49-F238E27FC236}">
                <a16:creationId xmlns:a16="http://schemas.microsoft.com/office/drawing/2014/main" id="{9BA90D5E-01C0-4017-BC1A-9A82D7D3372B}"/>
              </a:ext>
            </a:extLst>
          </p:cNvPr>
          <p:cNvSpPr/>
          <p:nvPr/>
        </p:nvSpPr>
        <p:spPr>
          <a:xfrm>
            <a:off x="4972259" y="2295939"/>
            <a:ext cx="1298199" cy="3994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二次審査</a:t>
            </a:r>
          </a:p>
        </p:txBody>
      </p:sp>
      <p:sp>
        <p:nvSpPr>
          <p:cNvPr id="48" name="正方形/長方形 47">
            <a:extLst>
              <a:ext uri="{FF2B5EF4-FFF2-40B4-BE49-F238E27FC236}">
                <a16:creationId xmlns:a16="http://schemas.microsoft.com/office/drawing/2014/main" id="{64D185C6-D766-4B09-A526-270D36DEAF6A}"/>
              </a:ext>
            </a:extLst>
          </p:cNvPr>
          <p:cNvSpPr/>
          <p:nvPr/>
        </p:nvSpPr>
        <p:spPr>
          <a:xfrm>
            <a:off x="6325042" y="2295939"/>
            <a:ext cx="2468256" cy="3994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最終審査</a:t>
            </a:r>
          </a:p>
        </p:txBody>
      </p:sp>
      <p:sp>
        <p:nvSpPr>
          <p:cNvPr id="49" name="正方形/長方形 48">
            <a:extLst>
              <a:ext uri="{FF2B5EF4-FFF2-40B4-BE49-F238E27FC236}">
                <a16:creationId xmlns:a16="http://schemas.microsoft.com/office/drawing/2014/main" id="{43813C98-C21D-41A9-B765-DFE514311D45}"/>
              </a:ext>
            </a:extLst>
          </p:cNvPr>
          <p:cNvSpPr/>
          <p:nvPr/>
        </p:nvSpPr>
        <p:spPr>
          <a:xfrm>
            <a:off x="8847882" y="2295939"/>
            <a:ext cx="1298199" cy="39941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結果発表</a:t>
            </a:r>
          </a:p>
        </p:txBody>
      </p:sp>
    </p:spTree>
    <p:extLst>
      <p:ext uri="{BB962C8B-B14F-4D97-AF65-F5344CB8AC3E}">
        <p14:creationId xmlns:p14="http://schemas.microsoft.com/office/powerpoint/2010/main" val="1363640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619642-8E43-411B-B0D6-FFED1483B06E}"/>
              </a:ext>
            </a:extLst>
          </p:cNvPr>
          <p:cNvSpPr>
            <a:spLocks noGrp="1"/>
          </p:cNvSpPr>
          <p:nvPr>
            <p:ph type="title"/>
          </p:nvPr>
        </p:nvSpPr>
        <p:spPr>
          <a:xfrm>
            <a:off x="309503" y="346154"/>
            <a:ext cx="9221688" cy="340970"/>
          </a:xfrm>
        </p:spPr>
        <p:txBody>
          <a:bodyPr>
            <a:noAutofit/>
          </a:bodyPr>
          <a:lstStyle/>
          <a:p>
            <a:r>
              <a:rPr lang="ja-JP" altLang="en-US" sz="2590" dirty="0"/>
              <a:t>応募</a:t>
            </a:r>
            <a:r>
              <a:rPr lang="en-US" altLang="ja-JP" sz="2590" dirty="0"/>
              <a:t>FAQ(1/2)</a:t>
            </a:r>
            <a:endParaRPr lang="ja-JP" altLang="en-US" sz="2590" dirty="0"/>
          </a:p>
        </p:txBody>
      </p:sp>
      <p:sp>
        <p:nvSpPr>
          <p:cNvPr id="3" name="コンテンツ プレースホルダー 2">
            <a:extLst>
              <a:ext uri="{FF2B5EF4-FFF2-40B4-BE49-F238E27FC236}">
                <a16:creationId xmlns:a16="http://schemas.microsoft.com/office/drawing/2014/main" id="{4EF3ED46-7A5E-489D-9B5B-B3BD2D678E3A}"/>
              </a:ext>
            </a:extLst>
          </p:cNvPr>
          <p:cNvSpPr>
            <a:spLocks noGrp="1"/>
          </p:cNvSpPr>
          <p:nvPr>
            <p:ph idx="1"/>
          </p:nvPr>
        </p:nvSpPr>
        <p:spPr>
          <a:xfrm>
            <a:off x="309502" y="817863"/>
            <a:ext cx="10021641" cy="6515632"/>
          </a:xfrm>
        </p:spPr>
        <p:txBody>
          <a:bodyPr>
            <a:normAutofit lnSpcReduction="10000"/>
          </a:bodyPr>
          <a:lstStyle/>
          <a:p>
            <a:r>
              <a:rPr lang="ja-JP" altLang="en-US" sz="1511" dirty="0"/>
              <a:t>応募内容の公開範囲は？</a:t>
            </a:r>
          </a:p>
          <a:p>
            <a:pPr lvl="1"/>
            <a:r>
              <a:rPr lang="ja-JP" altLang="en-US" sz="1187" dirty="0"/>
              <a:t>審査委員会以外にも応募内容は一次審査通過後は複数の</a:t>
            </a:r>
            <a:r>
              <a:rPr lang="en-US" altLang="ja-JP" sz="1187" dirty="0"/>
              <a:t>Web</a:t>
            </a:r>
            <a:r>
              <a:rPr lang="ja-JP" altLang="en-US" sz="1187" dirty="0"/>
              <a:t>上や冊子などで公開される前提でご応募ください（賞コンセプトがナレッジ・ノウハウの共有）。応募時点でクライアント名、商品・サービス名など公開できない場合は伏せ字でも可能ですが、最終審査時、及び表彰となった場合はなるべく公開できるようにご協力お願いします。</a:t>
            </a:r>
          </a:p>
          <a:p>
            <a:pPr lvl="1"/>
            <a:r>
              <a:rPr lang="ja-JP" altLang="en-US" sz="1187" dirty="0"/>
              <a:t>掲載するメディアによって若干の体裁変更が入る場合がありますが、ご了承ください。</a:t>
            </a:r>
          </a:p>
          <a:p>
            <a:r>
              <a:rPr lang="ja-JP" altLang="en-US" sz="1511" dirty="0"/>
              <a:t>審査委員会は？</a:t>
            </a:r>
          </a:p>
          <a:p>
            <a:pPr lvl="1"/>
            <a:r>
              <a:rPr lang="en-US" altLang="ja-JP" sz="1187" dirty="0"/>
              <a:t>HCD-Net</a:t>
            </a:r>
            <a:r>
              <a:rPr lang="ja-JP" altLang="en-US" sz="1187" dirty="0"/>
              <a:t>理事、評議員、および外部オーソリティも含めて審査委員会を組成、現在調整中です。</a:t>
            </a:r>
          </a:p>
          <a:p>
            <a:r>
              <a:rPr lang="ja-JP" altLang="en-US" sz="1511" dirty="0"/>
              <a:t>使用したノウハウと成果の因果関係や影響度の証明が難しいが</a:t>
            </a:r>
            <a:r>
              <a:rPr lang="en-US" altLang="ja-JP" sz="1511" dirty="0"/>
              <a:t>……</a:t>
            </a:r>
            <a:endParaRPr lang="ja-JP" altLang="en-US" sz="1511" dirty="0"/>
          </a:p>
          <a:p>
            <a:pPr lvl="1"/>
            <a:r>
              <a:rPr lang="ja-JP" altLang="en-US" sz="1187" dirty="0"/>
              <a:t>プロジェクトが大きくなればなるほど、ノウハウと成果との厳密な関係性の証明が難しいことは多いと考えられますが、その場合は成果を生んだ理由として考えられる該当ノウハウ以外の他の要因も並記のうえ、可能な範囲で寄与度を記載して下さい。</a:t>
            </a:r>
          </a:p>
          <a:p>
            <a:r>
              <a:rPr lang="ja-JP" altLang="en-US" sz="1511" dirty="0"/>
              <a:t>応募していい内容は？</a:t>
            </a:r>
          </a:p>
          <a:p>
            <a:pPr lvl="1"/>
            <a:r>
              <a:rPr lang="en-US" altLang="ja-JP" sz="1187" dirty="0"/>
              <a:t>HCD</a:t>
            </a:r>
            <a:r>
              <a:rPr lang="ja-JP" altLang="en-US" sz="1187" dirty="0"/>
              <a:t>、</a:t>
            </a:r>
            <a:r>
              <a:rPr lang="en-US" altLang="ja-JP" sz="1187" dirty="0"/>
              <a:t>UXD</a:t>
            </a:r>
            <a:r>
              <a:rPr lang="ja-JP" altLang="en-US" sz="1187" dirty="0"/>
              <a:t>、サービスデザイン等のメソッドを活用し成果を生んでいること、またそこでのノウハウを他者と共有することの価値が高いと考えられるプロジェクト・取組を応募してください。</a:t>
            </a:r>
          </a:p>
          <a:p>
            <a:r>
              <a:rPr lang="ja-JP" altLang="en-US" sz="1511" dirty="0"/>
              <a:t>評価されるポイントは？</a:t>
            </a:r>
          </a:p>
          <a:p>
            <a:pPr lvl="1"/>
            <a:r>
              <a:rPr lang="ja-JP" altLang="en-US" sz="1187" dirty="0"/>
              <a:t>「利用価値・共有価値の大きさ」「新規性」「ユニークさ・オリジナリティ」「実績成果の大きさ・質」「プレゼンテーション」で評価します。</a:t>
            </a:r>
          </a:p>
          <a:p>
            <a:pPr lvl="1"/>
            <a:r>
              <a:rPr lang="ja-JP" altLang="en-US" sz="1187" dirty="0"/>
              <a:t>他者にとってのナレッジ・ノウハウの共有価値が最大の評価ポイントです。実績成果が大きくても暗黙知が多すぎたり、他ケースにおいての再現性、活用度が乏しいものは賞としての評価は低くなります。</a:t>
            </a:r>
          </a:p>
          <a:p>
            <a:r>
              <a:rPr lang="ja-JP" altLang="en-US" sz="1511" dirty="0"/>
              <a:t>自ら手法開発しないとノウハウとは言えない？</a:t>
            </a:r>
          </a:p>
          <a:p>
            <a:pPr lvl="1"/>
            <a:r>
              <a:rPr lang="ja-JP" altLang="en-US" sz="1187" dirty="0"/>
              <a:t>ノウハウとは、必ずしも自分で開発したオリジナル手法を指すわけではありません。既存の手法や知見であっても応用の仕方や応用先、応用の仕方に新規性、ユニークさがあり、他の人やプロジェクトにとって有用であればノウハウとしての価値は高いと考えます。</a:t>
            </a:r>
          </a:p>
          <a:p>
            <a:r>
              <a:rPr lang="ja-JP" altLang="en-US" sz="1511" dirty="0"/>
              <a:t>既存の資料を転用して応募してもよいでしょうか？</a:t>
            </a:r>
          </a:p>
          <a:p>
            <a:pPr lvl="1"/>
            <a:r>
              <a:rPr lang="ja-JP" altLang="en-US" sz="1187" dirty="0"/>
              <a:t>この賞は他人へのノウハウの共有・活用が目的でもあるため、申請書類の分かりやすさ、他人への伝搬のしやすさはとても重要と考えます。従って社内用語、過剰な専門用語の多用、取捨選択されていない無駄な情報などは、評価上のマイナスポイントになります。</a:t>
            </a:r>
          </a:p>
          <a:p>
            <a:pPr lvl="1"/>
            <a:r>
              <a:rPr lang="ja-JP" altLang="en-US" sz="1187" dirty="0"/>
              <a:t>また一般に公開するのを原則とするため、著作権、商標、業務上の秘密等には十分ご注意いただき、権利・許諾については調整の上、応募下さい。（ただし調整に時間がかかる場合など、最初の応募エントリーでは公開可能な形で一部情報を伏せて応募、最終審査までに許諾が取れれば差し換えなどの対応が必要な場合には事務局にご相談下さい）</a:t>
            </a:r>
          </a:p>
          <a:p>
            <a:r>
              <a:rPr lang="ja-JP" altLang="en-US" sz="1619" dirty="0"/>
              <a:t>問い合わせ先はどこ？</a:t>
            </a:r>
          </a:p>
          <a:p>
            <a:pPr lvl="1"/>
            <a:r>
              <a:rPr lang="en-US" altLang="ja-JP" sz="1187" dirty="0" err="1"/>
              <a:t>inquiry-award@ml.hcdnet.tokyo</a:t>
            </a:r>
            <a:r>
              <a:rPr lang="en-US" altLang="ja-JP" sz="1187" dirty="0"/>
              <a:t> </a:t>
            </a:r>
            <a:r>
              <a:rPr lang="ja-JP" altLang="en-US" sz="1187" dirty="0"/>
              <a:t>宛でお願いします。</a:t>
            </a:r>
          </a:p>
        </p:txBody>
      </p:sp>
      <p:sp>
        <p:nvSpPr>
          <p:cNvPr id="4" name="スライド番号プレースホルダー 3">
            <a:extLst>
              <a:ext uri="{FF2B5EF4-FFF2-40B4-BE49-F238E27FC236}">
                <a16:creationId xmlns:a16="http://schemas.microsoft.com/office/drawing/2014/main" id="{69769C55-235E-40AE-80B3-27DA037A1389}"/>
              </a:ext>
            </a:extLst>
          </p:cNvPr>
          <p:cNvSpPr>
            <a:spLocks noGrp="1"/>
          </p:cNvSpPr>
          <p:nvPr>
            <p:ph type="sldNum" sz="quarter" idx="12"/>
          </p:nvPr>
        </p:nvSpPr>
        <p:spPr>
          <a:xfrm>
            <a:off x="7976653" y="7006700"/>
            <a:ext cx="2405658" cy="402483"/>
          </a:xfrm>
        </p:spPr>
        <p:txBody>
          <a:bodyPr/>
          <a:lstStyle/>
          <a:p>
            <a:fld id="{2D6D722D-28F2-4197-9602-9B1265A3D63C}" type="slidenum">
              <a:rPr kumimoji="1" lang="ja-JP" altLang="en-US" smtClean="0"/>
              <a:t>16</a:t>
            </a:fld>
            <a:endParaRPr kumimoji="1" lang="ja-JP" altLang="en-US" dirty="0"/>
          </a:p>
        </p:txBody>
      </p:sp>
    </p:spTree>
    <p:extLst>
      <p:ext uri="{BB962C8B-B14F-4D97-AF65-F5344CB8AC3E}">
        <p14:creationId xmlns:p14="http://schemas.microsoft.com/office/powerpoint/2010/main" val="200882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619642-8E43-411B-B0D6-FFED1483B06E}"/>
              </a:ext>
            </a:extLst>
          </p:cNvPr>
          <p:cNvSpPr>
            <a:spLocks noGrp="1"/>
          </p:cNvSpPr>
          <p:nvPr>
            <p:ph type="title"/>
          </p:nvPr>
        </p:nvSpPr>
        <p:spPr>
          <a:xfrm>
            <a:off x="309503" y="346154"/>
            <a:ext cx="9221688" cy="340970"/>
          </a:xfrm>
        </p:spPr>
        <p:txBody>
          <a:bodyPr>
            <a:noAutofit/>
          </a:bodyPr>
          <a:lstStyle/>
          <a:p>
            <a:r>
              <a:rPr lang="ja-JP" altLang="en-US" sz="2590" dirty="0"/>
              <a:t>応募</a:t>
            </a:r>
            <a:r>
              <a:rPr lang="en-US" altLang="ja-JP" sz="2590" dirty="0"/>
              <a:t>FAQ(2/2)</a:t>
            </a:r>
            <a:endParaRPr lang="ja-JP" altLang="en-US" sz="2590" dirty="0"/>
          </a:p>
        </p:txBody>
      </p:sp>
      <p:sp>
        <p:nvSpPr>
          <p:cNvPr id="3" name="コンテンツ プレースホルダー 2">
            <a:extLst>
              <a:ext uri="{FF2B5EF4-FFF2-40B4-BE49-F238E27FC236}">
                <a16:creationId xmlns:a16="http://schemas.microsoft.com/office/drawing/2014/main" id="{4EF3ED46-7A5E-489D-9B5B-B3BD2D678E3A}"/>
              </a:ext>
            </a:extLst>
          </p:cNvPr>
          <p:cNvSpPr>
            <a:spLocks noGrp="1"/>
          </p:cNvSpPr>
          <p:nvPr>
            <p:ph idx="1"/>
          </p:nvPr>
        </p:nvSpPr>
        <p:spPr>
          <a:xfrm>
            <a:off x="309502" y="817863"/>
            <a:ext cx="10072809" cy="6515632"/>
          </a:xfrm>
        </p:spPr>
        <p:txBody>
          <a:bodyPr>
            <a:normAutofit/>
          </a:bodyPr>
          <a:lstStyle/>
          <a:p>
            <a:r>
              <a:rPr lang="ja-JP" altLang="en-US" sz="1511" dirty="0"/>
              <a:t>応募費用は？</a:t>
            </a:r>
          </a:p>
          <a:p>
            <a:pPr lvl="1"/>
            <a:r>
              <a:rPr lang="ja-JP" altLang="en-US" sz="1187" dirty="0"/>
              <a:t>応募自体は無料です。</a:t>
            </a:r>
            <a:r>
              <a:rPr lang="en-US" altLang="ja-JP" sz="1200" dirty="0"/>
              <a:t>※ </a:t>
            </a:r>
            <a:r>
              <a:rPr lang="ja-JP" altLang="en-US" sz="1200" dirty="0"/>
              <a:t>ただし審査の過程でプレゼンテションをお願いすることがあります。その際の交通費などはご負担ください。（東京都内予定。遠隔の場合にオンラインで可能かどうかなどについては詳細確定後にご案内させていただきます。）</a:t>
            </a:r>
            <a:endParaRPr lang="ja-JP" altLang="en-US" sz="1187" dirty="0"/>
          </a:p>
        </p:txBody>
      </p:sp>
      <p:sp>
        <p:nvSpPr>
          <p:cNvPr id="4" name="スライド番号プレースホルダー 3">
            <a:extLst>
              <a:ext uri="{FF2B5EF4-FFF2-40B4-BE49-F238E27FC236}">
                <a16:creationId xmlns:a16="http://schemas.microsoft.com/office/drawing/2014/main" id="{69769C55-235E-40AE-80B3-27DA037A1389}"/>
              </a:ext>
            </a:extLst>
          </p:cNvPr>
          <p:cNvSpPr>
            <a:spLocks noGrp="1"/>
          </p:cNvSpPr>
          <p:nvPr>
            <p:ph type="sldNum" sz="quarter" idx="12"/>
          </p:nvPr>
        </p:nvSpPr>
        <p:spPr>
          <a:xfrm>
            <a:off x="7976653" y="7006700"/>
            <a:ext cx="2405658" cy="402483"/>
          </a:xfrm>
        </p:spPr>
        <p:txBody>
          <a:bodyPr/>
          <a:lstStyle/>
          <a:p>
            <a:fld id="{2D6D722D-28F2-4197-9602-9B1265A3D63C}" type="slidenum">
              <a:rPr kumimoji="1" lang="ja-JP" altLang="en-US" smtClean="0"/>
              <a:t>17</a:t>
            </a:fld>
            <a:endParaRPr kumimoji="1" lang="ja-JP" altLang="en-US" dirty="0"/>
          </a:p>
        </p:txBody>
      </p:sp>
    </p:spTree>
    <p:extLst>
      <p:ext uri="{BB962C8B-B14F-4D97-AF65-F5344CB8AC3E}">
        <p14:creationId xmlns:p14="http://schemas.microsoft.com/office/powerpoint/2010/main" val="3698459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49E0DA-7344-4020-8A58-2724ECF33C5D}"/>
              </a:ext>
            </a:extLst>
          </p:cNvPr>
          <p:cNvSpPr>
            <a:spLocks noGrp="1"/>
          </p:cNvSpPr>
          <p:nvPr>
            <p:ph type="title"/>
          </p:nvPr>
        </p:nvSpPr>
        <p:spPr>
          <a:xfrm>
            <a:off x="414551" y="376415"/>
            <a:ext cx="9813532" cy="362663"/>
          </a:xfrm>
        </p:spPr>
        <p:txBody>
          <a:bodyPr wrap="square" lIns="0" tIns="0" rIns="0" bIns="0">
            <a:spAutoFit/>
          </a:bodyPr>
          <a:lstStyle/>
          <a:p>
            <a:r>
              <a:rPr kumimoji="1" lang="ja-JP" altLang="en-US" sz="2600" dirty="0">
                <a:latin typeface="+mj-ea"/>
              </a:rPr>
              <a:t>修正履歴</a:t>
            </a:r>
          </a:p>
        </p:txBody>
      </p:sp>
      <p:sp>
        <p:nvSpPr>
          <p:cNvPr id="3" name="コンテンツ プレースホルダー 2">
            <a:extLst>
              <a:ext uri="{FF2B5EF4-FFF2-40B4-BE49-F238E27FC236}">
                <a16:creationId xmlns:a16="http://schemas.microsoft.com/office/drawing/2014/main" id="{A80CDC62-2206-4617-A2DA-A09B922E6A58}"/>
              </a:ext>
            </a:extLst>
          </p:cNvPr>
          <p:cNvSpPr>
            <a:spLocks noGrp="1"/>
          </p:cNvSpPr>
          <p:nvPr>
            <p:ph idx="1"/>
          </p:nvPr>
        </p:nvSpPr>
        <p:spPr>
          <a:xfrm>
            <a:off x="414551" y="918903"/>
            <a:ext cx="9888946" cy="6009797"/>
          </a:xfrm>
        </p:spPr>
        <p:txBody>
          <a:bodyPr>
            <a:normAutofit/>
          </a:bodyPr>
          <a:lstStyle/>
          <a:p>
            <a:r>
              <a:rPr kumimoji="1" lang="en-US" altLang="ja-JP" sz="1500" dirty="0">
                <a:latin typeface="+mn-ea"/>
              </a:rPr>
              <a:t>Rev.1</a:t>
            </a:r>
            <a:endParaRPr kumimoji="1" lang="ja-JP" altLang="en-US" sz="1500" dirty="0">
              <a:latin typeface="+mn-ea"/>
            </a:endParaRPr>
          </a:p>
          <a:p>
            <a:pPr lvl="1"/>
            <a:r>
              <a:rPr kumimoji="1" lang="en-US" altLang="ja-JP" sz="1060" dirty="0">
                <a:latin typeface="+mn-ea"/>
              </a:rPr>
              <a:t>FAQ</a:t>
            </a:r>
            <a:r>
              <a:rPr kumimoji="1" lang="ja-JP" altLang="en-US" sz="1060" dirty="0">
                <a:latin typeface="+mn-ea"/>
              </a:rPr>
              <a:t>に応募費用が無料である旨、追記</a:t>
            </a:r>
          </a:p>
          <a:p>
            <a:r>
              <a:rPr kumimoji="1" lang="en-US" altLang="ja-JP" sz="1500" dirty="0">
                <a:latin typeface="+mn-ea"/>
              </a:rPr>
              <a:t>Rev.2</a:t>
            </a:r>
          </a:p>
          <a:p>
            <a:pPr lvl="1"/>
            <a:r>
              <a:rPr kumimoji="1" lang="ja-JP" altLang="en-US" sz="1060" dirty="0">
                <a:latin typeface="+mn-ea"/>
              </a:rPr>
              <a:t>記載内容に重複感があるとの指摘から、表現、説明を訂正</a:t>
            </a:r>
          </a:p>
          <a:p>
            <a:pPr lvl="1"/>
            <a:r>
              <a:rPr kumimoji="1" lang="ja-JP" altLang="en-US" sz="1060">
                <a:latin typeface="+mn-ea"/>
              </a:rPr>
              <a:t>応募から審査、表彰までの</a:t>
            </a:r>
            <a:r>
              <a:rPr kumimoji="1" lang="ja-JP" altLang="en-US" sz="1060" dirty="0">
                <a:latin typeface="+mn-ea"/>
              </a:rPr>
              <a:t>ステップを記載</a:t>
            </a:r>
            <a:endParaRPr kumimoji="1" lang="en-US" altLang="ja-JP" sz="1060" dirty="0">
              <a:latin typeface="+mn-ea"/>
            </a:endParaRPr>
          </a:p>
          <a:p>
            <a:endParaRPr kumimoji="1" lang="ja-JP" altLang="en-US" sz="1500" dirty="0">
              <a:latin typeface="+mn-ea"/>
            </a:endParaRPr>
          </a:p>
        </p:txBody>
      </p:sp>
      <p:sp>
        <p:nvSpPr>
          <p:cNvPr id="4" name="スライド番号プレースホルダー 3">
            <a:extLst>
              <a:ext uri="{FF2B5EF4-FFF2-40B4-BE49-F238E27FC236}">
                <a16:creationId xmlns:a16="http://schemas.microsoft.com/office/drawing/2014/main" id="{43F0039A-2B70-410D-AD30-FBDC681C1E22}"/>
              </a:ext>
            </a:extLst>
          </p:cNvPr>
          <p:cNvSpPr>
            <a:spLocks noGrp="1"/>
          </p:cNvSpPr>
          <p:nvPr>
            <p:ph type="sldNum" sz="quarter" idx="12"/>
          </p:nvPr>
        </p:nvSpPr>
        <p:spPr>
          <a:xfrm>
            <a:off x="7897839" y="7108525"/>
            <a:ext cx="2405658" cy="402483"/>
          </a:xfrm>
        </p:spPr>
        <p:txBody>
          <a:bodyPr/>
          <a:lstStyle/>
          <a:p>
            <a:fld id="{2D6D722D-28F2-4197-9602-9B1265A3D63C}" type="slidenum">
              <a:rPr kumimoji="1" lang="ja-JP" altLang="en-US" smtClean="0"/>
              <a:t>18</a:t>
            </a:fld>
            <a:endParaRPr kumimoji="1" lang="ja-JP" altLang="en-US" dirty="0"/>
          </a:p>
        </p:txBody>
      </p:sp>
    </p:spTree>
    <p:extLst>
      <p:ext uri="{BB962C8B-B14F-4D97-AF65-F5344CB8AC3E}">
        <p14:creationId xmlns:p14="http://schemas.microsoft.com/office/powerpoint/2010/main" val="2057838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B24D40F-856E-454F-B9A0-E94B16863A26}"/>
              </a:ext>
            </a:extLst>
          </p:cNvPr>
          <p:cNvSpPr>
            <a:spLocks noGrp="1"/>
          </p:cNvSpPr>
          <p:nvPr>
            <p:ph type="title"/>
          </p:nvPr>
        </p:nvSpPr>
        <p:spPr>
          <a:xfrm>
            <a:off x="265770" y="223886"/>
            <a:ext cx="10036603" cy="251287"/>
          </a:xfrm>
        </p:spPr>
        <p:txBody>
          <a:bodyPr wrap="square" lIns="0" tIns="0" rIns="0" bIns="0">
            <a:spAutoFit/>
          </a:bodyPr>
          <a:lstStyle/>
          <a:p>
            <a:r>
              <a:rPr kumimoji="1" lang="en-US" altLang="ja-JP" sz="1800" b="1" dirty="0">
                <a:solidFill>
                  <a:schemeClr val="tx1">
                    <a:lumMod val="50000"/>
                    <a:lumOff val="50000"/>
                  </a:schemeClr>
                </a:solidFill>
                <a:latin typeface="+mn-ea"/>
                <a:ea typeface="+mn-ea"/>
              </a:rPr>
              <a:t>HCD-Net AWARD 2019 </a:t>
            </a:r>
            <a:r>
              <a:rPr kumimoji="1" lang="ja-JP" altLang="en-US" sz="1800" b="1" dirty="0">
                <a:solidFill>
                  <a:schemeClr val="tx1">
                    <a:lumMod val="50000"/>
                    <a:lumOff val="50000"/>
                  </a:schemeClr>
                </a:solidFill>
                <a:latin typeface="+mn-ea"/>
                <a:ea typeface="+mn-ea"/>
              </a:rPr>
              <a:t>について</a:t>
            </a:r>
          </a:p>
        </p:txBody>
      </p:sp>
      <p:sp>
        <p:nvSpPr>
          <p:cNvPr id="5" name="コンテンツ プレースホルダー 4">
            <a:extLst>
              <a:ext uri="{FF2B5EF4-FFF2-40B4-BE49-F238E27FC236}">
                <a16:creationId xmlns:a16="http://schemas.microsoft.com/office/drawing/2014/main" id="{267F08B4-2D8B-442A-A4E4-3CD749A60DB2}"/>
              </a:ext>
            </a:extLst>
          </p:cNvPr>
          <p:cNvSpPr>
            <a:spLocks noGrp="1"/>
          </p:cNvSpPr>
          <p:nvPr>
            <p:ph idx="1"/>
          </p:nvPr>
        </p:nvSpPr>
        <p:spPr>
          <a:xfrm>
            <a:off x="508723" y="5070477"/>
            <a:ext cx="10036603" cy="1873013"/>
          </a:xfrm>
        </p:spPr>
        <p:txBody>
          <a:bodyPr wrap="square">
            <a:spAutoFit/>
          </a:bodyPr>
          <a:lstStyle/>
          <a:p>
            <a:r>
              <a:rPr lang="ja-JP" altLang="en-US" sz="2159" dirty="0">
                <a:solidFill>
                  <a:schemeClr val="tx1">
                    <a:lumMod val="65000"/>
                    <a:lumOff val="35000"/>
                  </a:schemeClr>
                </a:solidFill>
              </a:rPr>
              <a:t>そのため他の人にとって「共有価値の高いもの」「役立ちそうなもの」であるほど、受賞できる可能性が上がります。</a:t>
            </a:r>
          </a:p>
          <a:p>
            <a:r>
              <a:rPr lang="ja-JP" altLang="en-US" sz="2159" dirty="0">
                <a:solidFill>
                  <a:schemeClr val="tx1">
                    <a:lumMod val="65000"/>
                    <a:lumOff val="35000"/>
                  </a:schemeClr>
                </a:solidFill>
              </a:rPr>
              <a:t>ぜひ皆さんの手元にあるナレッジやノウハウを共有財産にしてください。</a:t>
            </a:r>
          </a:p>
          <a:p>
            <a:r>
              <a:rPr lang="ja-JP" altLang="en-US" sz="2159" dirty="0">
                <a:solidFill>
                  <a:schemeClr val="tx1">
                    <a:lumMod val="65000"/>
                    <a:lumOff val="35000"/>
                  </a:schemeClr>
                </a:solidFill>
              </a:rPr>
              <a:t>受賞したエントリー内容は、後日さらに広く共有していくイベントも企画していきます。</a:t>
            </a:r>
          </a:p>
        </p:txBody>
      </p:sp>
      <p:sp>
        <p:nvSpPr>
          <p:cNvPr id="3" name="スライド番号プレースホルダー 2">
            <a:extLst>
              <a:ext uri="{FF2B5EF4-FFF2-40B4-BE49-F238E27FC236}">
                <a16:creationId xmlns:a16="http://schemas.microsoft.com/office/drawing/2014/main" id="{EA71FCC2-8CB2-44E5-96FB-F670D58F6EF1}"/>
              </a:ext>
            </a:extLst>
          </p:cNvPr>
          <p:cNvSpPr>
            <a:spLocks noGrp="1"/>
          </p:cNvSpPr>
          <p:nvPr>
            <p:ph type="sldNum" sz="quarter" idx="12"/>
          </p:nvPr>
        </p:nvSpPr>
        <p:spPr/>
        <p:txBody>
          <a:bodyPr/>
          <a:lstStyle/>
          <a:p>
            <a:fld id="{2D6D722D-28F2-4197-9602-9B1265A3D63C}" type="slidenum">
              <a:rPr kumimoji="1" lang="ja-JP" altLang="en-US" smtClean="0"/>
              <a:pPr/>
              <a:t>2</a:t>
            </a:fld>
            <a:endParaRPr kumimoji="1" lang="ja-JP" altLang="en-US"/>
          </a:p>
        </p:txBody>
      </p:sp>
      <p:sp>
        <p:nvSpPr>
          <p:cNvPr id="2" name="四角形: 角を丸くする 1">
            <a:extLst>
              <a:ext uri="{FF2B5EF4-FFF2-40B4-BE49-F238E27FC236}">
                <a16:creationId xmlns:a16="http://schemas.microsoft.com/office/drawing/2014/main" id="{8B61EFA2-89FE-4D53-8DDA-CCCC01EB0797}"/>
              </a:ext>
            </a:extLst>
          </p:cNvPr>
          <p:cNvSpPr/>
          <p:nvPr/>
        </p:nvSpPr>
        <p:spPr>
          <a:xfrm>
            <a:off x="1652139" y="1981666"/>
            <a:ext cx="2777877" cy="1114782"/>
          </a:xfrm>
          <a:prstGeom prst="roundRect">
            <a:avLst/>
          </a:prstGeom>
          <a:solidFill>
            <a:schemeClr val="tx1">
              <a:lumMod val="65000"/>
              <a:lumOff val="3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15" b="1" dirty="0"/>
              <a:t>やったこと、成果を</a:t>
            </a:r>
            <a:br>
              <a:rPr kumimoji="1" lang="ja-JP" altLang="en-US" sz="2115" b="1" dirty="0"/>
            </a:br>
            <a:r>
              <a:rPr kumimoji="1" lang="ja-JP" altLang="en-US" sz="2115" b="1" dirty="0"/>
              <a:t>賞する</a:t>
            </a:r>
          </a:p>
        </p:txBody>
      </p:sp>
      <p:sp>
        <p:nvSpPr>
          <p:cNvPr id="6" name="四角形: 角を丸くする 5">
            <a:extLst>
              <a:ext uri="{FF2B5EF4-FFF2-40B4-BE49-F238E27FC236}">
                <a16:creationId xmlns:a16="http://schemas.microsoft.com/office/drawing/2014/main" id="{9BDCA375-C25A-4D42-9BA8-8F2CCA2325DF}"/>
              </a:ext>
            </a:extLst>
          </p:cNvPr>
          <p:cNvSpPr/>
          <p:nvPr/>
        </p:nvSpPr>
        <p:spPr>
          <a:xfrm>
            <a:off x="5934545" y="1949578"/>
            <a:ext cx="3017119" cy="1146869"/>
          </a:xfrm>
          <a:prstGeom prst="roundRect">
            <a:avLst/>
          </a:prstGeom>
          <a:solidFill>
            <a:schemeClr val="tx1">
              <a:lumMod val="65000"/>
              <a:lumOff val="3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115" b="1" dirty="0"/>
              <a:t>共有価値の高い</a:t>
            </a:r>
            <a:br>
              <a:rPr kumimoji="1" lang="ja-JP" altLang="en-US" sz="2115" b="1" dirty="0"/>
            </a:br>
            <a:r>
              <a:rPr kumimoji="1" lang="ja-JP" altLang="en-US" sz="2115" b="1" dirty="0"/>
              <a:t>ナレッジ・ノウハウを賞する</a:t>
            </a:r>
          </a:p>
        </p:txBody>
      </p:sp>
      <p:sp>
        <p:nvSpPr>
          <p:cNvPr id="7" name="二等辺三角形 6">
            <a:extLst>
              <a:ext uri="{FF2B5EF4-FFF2-40B4-BE49-F238E27FC236}">
                <a16:creationId xmlns:a16="http://schemas.microsoft.com/office/drawing/2014/main" id="{A474FC7C-C934-4EA9-8985-79DCA7E9AFC4}"/>
              </a:ext>
            </a:extLst>
          </p:cNvPr>
          <p:cNvSpPr/>
          <p:nvPr/>
        </p:nvSpPr>
        <p:spPr>
          <a:xfrm rot="5400000">
            <a:off x="4745838" y="2445383"/>
            <a:ext cx="959266" cy="155260"/>
          </a:xfrm>
          <a:prstGeom prst="triangle">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8" name="正方形/長方形 7">
            <a:extLst>
              <a:ext uri="{FF2B5EF4-FFF2-40B4-BE49-F238E27FC236}">
                <a16:creationId xmlns:a16="http://schemas.microsoft.com/office/drawing/2014/main" id="{E1B33C1C-6347-4182-AF89-98A331716BDA}"/>
              </a:ext>
            </a:extLst>
          </p:cNvPr>
          <p:cNvSpPr/>
          <p:nvPr/>
        </p:nvSpPr>
        <p:spPr>
          <a:xfrm>
            <a:off x="2763758" y="1529658"/>
            <a:ext cx="554639" cy="332270"/>
          </a:xfrm>
          <a:prstGeom prst="rect">
            <a:avLst/>
          </a:prstGeom>
        </p:spPr>
        <p:txBody>
          <a:bodyPr wrap="none" lIns="0" tIns="0" rIns="0" bIns="0">
            <a:spAutoFit/>
          </a:bodyPr>
          <a:lstStyle/>
          <a:p>
            <a:pPr algn="ctr"/>
            <a:r>
              <a:rPr kumimoji="1" lang="ja-JP" altLang="en-US" sz="2159" b="1" dirty="0"/>
              <a:t>従来</a:t>
            </a:r>
            <a:endParaRPr lang="ja-JP" altLang="en-US" sz="2159" b="1" dirty="0"/>
          </a:p>
        </p:txBody>
      </p:sp>
      <p:sp>
        <p:nvSpPr>
          <p:cNvPr id="9" name="正方形/長方形 8">
            <a:extLst>
              <a:ext uri="{FF2B5EF4-FFF2-40B4-BE49-F238E27FC236}">
                <a16:creationId xmlns:a16="http://schemas.microsoft.com/office/drawing/2014/main" id="{5ACC2B78-D40E-46D2-A1C4-70AE1D8D622D}"/>
              </a:ext>
            </a:extLst>
          </p:cNvPr>
          <p:cNvSpPr/>
          <p:nvPr/>
        </p:nvSpPr>
        <p:spPr>
          <a:xfrm>
            <a:off x="7163673" y="1497571"/>
            <a:ext cx="554639" cy="332270"/>
          </a:xfrm>
          <a:prstGeom prst="rect">
            <a:avLst/>
          </a:prstGeom>
        </p:spPr>
        <p:txBody>
          <a:bodyPr wrap="none" lIns="0" tIns="0" rIns="0" bIns="0">
            <a:spAutoFit/>
          </a:bodyPr>
          <a:lstStyle/>
          <a:p>
            <a:pPr algn="ctr"/>
            <a:r>
              <a:rPr kumimoji="1" lang="ja-JP" altLang="en-US" sz="2159" b="1" dirty="0"/>
              <a:t>今回</a:t>
            </a:r>
            <a:endParaRPr lang="ja-JP" altLang="en-US" sz="2159" b="1" dirty="0"/>
          </a:p>
        </p:txBody>
      </p:sp>
      <p:sp>
        <p:nvSpPr>
          <p:cNvPr id="12" name="正方形/長方形 11">
            <a:extLst>
              <a:ext uri="{FF2B5EF4-FFF2-40B4-BE49-F238E27FC236}">
                <a16:creationId xmlns:a16="http://schemas.microsoft.com/office/drawing/2014/main" id="{FE0132C3-4E84-4719-9D13-00AF4792BE88}"/>
              </a:ext>
            </a:extLst>
          </p:cNvPr>
          <p:cNvSpPr/>
          <p:nvPr/>
        </p:nvSpPr>
        <p:spPr>
          <a:xfrm>
            <a:off x="5205435" y="3215181"/>
            <a:ext cx="4471114" cy="1155445"/>
          </a:xfrm>
          <a:prstGeom prst="rect">
            <a:avLst/>
          </a:prstGeom>
        </p:spPr>
        <p:txBody>
          <a:bodyPr wrap="square">
            <a:spAutoFit/>
          </a:bodyPr>
          <a:lstStyle/>
          <a:p>
            <a:pPr algn="ctr"/>
            <a:r>
              <a:rPr kumimoji="1" lang="ja-JP" altLang="en-US" sz="1727" dirty="0">
                <a:solidFill>
                  <a:schemeClr val="tx1">
                    <a:lumMod val="65000"/>
                    <a:lumOff val="35000"/>
                  </a:schemeClr>
                </a:solidFill>
              </a:rPr>
              <a:t>この賞への応募は、</a:t>
            </a:r>
            <a:br>
              <a:rPr kumimoji="1" lang="ja-JP" altLang="en-US" sz="1727" dirty="0">
                <a:solidFill>
                  <a:schemeClr val="tx1">
                    <a:lumMod val="65000"/>
                    <a:lumOff val="35000"/>
                  </a:schemeClr>
                </a:solidFill>
              </a:rPr>
            </a:br>
            <a:r>
              <a:rPr kumimoji="1" lang="ja-JP" altLang="en-US" sz="1727" dirty="0">
                <a:solidFill>
                  <a:schemeClr val="tx1">
                    <a:lumMod val="65000"/>
                    <a:lumOff val="35000"/>
                  </a:schemeClr>
                </a:solidFill>
              </a:rPr>
              <a:t>「</a:t>
            </a:r>
            <a:r>
              <a:rPr kumimoji="1" lang="ja-JP" altLang="en-US" sz="1727" b="1" dirty="0">
                <a:solidFill>
                  <a:schemeClr val="tx1">
                    <a:lumMod val="65000"/>
                    <a:lumOff val="35000"/>
                  </a:schemeClr>
                </a:solidFill>
              </a:rPr>
              <a:t>よい事例つき</a:t>
            </a:r>
            <a:r>
              <a:rPr kumimoji="1" lang="ja-JP" altLang="en-US" sz="1727" dirty="0">
                <a:solidFill>
                  <a:schemeClr val="tx1">
                    <a:lumMod val="65000"/>
                    <a:lumOff val="35000"/>
                  </a:schemeClr>
                </a:solidFill>
              </a:rPr>
              <a:t>の</a:t>
            </a:r>
            <a:r>
              <a:rPr kumimoji="1" lang="ja-JP" altLang="en-US" sz="1727" b="1" dirty="0">
                <a:solidFill>
                  <a:schemeClr val="tx1">
                    <a:lumMod val="65000"/>
                    <a:lumOff val="35000"/>
                  </a:schemeClr>
                </a:solidFill>
              </a:rPr>
              <a:t>優れたナレッジ</a:t>
            </a:r>
            <a:br>
              <a:rPr kumimoji="1" lang="ja-JP" altLang="en-US" sz="1727" b="1" dirty="0">
                <a:solidFill>
                  <a:schemeClr val="tx1">
                    <a:lumMod val="65000"/>
                    <a:lumOff val="35000"/>
                  </a:schemeClr>
                </a:solidFill>
              </a:rPr>
            </a:br>
            <a:r>
              <a:rPr kumimoji="1" lang="ja-JP" altLang="en-US" sz="1727" b="1" dirty="0">
                <a:solidFill>
                  <a:schemeClr val="tx1">
                    <a:lumMod val="65000"/>
                    <a:lumOff val="35000"/>
                  </a:schemeClr>
                </a:solidFill>
              </a:rPr>
              <a:t>・</a:t>
            </a:r>
            <a:r>
              <a:rPr lang="ja-JP" altLang="en-US" sz="1727" b="1" dirty="0">
                <a:solidFill>
                  <a:schemeClr val="tx1">
                    <a:lumMod val="65000"/>
                    <a:lumOff val="35000"/>
                  </a:schemeClr>
                </a:solidFill>
              </a:rPr>
              <a:t>ノウハウ集づくり</a:t>
            </a:r>
            <a:r>
              <a:rPr lang="ja-JP" altLang="en-US" sz="1727" dirty="0">
                <a:solidFill>
                  <a:schemeClr val="tx1">
                    <a:lumMod val="65000"/>
                    <a:lumOff val="35000"/>
                  </a:schemeClr>
                </a:solidFill>
              </a:rPr>
              <a:t>」に</a:t>
            </a:r>
            <a:br>
              <a:rPr lang="ja-JP" altLang="en-US" sz="1727" dirty="0">
                <a:solidFill>
                  <a:schemeClr val="tx1">
                    <a:lumMod val="65000"/>
                    <a:lumOff val="35000"/>
                  </a:schemeClr>
                </a:solidFill>
              </a:rPr>
            </a:br>
            <a:r>
              <a:rPr kumimoji="1" lang="ja-JP" altLang="en-US" sz="1727" dirty="0">
                <a:solidFill>
                  <a:schemeClr val="tx1">
                    <a:lumMod val="65000"/>
                    <a:lumOff val="35000"/>
                  </a:schemeClr>
                </a:solidFill>
              </a:rPr>
              <a:t>エントリーすることだとも言えます</a:t>
            </a:r>
            <a:endParaRPr lang="ja-JP" altLang="en-US" sz="1727" dirty="0">
              <a:solidFill>
                <a:schemeClr val="tx1">
                  <a:lumMod val="65000"/>
                  <a:lumOff val="35000"/>
                </a:schemeClr>
              </a:solidFill>
            </a:endParaRPr>
          </a:p>
        </p:txBody>
      </p:sp>
      <p:sp>
        <p:nvSpPr>
          <p:cNvPr id="13" name="四角形: 角を丸くする 12">
            <a:extLst>
              <a:ext uri="{FF2B5EF4-FFF2-40B4-BE49-F238E27FC236}">
                <a16:creationId xmlns:a16="http://schemas.microsoft.com/office/drawing/2014/main" id="{D1171568-2471-417B-8E17-7FB3028C043F}"/>
              </a:ext>
            </a:extLst>
          </p:cNvPr>
          <p:cNvSpPr/>
          <p:nvPr/>
        </p:nvSpPr>
        <p:spPr>
          <a:xfrm>
            <a:off x="508724" y="1065761"/>
            <a:ext cx="9674364" cy="3630840"/>
          </a:xfrm>
          <a:prstGeom prst="roundRect">
            <a:avLst>
              <a:gd name="adj" fmla="val 6330"/>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115"/>
          </a:p>
        </p:txBody>
      </p:sp>
      <p:sp>
        <p:nvSpPr>
          <p:cNvPr id="11" name="正方形/長方形 10">
            <a:extLst>
              <a:ext uri="{FF2B5EF4-FFF2-40B4-BE49-F238E27FC236}">
                <a16:creationId xmlns:a16="http://schemas.microsoft.com/office/drawing/2014/main" id="{377B72E2-FFB6-4470-847C-1B7657FDCA50}"/>
              </a:ext>
            </a:extLst>
          </p:cNvPr>
          <p:cNvSpPr/>
          <p:nvPr/>
        </p:nvSpPr>
        <p:spPr>
          <a:xfrm>
            <a:off x="3921907" y="755798"/>
            <a:ext cx="2512226" cy="557397"/>
          </a:xfrm>
          <a:prstGeom prst="rect">
            <a:avLst/>
          </a:prstGeom>
          <a:solidFill>
            <a:schemeClr val="bg1"/>
          </a:solidFill>
        </p:spPr>
        <p:txBody>
          <a:bodyPr wrap="none">
            <a:spAutoFit/>
          </a:bodyPr>
          <a:lstStyle/>
          <a:p>
            <a:pPr algn="ctr"/>
            <a:r>
              <a:rPr kumimoji="1" lang="ja-JP" altLang="en-US" sz="3022" b="1" dirty="0">
                <a:solidFill>
                  <a:schemeClr val="tx1">
                    <a:lumMod val="65000"/>
                    <a:lumOff val="35000"/>
                  </a:schemeClr>
                </a:solidFill>
              </a:rPr>
              <a:t>賞コンセプト</a:t>
            </a:r>
          </a:p>
        </p:txBody>
      </p:sp>
    </p:spTree>
    <p:extLst>
      <p:ext uri="{BB962C8B-B14F-4D97-AF65-F5344CB8AC3E}">
        <p14:creationId xmlns:p14="http://schemas.microsoft.com/office/powerpoint/2010/main" val="69802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9960C1B3-DCAE-48C9-AE3C-58327CC319BE}"/>
              </a:ext>
            </a:extLst>
          </p:cNvPr>
          <p:cNvSpPr>
            <a:spLocks noGrp="1"/>
          </p:cNvSpPr>
          <p:nvPr>
            <p:ph type="title"/>
          </p:nvPr>
        </p:nvSpPr>
        <p:spPr>
          <a:xfrm>
            <a:off x="161592" y="3257882"/>
            <a:ext cx="10384423" cy="515462"/>
          </a:xfrm>
        </p:spPr>
        <p:txBody>
          <a:bodyPr>
            <a:spAutoFit/>
          </a:bodyPr>
          <a:lstStyle/>
          <a:p>
            <a:pPr algn="ctr"/>
            <a:r>
              <a:rPr lang="ja-JP" altLang="en-US" sz="3022" dirty="0"/>
              <a:t>応募用紙ここから</a:t>
            </a:r>
          </a:p>
        </p:txBody>
      </p:sp>
      <p:sp>
        <p:nvSpPr>
          <p:cNvPr id="4" name="スライド番号プレースホルダー 3">
            <a:extLst>
              <a:ext uri="{FF2B5EF4-FFF2-40B4-BE49-F238E27FC236}">
                <a16:creationId xmlns:a16="http://schemas.microsoft.com/office/drawing/2014/main" id="{36678F1E-6792-4BF6-82A7-202FA78CBCC2}"/>
              </a:ext>
            </a:extLst>
          </p:cNvPr>
          <p:cNvSpPr>
            <a:spLocks noGrp="1"/>
          </p:cNvSpPr>
          <p:nvPr>
            <p:ph type="sldNum" sz="quarter" idx="10"/>
          </p:nvPr>
        </p:nvSpPr>
        <p:spPr/>
        <p:txBody>
          <a:bodyPr/>
          <a:lstStyle/>
          <a:p>
            <a:fld id="{2D6D722D-28F2-4197-9602-9B1265A3D63C}" type="slidenum">
              <a:rPr kumimoji="1" lang="ja-JP" altLang="en-US" smtClean="0"/>
              <a:t>3</a:t>
            </a:fld>
            <a:endParaRPr kumimoji="1" lang="ja-JP" altLang="en-US"/>
          </a:p>
        </p:txBody>
      </p:sp>
    </p:spTree>
    <p:extLst>
      <p:ext uri="{BB962C8B-B14F-4D97-AF65-F5344CB8AC3E}">
        <p14:creationId xmlns:p14="http://schemas.microsoft.com/office/powerpoint/2010/main" val="4224723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37C9EE4D-775E-4508-B2F3-950076654426}"/>
              </a:ext>
            </a:extLst>
          </p:cNvPr>
          <p:cNvSpPr/>
          <p:nvPr/>
        </p:nvSpPr>
        <p:spPr>
          <a:xfrm>
            <a:off x="-1" y="0"/>
            <a:ext cx="10691813" cy="536133"/>
          </a:xfrm>
          <a:prstGeom prst="rect">
            <a:avLst/>
          </a:prstGeom>
          <a:solidFill>
            <a:schemeClr val="tx1">
              <a:lumMod val="65000"/>
              <a:lumOff val="3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9345" tIns="49345" rIns="49345" bIns="49345" numCol="1" spcCol="38100" rtlCol="0" anchor="ctr">
            <a:noAutofit/>
          </a:bodyPr>
          <a:lstStyle/>
          <a:p>
            <a:pPr defTabSz="493456" hangingPunct="0"/>
            <a:endParaRPr lang="ja-JP" altLang="en-US" sz="1511">
              <a:solidFill>
                <a:srgbClr val="000000"/>
              </a:solidFill>
              <a:latin typeface="+mj-lt"/>
              <a:ea typeface="+mj-ea"/>
              <a:cs typeface="+mj-cs"/>
              <a:sym typeface="Helvetica"/>
            </a:endParaRPr>
          </a:p>
        </p:txBody>
      </p:sp>
      <p:sp>
        <p:nvSpPr>
          <p:cNvPr id="4" name="タイトル 3">
            <a:extLst>
              <a:ext uri="{FF2B5EF4-FFF2-40B4-BE49-F238E27FC236}">
                <a16:creationId xmlns:a16="http://schemas.microsoft.com/office/drawing/2014/main" id="{5FCF93F6-F166-4A45-B8CF-19539F682A4B}"/>
              </a:ext>
            </a:extLst>
          </p:cNvPr>
          <p:cNvSpPr>
            <a:spLocks noGrp="1"/>
          </p:cNvSpPr>
          <p:nvPr>
            <p:ph type="title"/>
          </p:nvPr>
        </p:nvSpPr>
        <p:spPr>
          <a:xfrm>
            <a:off x="89156" y="260740"/>
            <a:ext cx="10384423" cy="211533"/>
          </a:xfrm>
        </p:spPr>
        <p:txBody>
          <a:bodyPr>
            <a:normAutofit fontScale="90000"/>
          </a:bodyPr>
          <a:lstStyle/>
          <a:p>
            <a:r>
              <a:rPr kumimoji="1" lang="ja-JP" altLang="en-US" b="1" dirty="0">
                <a:solidFill>
                  <a:schemeClr val="bg1"/>
                </a:solidFill>
                <a:latin typeface="+mn-ea"/>
                <a:ea typeface="+mn-ea"/>
              </a:rPr>
              <a:t>［応募タイトル］サマリー</a:t>
            </a:r>
            <a:r>
              <a:rPr kumimoji="1" lang="ja-JP" altLang="en-US" dirty="0">
                <a:solidFill>
                  <a:schemeClr val="bg1"/>
                </a:solidFill>
              </a:rPr>
              <a:t>（応募の表紙兼、公開時の一覧に使用）</a:t>
            </a:r>
          </a:p>
        </p:txBody>
      </p:sp>
      <p:sp>
        <p:nvSpPr>
          <p:cNvPr id="6" name="スライド番号プレースホルダー 5">
            <a:extLst>
              <a:ext uri="{FF2B5EF4-FFF2-40B4-BE49-F238E27FC236}">
                <a16:creationId xmlns:a16="http://schemas.microsoft.com/office/drawing/2014/main" id="{19EFAA4D-DA4E-4D8F-AD9B-1F0384CBD307}"/>
              </a:ext>
            </a:extLst>
          </p:cNvPr>
          <p:cNvSpPr>
            <a:spLocks noGrp="1"/>
          </p:cNvSpPr>
          <p:nvPr>
            <p:ph type="sldNum" sz="quarter" idx="10"/>
          </p:nvPr>
        </p:nvSpPr>
        <p:spPr>
          <a:xfrm>
            <a:off x="10105533" y="7006701"/>
            <a:ext cx="440481" cy="402483"/>
          </a:xfrm>
        </p:spPr>
        <p:txBody>
          <a:bodyPr/>
          <a:lstStyle/>
          <a:p>
            <a:fld id="{2D6D722D-28F2-4197-9602-9B1265A3D63C}" type="slidenum">
              <a:rPr kumimoji="1" lang="ja-JP" altLang="en-US" smtClean="0"/>
              <a:pPr/>
              <a:t>4</a:t>
            </a:fld>
            <a:endParaRPr kumimoji="1" lang="ja-JP" altLang="en-US"/>
          </a:p>
        </p:txBody>
      </p:sp>
      <p:sp>
        <p:nvSpPr>
          <p:cNvPr id="5" name="テキスト ボックス 4">
            <a:extLst>
              <a:ext uri="{FF2B5EF4-FFF2-40B4-BE49-F238E27FC236}">
                <a16:creationId xmlns:a16="http://schemas.microsoft.com/office/drawing/2014/main" id="{F64D2D5C-5BE6-483B-868A-BA232ECAF809}"/>
              </a:ext>
            </a:extLst>
          </p:cNvPr>
          <p:cNvSpPr txBox="1"/>
          <p:nvPr/>
        </p:nvSpPr>
        <p:spPr>
          <a:xfrm>
            <a:off x="344070" y="810885"/>
            <a:ext cx="10003672" cy="531556"/>
          </a:xfrm>
          <a:prstGeom prst="rect">
            <a:avLst/>
          </a:prstGeom>
          <a:noFill/>
        </p:spPr>
        <p:txBody>
          <a:bodyPr wrap="square" lIns="0" tIns="0" rIns="0" bIns="0" rtlCol="0">
            <a:spAutoFit/>
          </a:bodyPr>
          <a:lstStyle/>
          <a:p>
            <a:r>
              <a:rPr kumimoji="1" lang="ja-JP" altLang="en-US" sz="1727" dirty="0">
                <a:solidFill>
                  <a:schemeClr val="bg1">
                    <a:lumMod val="50000"/>
                  </a:schemeClr>
                </a:solidFill>
              </a:rPr>
              <a:t>このサマリーシート</a:t>
            </a:r>
            <a:r>
              <a:rPr kumimoji="1" lang="en-US" altLang="ja-JP" sz="1727" dirty="0">
                <a:solidFill>
                  <a:schemeClr val="bg1">
                    <a:lumMod val="50000"/>
                  </a:schemeClr>
                </a:solidFill>
              </a:rPr>
              <a:t>1</a:t>
            </a:r>
            <a:r>
              <a:rPr kumimoji="1" lang="ja-JP" altLang="en-US" sz="1727" dirty="0">
                <a:solidFill>
                  <a:schemeClr val="bg1">
                    <a:lumMod val="50000"/>
                  </a:schemeClr>
                </a:solidFill>
              </a:rPr>
              <a:t>ページでは、以下を「体裁自由」で「分かりやすくキャッチーに」プレゼンしてください。（詳細は次ページ以降で記載できます）</a:t>
            </a:r>
          </a:p>
        </p:txBody>
      </p:sp>
      <p:sp>
        <p:nvSpPr>
          <p:cNvPr id="2" name="楕円 1">
            <a:extLst>
              <a:ext uri="{FF2B5EF4-FFF2-40B4-BE49-F238E27FC236}">
                <a16:creationId xmlns:a16="http://schemas.microsoft.com/office/drawing/2014/main" id="{46FCA2B1-B0C1-4A7B-8C35-BF5CEA260788}"/>
              </a:ext>
            </a:extLst>
          </p:cNvPr>
          <p:cNvSpPr/>
          <p:nvPr/>
        </p:nvSpPr>
        <p:spPr>
          <a:xfrm>
            <a:off x="9321622" y="3633581"/>
            <a:ext cx="655954" cy="65595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lnSpc>
                <a:spcPct val="80000"/>
              </a:lnSpc>
            </a:pPr>
            <a:r>
              <a:rPr kumimoji="1" lang="ja-JP" altLang="en-US" sz="1727" b="1" dirty="0"/>
              <a:t>成果</a:t>
            </a:r>
          </a:p>
        </p:txBody>
      </p:sp>
      <p:sp>
        <p:nvSpPr>
          <p:cNvPr id="8" name="楕円 7">
            <a:extLst>
              <a:ext uri="{FF2B5EF4-FFF2-40B4-BE49-F238E27FC236}">
                <a16:creationId xmlns:a16="http://schemas.microsoft.com/office/drawing/2014/main" id="{B5102BF8-6119-4267-8DEC-738565AB6683}"/>
              </a:ext>
            </a:extLst>
          </p:cNvPr>
          <p:cNvSpPr/>
          <p:nvPr/>
        </p:nvSpPr>
        <p:spPr>
          <a:xfrm>
            <a:off x="9691788" y="4444630"/>
            <a:ext cx="655954" cy="65595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lnSpc>
                <a:spcPct val="80000"/>
              </a:lnSpc>
            </a:pPr>
            <a:r>
              <a:rPr kumimoji="1" lang="ja-JP" altLang="en-US" sz="1511" b="1" dirty="0"/>
              <a:t>エッ</a:t>
            </a:r>
            <a:br>
              <a:rPr kumimoji="1" lang="ja-JP" altLang="en-US" sz="1511" b="1" dirty="0"/>
            </a:br>
            <a:r>
              <a:rPr kumimoji="1" lang="ja-JP" altLang="en-US" sz="1511" b="1" dirty="0"/>
              <a:t>センス</a:t>
            </a:r>
          </a:p>
        </p:txBody>
      </p:sp>
      <p:sp>
        <p:nvSpPr>
          <p:cNvPr id="3" name="吹き出し: 円形 2">
            <a:extLst>
              <a:ext uri="{FF2B5EF4-FFF2-40B4-BE49-F238E27FC236}">
                <a16:creationId xmlns:a16="http://schemas.microsoft.com/office/drawing/2014/main" id="{577A41CE-2218-4783-9EFC-E8E36989D186}"/>
              </a:ext>
            </a:extLst>
          </p:cNvPr>
          <p:cNvSpPr/>
          <p:nvPr/>
        </p:nvSpPr>
        <p:spPr>
          <a:xfrm>
            <a:off x="8823269" y="5597688"/>
            <a:ext cx="1435440" cy="768065"/>
          </a:xfrm>
          <a:prstGeom prst="wedgeEllipseCallout">
            <a:avLst>
              <a:gd name="adj1" fmla="val 4257"/>
              <a:gd name="adj2" fmla="val -94430"/>
            </a:avLst>
          </a:prstGeom>
          <a:solidFill>
            <a:schemeClr val="bg1">
              <a:lumMod val="6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187" dirty="0">
                <a:latin typeface="+mj-ea"/>
                <a:ea typeface="+mj-ea"/>
              </a:rPr>
              <a:t>この</a:t>
            </a:r>
            <a:br>
              <a:rPr kumimoji="1" lang="ja-JP" altLang="en-US" sz="1187" dirty="0">
                <a:latin typeface="+mj-ea"/>
                <a:ea typeface="+mj-ea"/>
              </a:rPr>
            </a:br>
            <a:r>
              <a:rPr kumimoji="1" lang="ja-JP" altLang="en-US" sz="1187" dirty="0">
                <a:latin typeface="+mj-ea"/>
                <a:ea typeface="+mj-ea"/>
              </a:rPr>
              <a:t>要素はそのまま</a:t>
            </a:r>
            <a:br>
              <a:rPr kumimoji="1" lang="ja-JP" altLang="en-US" sz="1187" dirty="0">
                <a:latin typeface="+mj-ea"/>
                <a:ea typeface="+mj-ea"/>
              </a:rPr>
            </a:br>
            <a:r>
              <a:rPr kumimoji="1" lang="ja-JP" altLang="en-US" sz="1187" dirty="0">
                <a:latin typeface="+mj-ea"/>
                <a:ea typeface="+mj-ea"/>
              </a:rPr>
              <a:t>残して使う</a:t>
            </a:r>
          </a:p>
        </p:txBody>
      </p:sp>
      <p:sp>
        <p:nvSpPr>
          <p:cNvPr id="11" name="楕円 10">
            <a:extLst>
              <a:ext uri="{FF2B5EF4-FFF2-40B4-BE49-F238E27FC236}">
                <a16:creationId xmlns:a16="http://schemas.microsoft.com/office/drawing/2014/main" id="{D0D64CEB-1B59-4BB9-B1DB-846AD3858134}"/>
              </a:ext>
            </a:extLst>
          </p:cNvPr>
          <p:cNvSpPr/>
          <p:nvPr/>
        </p:nvSpPr>
        <p:spPr>
          <a:xfrm>
            <a:off x="8885034" y="4444630"/>
            <a:ext cx="655954" cy="65595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lnSpc>
                <a:spcPct val="80000"/>
              </a:lnSpc>
            </a:pPr>
            <a:r>
              <a:rPr kumimoji="1" lang="ja-JP" altLang="en-US" sz="1079" b="1" dirty="0"/>
              <a:t>ナレッジ</a:t>
            </a:r>
            <a:br>
              <a:rPr kumimoji="1" lang="ja-JP" altLang="en-US" sz="1727" b="1" dirty="0"/>
            </a:br>
            <a:r>
              <a:rPr kumimoji="1" lang="ja-JP" altLang="en-US" sz="1511" b="1" dirty="0"/>
              <a:t>共有先</a:t>
            </a:r>
            <a:endParaRPr kumimoji="1" lang="ja-JP" altLang="en-US" sz="1727" b="1" dirty="0"/>
          </a:p>
        </p:txBody>
      </p:sp>
      <p:graphicFrame>
        <p:nvGraphicFramePr>
          <p:cNvPr id="7" name="表 6">
            <a:extLst>
              <a:ext uri="{FF2B5EF4-FFF2-40B4-BE49-F238E27FC236}">
                <a16:creationId xmlns:a16="http://schemas.microsoft.com/office/drawing/2014/main" id="{1ABE0CE5-EF09-4012-9EA2-40656CDF5D4A}"/>
              </a:ext>
            </a:extLst>
          </p:cNvPr>
          <p:cNvGraphicFramePr>
            <a:graphicFrameLocks noGrp="1"/>
          </p:cNvGraphicFramePr>
          <p:nvPr>
            <p:extLst>
              <p:ext uri="{D42A27DB-BD31-4B8C-83A1-F6EECF244321}">
                <p14:modId xmlns:p14="http://schemas.microsoft.com/office/powerpoint/2010/main" val="996901361"/>
              </p:ext>
            </p:extLst>
          </p:nvPr>
        </p:nvGraphicFramePr>
        <p:xfrm>
          <a:off x="699940" y="1506305"/>
          <a:ext cx="9647802" cy="1259840"/>
        </p:xfrm>
        <a:graphic>
          <a:graphicData uri="http://schemas.openxmlformats.org/drawingml/2006/table">
            <a:tbl>
              <a:tblPr>
                <a:tableStyleId>{5940675A-B579-460E-94D1-54222C63F5DA}</a:tableStyleId>
              </a:tblPr>
              <a:tblGrid>
                <a:gridCol w="1891029">
                  <a:extLst>
                    <a:ext uri="{9D8B030D-6E8A-4147-A177-3AD203B41FA5}">
                      <a16:colId xmlns:a16="http://schemas.microsoft.com/office/drawing/2014/main" val="2802157031"/>
                    </a:ext>
                  </a:extLst>
                </a:gridCol>
                <a:gridCol w="7756773">
                  <a:extLst>
                    <a:ext uri="{9D8B030D-6E8A-4147-A177-3AD203B41FA5}">
                      <a16:colId xmlns:a16="http://schemas.microsoft.com/office/drawing/2014/main" val="1238489890"/>
                    </a:ext>
                  </a:extLst>
                </a:gridCol>
              </a:tblGrid>
              <a:tr h="370840">
                <a:tc>
                  <a:txBody>
                    <a:bodyPr/>
                    <a:lstStyle/>
                    <a:p>
                      <a:r>
                        <a:rPr kumimoji="1" lang="en-US" altLang="ja-JP" sz="1600" dirty="0">
                          <a:solidFill>
                            <a:schemeClr val="tx1">
                              <a:lumMod val="50000"/>
                              <a:lumOff val="50000"/>
                            </a:schemeClr>
                          </a:solidFill>
                        </a:rPr>
                        <a:t>1) </a:t>
                      </a:r>
                      <a:r>
                        <a:rPr kumimoji="1" lang="ja-JP" altLang="en-US" sz="1600" dirty="0">
                          <a:solidFill>
                            <a:schemeClr val="tx1">
                              <a:lumMod val="50000"/>
                              <a:lumOff val="50000"/>
                            </a:schemeClr>
                          </a:solidFill>
                        </a:rPr>
                        <a:t>ナレッジ共有先</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tc>
                  <a:txBody>
                    <a:bodyPr/>
                    <a:lstStyle/>
                    <a:p>
                      <a:r>
                        <a:rPr kumimoji="1" lang="ja-JP" altLang="en-US" sz="1400" dirty="0">
                          <a:solidFill>
                            <a:schemeClr val="tx1">
                              <a:lumMod val="50000"/>
                              <a:lumOff val="50000"/>
                            </a:schemeClr>
                          </a:solidFill>
                        </a:rPr>
                        <a:t>このナレッジ・ノウハウを欲し活用できそうと考えられるのは、どんな課題感を持っている誰なのか？（プロジェクト内の実施ターゲットでなく、このドキュメントの読み手として）</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extLst>
                  <a:ext uri="{0D108BD9-81ED-4DB2-BD59-A6C34878D82A}">
                    <a16:rowId xmlns:a16="http://schemas.microsoft.com/office/drawing/2014/main" val="507431823"/>
                  </a:ext>
                </a:extLst>
              </a:tr>
              <a:tr h="370840">
                <a:tc>
                  <a:txBody>
                    <a:bodyPr/>
                    <a:lstStyle/>
                    <a:p>
                      <a:r>
                        <a:rPr kumimoji="1" lang="en-US" altLang="ja-JP" sz="1600" dirty="0">
                          <a:solidFill>
                            <a:schemeClr val="tx1">
                              <a:lumMod val="50000"/>
                              <a:lumOff val="50000"/>
                            </a:schemeClr>
                          </a:solidFill>
                        </a:rPr>
                        <a:t>2) </a:t>
                      </a:r>
                      <a:r>
                        <a:rPr kumimoji="1" lang="ja-JP" altLang="en-US" sz="1600" dirty="0">
                          <a:solidFill>
                            <a:schemeClr val="tx1">
                              <a:lumMod val="50000"/>
                              <a:lumOff val="50000"/>
                            </a:schemeClr>
                          </a:solidFill>
                        </a:rPr>
                        <a:t>エッセンス</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tc>
                  <a:txBody>
                    <a:bodyPr/>
                    <a:lstStyle/>
                    <a:p>
                      <a:r>
                        <a:rPr kumimoji="1" lang="ja-JP" altLang="en-US" sz="1400" dirty="0">
                          <a:solidFill>
                            <a:schemeClr val="tx1">
                              <a:lumMod val="50000"/>
                              <a:lumOff val="50000"/>
                            </a:schemeClr>
                          </a:solidFill>
                        </a:rPr>
                        <a:t>このナレッジ・ノウハウの概略と、価値が高いと考えられる主要部分の簡潔なまとめ</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extLst>
                  <a:ext uri="{0D108BD9-81ED-4DB2-BD59-A6C34878D82A}">
                    <a16:rowId xmlns:a16="http://schemas.microsoft.com/office/drawing/2014/main" val="1122713348"/>
                  </a:ext>
                </a:extLst>
              </a:tr>
              <a:tr h="370840">
                <a:tc>
                  <a:txBody>
                    <a:bodyPr/>
                    <a:lstStyle/>
                    <a:p>
                      <a:r>
                        <a:rPr kumimoji="1" lang="en-US" altLang="ja-JP" sz="1600" dirty="0">
                          <a:solidFill>
                            <a:schemeClr val="tx1">
                              <a:lumMod val="50000"/>
                              <a:lumOff val="50000"/>
                            </a:schemeClr>
                          </a:solidFill>
                        </a:rPr>
                        <a:t>3) </a:t>
                      </a:r>
                      <a:r>
                        <a:rPr kumimoji="1" lang="ja-JP" altLang="en-US" sz="1600" dirty="0">
                          <a:solidFill>
                            <a:schemeClr val="tx1">
                              <a:lumMod val="50000"/>
                              <a:lumOff val="50000"/>
                            </a:schemeClr>
                          </a:solidFill>
                        </a:rPr>
                        <a:t>成果</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tc>
                  <a:txBody>
                    <a:bodyPr/>
                    <a:lstStyle/>
                    <a:p>
                      <a:r>
                        <a:rPr kumimoji="1" lang="ja-JP" altLang="en-US" sz="1400" dirty="0">
                          <a:solidFill>
                            <a:schemeClr val="tx1">
                              <a:lumMod val="50000"/>
                              <a:lumOff val="50000"/>
                            </a:schemeClr>
                          </a:solidFill>
                        </a:rPr>
                        <a:t>プロジェクトなどで生んだ具体的な成果を定性・定量で表現</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extLst>
                  <a:ext uri="{0D108BD9-81ED-4DB2-BD59-A6C34878D82A}">
                    <a16:rowId xmlns:a16="http://schemas.microsoft.com/office/drawing/2014/main" val="652531820"/>
                  </a:ext>
                </a:extLst>
              </a:tr>
            </a:tbl>
          </a:graphicData>
        </a:graphic>
      </p:graphicFrame>
      <p:sp>
        <p:nvSpPr>
          <p:cNvPr id="13" name="テキスト ボックス 12">
            <a:extLst>
              <a:ext uri="{FF2B5EF4-FFF2-40B4-BE49-F238E27FC236}">
                <a16:creationId xmlns:a16="http://schemas.microsoft.com/office/drawing/2014/main" id="{2017229B-6F71-425A-A665-417946F056C2}"/>
              </a:ext>
            </a:extLst>
          </p:cNvPr>
          <p:cNvSpPr txBox="1"/>
          <p:nvPr/>
        </p:nvSpPr>
        <p:spPr>
          <a:xfrm>
            <a:off x="344070" y="3027900"/>
            <a:ext cx="8328399" cy="3720890"/>
          </a:xfrm>
          <a:prstGeom prst="rect">
            <a:avLst/>
          </a:prstGeom>
          <a:noFill/>
        </p:spPr>
        <p:txBody>
          <a:bodyPr wrap="square" lIns="0" tIns="0" rIns="0" bIns="0" rtlCol="0">
            <a:spAutoFit/>
          </a:bodyPr>
          <a:lstStyle/>
          <a:p>
            <a:r>
              <a:rPr kumimoji="1" lang="ja-JP" altLang="en-US" sz="1727" dirty="0">
                <a:solidFill>
                  <a:schemeClr val="bg1">
                    <a:lumMod val="50000"/>
                  </a:schemeClr>
                </a:solidFill>
              </a:rPr>
              <a:t>一次審査を通過後にはこの内容は一般に公開される（</a:t>
            </a:r>
            <a:r>
              <a:rPr kumimoji="1" lang="en-US" altLang="ja-JP" sz="1727" dirty="0">
                <a:solidFill>
                  <a:schemeClr val="bg1">
                    <a:lumMod val="50000"/>
                  </a:schemeClr>
                </a:solidFill>
              </a:rPr>
              <a:t>Web</a:t>
            </a:r>
            <a:r>
              <a:rPr kumimoji="1" lang="ja-JP" altLang="en-US" sz="1727" dirty="0">
                <a:solidFill>
                  <a:schemeClr val="bg1">
                    <a:lumMod val="50000"/>
                  </a:schemeClr>
                </a:solidFill>
              </a:rPr>
              <a:t>サービスを利用）予定です。</a:t>
            </a:r>
          </a:p>
          <a:p>
            <a:endParaRPr kumimoji="1" lang="ja-JP" altLang="en-US" sz="1727" dirty="0">
              <a:solidFill>
                <a:schemeClr val="bg1">
                  <a:lumMod val="50000"/>
                </a:schemeClr>
              </a:solidFill>
            </a:endParaRPr>
          </a:p>
          <a:p>
            <a:r>
              <a:rPr kumimoji="1" lang="ja-JP" altLang="en-US" sz="1727" dirty="0">
                <a:solidFill>
                  <a:schemeClr val="bg1">
                    <a:lumMod val="50000"/>
                  </a:schemeClr>
                </a:solidFill>
              </a:rPr>
              <a:t>ただし審査及び共有価値を高めるため、以下の要素は配慮ください。</a:t>
            </a:r>
          </a:p>
          <a:p>
            <a:endParaRPr kumimoji="1" lang="ja-JP" altLang="en-US" sz="1727" dirty="0">
              <a:solidFill>
                <a:schemeClr val="bg1">
                  <a:lumMod val="50000"/>
                </a:schemeClr>
              </a:solidFill>
            </a:endParaRPr>
          </a:p>
          <a:p>
            <a:r>
              <a:rPr kumimoji="1" lang="en-US" altLang="ja-JP" sz="1727" dirty="0">
                <a:solidFill>
                  <a:schemeClr val="bg1">
                    <a:lumMod val="50000"/>
                  </a:schemeClr>
                </a:solidFill>
              </a:rPr>
              <a:t>【</a:t>
            </a:r>
            <a:r>
              <a:rPr kumimoji="1" lang="ja-JP" altLang="en-US" sz="1727" dirty="0">
                <a:solidFill>
                  <a:schemeClr val="bg1">
                    <a:lumMod val="50000"/>
                  </a:schemeClr>
                </a:solidFill>
              </a:rPr>
              <a:t>必須</a:t>
            </a:r>
            <a:r>
              <a:rPr kumimoji="1" lang="en-US" altLang="ja-JP" sz="1727" dirty="0">
                <a:solidFill>
                  <a:schemeClr val="bg1">
                    <a:lumMod val="50000"/>
                  </a:schemeClr>
                </a:solidFill>
              </a:rPr>
              <a:t>】</a:t>
            </a:r>
            <a:endParaRPr kumimoji="1" lang="ja-JP" altLang="en-US" sz="1727" dirty="0">
              <a:solidFill>
                <a:schemeClr val="bg1">
                  <a:lumMod val="50000"/>
                </a:schemeClr>
              </a:solidFill>
            </a:endParaRPr>
          </a:p>
          <a:p>
            <a:pPr marL="195326" indent="-195326">
              <a:buFont typeface="Arial" panose="020B0604020202020204" pitchFamily="34" charset="0"/>
              <a:buChar char="•"/>
            </a:pPr>
            <a:r>
              <a:rPr kumimoji="1" lang="ja-JP" altLang="en-US" sz="1727" dirty="0">
                <a:solidFill>
                  <a:schemeClr val="bg1">
                    <a:lumMod val="50000"/>
                  </a:schemeClr>
                </a:solidFill>
              </a:rPr>
              <a:t>キャッチーなキーチャートは最低ひとつは入れる。</a:t>
            </a:r>
          </a:p>
          <a:p>
            <a:pPr marL="195326" indent="-195326">
              <a:buFont typeface="Arial" panose="020B0604020202020204" pitchFamily="34" charset="0"/>
              <a:buChar char="•"/>
            </a:pPr>
            <a:r>
              <a:rPr kumimoji="1" lang="ja-JP" altLang="en-US" sz="1727" dirty="0">
                <a:solidFill>
                  <a:schemeClr val="bg1">
                    <a:lumMod val="50000"/>
                  </a:schemeClr>
                </a:solidFill>
              </a:rPr>
              <a:t>右の見出し要素を使用する。</a:t>
            </a:r>
          </a:p>
          <a:p>
            <a:pPr marL="195326" indent="-195326">
              <a:buFont typeface="Arial" panose="020B0604020202020204" pitchFamily="34" charset="0"/>
              <a:buChar char="•"/>
            </a:pPr>
            <a:r>
              <a:rPr kumimoji="1" lang="ja-JP" altLang="en-US" sz="1727" dirty="0">
                <a:solidFill>
                  <a:schemeClr val="bg1">
                    <a:lumMod val="50000"/>
                  </a:schemeClr>
                </a:solidFill>
              </a:rPr>
              <a:t>サムネイル的に縮小して使用をすることもあるので、なるべく小さな文字を使わず、ビジュアルに、簡潔にまとめる。</a:t>
            </a:r>
          </a:p>
          <a:p>
            <a:endParaRPr kumimoji="1" lang="ja-JP" altLang="en-US" sz="1727" dirty="0">
              <a:solidFill>
                <a:schemeClr val="bg1">
                  <a:lumMod val="50000"/>
                </a:schemeClr>
              </a:solidFill>
            </a:endParaRPr>
          </a:p>
          <a:p>
            <a:r>
              <a:rPr kumimoji="1" lang="en-US" altLang="ja-JP" sz="1727" dirty="0">
                <a:solidFill>
                  <a:schemeClr val="bg1">
                    <a:lumMod val="50000"/>
                  </a:schemeClr>
                </a:solidFill>
              </a:rPr>
              <a:t>【</a:t>
            </a:r>
            <a:r>
              <a:rPr kumimoji="1" lang="ja-JP" altLang="en-US" sz="1727" dirty="0">
                <a:solidFill>
                  <a:schemeClr val="bg1">
                    <a:lumMod val="50000"/>
                  </a:schemeClr>
                </a:solidFill>
              </a:rPr>
              <a:t>望ましい</a:t>
            </a:r>
            <a:r>
              <a:rPr kumimoji="1" lang="en-US" altLang="ja-JP" sz="1727" dirty="0">
                <a:solidFill>
                  <a:schemeClr val="bg1">
                    <a:lumMod val="50000"/>
                  </a:schemeClr>
                </a:solidFill>
              </a:rPr>
              <a:t>】</a:t>
            </a:r>
            <a:endParaRPr kumimoji="1" lang="ja-JP" altLang="en-US" sz="1727" dirty="0">
              <a:solidFill>
                <a:schemeClr val="bg1">
                  <a:lumMod val="50000"/>
                </a:schemeClr>
              </a:solidFill>
            </a:endParaRPr>
          </a:p>
          <a:p>
            <a:pPr marL="195326" indent="-195326">
              <a:buFont typeface="Arial" panose="020B0604020202020204" pitchFamily="34" charset="0"/>
              <a:buChar char="•"/>
            </a:pPr>
            <a:r>
              <a:rPr kumimoji="1" lang="ja-JP" altLang="en-US" sz="1727" dirty="0">
                <a:solidFill>
                  <a:schemeClr val="bg1">
                    <a:lumMod val="50000"/>
                  </a:schemeClr>
                </a:solidFill>
              </a:rPr>
              <a:t>どんなところがユニーク？　新規性はどこ？</a:t>
            </a:r>
          </a:p>
          <a:p>
            <a:pPr marL="195326" indent="-195326">
              <a:buFont typeface="Arial" panose="020B0604020202020204" pitchFamily="34" charset="0"/>
              <a:buChar char="•"/>
            </a:pPr>
            <a:r>
              <a:rPr kumimoji="1" lang="ja-JP" altLang="en-US" sz="1727" dirty="0">
                <a:solidFill>
                  <a:schemeClr val="bg1">
                    <a:lumMod val="50000"/>
                  </a:schemeClr>
                </a:solidFill>
              </a:rPr>
              <a:t>他の人にとっての再現性は？</a:t>
            </a:r>
          </a:p>
          <a:p>
            <a:pPr marL="195326" indent="-195326">
              <a:buFont typeface="Arial" panose="020B0604020202020204" pitchFamily="34" charset="0"/>
              <a:buChar char="•"/>
            </a:pPr>
            <a:r>
              <a:rPr kumimoji="1" lang="ja-JP" altLang="en-US" sz="1727" dirty="0">
                <a:solidFill>
                  <a:schemeClr val="bg1">
                    <a:lumMod val="50000"/>
                  </a:schemeClr>
                </a:solidFill>
              </a:rPr>
              <a:t>成果については組織内の中間成果でなく、対外的に生んだ成果が好ましい</a:t>
            </a:r>
          </a:p>
        </p:txBody>
      </p:sp>
    </p:spTree>
    <p:extLst>
      <p:ext uri="{BB962C8B-B14F-4D97-AF65-F5344CB8AC3E}">
        <p14:creationId xmlns:p14="http://schemas.microsoft.com/office/powerpoint/2010/main" val="3158119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416740-0001-402E-98B1-15609448C0AC}"/>
              </a:ext>
            </a:extLst>
          </p:cNvPr>
          <p:cNvSpPr>
            <a:spLocks noGrp="1"/>
          </p:cNvSpPr>
          <p:nvPr>
            <p:ph type="title"/>
          </p:nvPr>
        </p:nvSpPr>
        <p:spPr/>
        <p:txBody>
          <a:bodyPr>
            <a:normAutofit fontScale="90000"/>
          </a:bodyPr>
          <a:lstStyle/>
          <a:p>
            <a:r>
              <a:rPr lang="ja-JP" altLang="en-US" b="1" dirty="0">
                <a:solidFill>
                  <a:schemeClr val="tx1">
                    <a:lumMod val="50000"/>
                    <a:lumOff val="50000"/>
                  </a:schemeClr>
                </a:solidFill>
                <a:latin typeface="+mn-ea"/>
                <a:ea typeface="+mn-ea"/>
              </a:rPr>
              <a:t>［応募タイトル］内容詳細</a:t>
            </a:r>
            <a:endParaRPr kumimoji="1" lang="ja-JP" altLang="en-US" b="1" dirty="0">
              <a:solidFill>
                <a:schemeClr val="tx1">
                  <a:lumMod val="50000"/>
                  <a:lumOff val="50000"/>
                </a:schemeClr>
              </a:solidFill>
              <a:latin typeface="+mn-ea"/>
              <a:ea typeface="+mn-ea"/>
            </a:endParaRPr>
          </a:p>
        </p:txBody>
      </p:sp>
      <p:sp>
        <p:nvSpPr>
          <p:cNvPr id="3" name="スライド番号プレースホルダー 2">
            <a:extLst>
              <a:ext uri="{FF2B5EF4-FFF2-40B4-BE49-F238E27FC236}">
                <a16:creationId xmlns:a16="http://schemas.microsoft.com/office/drawing/2014/main" id="{9D1E476E-E1FA-4323-9F37-5E504EE8D359}"/>
              </a:ext>
            </a:extLst>
          </p:cNvPr>
          <p:cNvSpPr>
            <a:spLocks noGrp="1"/>
          </p:cNvSpPr>
          <p:nvPr>
            <p:ph type="sldNum" sz="quarter" idx="10"/>
          </p:nvPr>
        </p:nvSpPr>
        <p:spPr>
          <a:xfrm>
            <a:off x="10096107" y="7006701"/>
            <a:ext cx="449908" cy="402483"/>
          </a:xfrm>
        </p:spPr>
        <p:txBody>
          <a:bodyPr/>
          <a:lstStyle/>
          <a:p>
            <a:fld id="{2D6D722D-28F2-4197-9602-9B1265A3D63C}" type="slidenum">
              <a:rPr kumimoji="1" lang="ja-JP" altLang="en-US" smtClean="0"/>
              <a:pPr/>
              <a:t>5</a:t>
            </a:fld>
            <a:endParaRPr kumimoji="1" lang="ja-JP" altLang="en-US" dirty="0"/>
          </a:p>
        </p:txBody>
      </p:sp>
      <p:graphicFrame>
        <p:nvGraphicFramePr>
          <p:cNvPr id="4" name="表 3">
            <a:extLst>
              <a:ext uri="{FF2B5EF4-FFF2-40B4-BE49-F238E27FC236}">
                <a16:creationId xmlns:a16="http://schemas.microsoft.com/office/drawing/2014/main" id="{AD2A2E24-3755-4F45-AF99-912C55DDA72C}"/>
              </a:ext>
            </a:extLst>
          </p:cNvPr>
          <p:cNvGraphicFramePr>
            <a:graphicFrameLocks noGrp="1"/>
          </p:cNvGraphicFramePr>
          <p:nvPr>
            <p:extLst>
              <p:ext uri="{D42A27DB-BD31-4B8C-83A1-F6EECF244321}">
                <p14:modId xmlns:p14="http://schemas.microsoft.com/office/powerpoint/2010/main" val="2744949670"/>
              </p:ext>
            </p:extLst>
          </p:nvPr>
        </p:nvGraphicFramePr>
        <p:xfrm>
          <a:off x="329938" y="789829"/>
          <a:ext cx="10028368" cy="6179480"/>
        </p:xfrm>
        <a:graphic>
          <a:graphicData uri="http://schemas.openxmlformats.org/drawingml/2006/table">
            <a:tbl>
              <a:tblPr firstRow="1" bandRow="1">
                <a:tableStyleId>{2D5ABB26-0587-4C30-8999-92F81FD0307C}</a:tableStyleId>
              </a:tblPr>
              <a:tblGrid>
                <a:gridCol w="471340">
                  <a:extLst>
                    <a:ext uri="{9D8B030D-6E8A-4147-A177-3AD203B41FA5}">
                      <a16:colId xmlns:a16="http://schemas.microsoft.com/office/drawing/2014/main" val="532233935"/>
                    </a:ext>
                  </a:extLst>
                </a:gridCol>
                <a:gridCol w="1800520">
                  <a:extLst>
                    <a:ext uri="{9D8B030D-6E8A-4147-A177-3AD203B41FA5}">
                      <a16:colId xmlns:a16="http://schemas.microsoft.com/office/drawing/2014/main" val="2494316939"/>
                    </a:ext>
                  </a:extLst>
                </a:gridCol>
                <a:gridCol w="7756508">
                  <a:extLst>
                    <a:ext uri="{9D8B030D-6E8A-4147-A177-3AD203B41FA5}">
                      <a16:colId xmlns:a16="http://schemas.microsoft.com/office/drawing/2014/main" val="1240035378"/>
                    </a:ext>
                  </a:extLst>
                </a:gridCol>
              </a:tblGrid>
              <a:tr h="400258">
                <a:tc gridSpan="2">
                  <a:txBody>
                    <a:bodyPr/>
                    <a:lstStyle/>
                    <a:p>
                      <a:r>
                        <a:rPr kumimoji="1" lang="ja-JP" altLang="en-US" sz="1100" dirty="0"/>
                        <a:t>応募部門</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r>
                        <a:rPr kumimoji="1" lang="en-US" altLang="ja-JP" sz="1100" dirty="0"/>
                        <a:t>1. </a:t>
                      </a:r>
                      <a:r>
                        <a:rPr kumimoji="1" lang="ja-JP" altLang="en-US" sz="1100" b="1" dirty="0"/>
                        <a:t>サービス・プロダクト 部門</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83689198"/>
                  </a:ext>
                </a:extLst>
              </a:tr>
              <a:tr h="400258">
                <a:tc gridSpan="2">
                  <a:txBody>
                    <a:bodyPr/>
                    <a:lstStyle/>
                    <a:p>
                      <a:r>
                        <a:rPr kumimoji="1" lang="ja-JP" altLang="en-US" sz="1100" dirty="0"/>
                        <a:t>応募タイトル</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r>
                        <a:rPr kumimoji="1" lang="ja-JP" altLang="en-US" sz="1100" dirty="0"/>
                        <a:t>［</a:t>
                      </a:r>
                      <a:r>
                        <a:rPr kumimoji="1" lang="en-US" altLang="ja-JP" sz="1100" dirty="0"/>
                        <a:t>30</a:t>
                      </a:r>
                      <a:r>
                        <a:rPr kumimoji="1" lang="ja-JP" altLang="en-US" sz="1100" dirty="0"/>
                        <a:t>文字以内程度。分かり易く短くキャッチーに］</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7210028"/>
                  </a:ext>
                </a:extLst>
              </a:tr>
              <a:tr h="400258">
                <a:tc gridSpan="2">
                  <a:txBody>
                    <a:bodyPr/>
                    <a:lstStyle/>
                    <a:p>
                      <a:r>
                        <a:rPr kumimoji="1" lang="ja-JP" altLang="en-US" sz="1100" dirty="0"/>
                        <a:t>サブタイトル</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r>
                        <a:rPr kumimoji="1" lang="ja-JP" altLang="en-US" sz="1100" dirty="0"/>
                        <a:t>［必要に応じ記載。</a:t>
                      </a:r>
                      <a:r>
                        <a:rPr kumimoji="1" lang="en-US" altLang="ja-JP" sz="1100" dirty="0"/>
                        <a:t>30</a:t>
                      </a:r>
                      <a:r>
                        <a:rPr kumimoji="1" lang="ja-JP" altLang="en-US" sz="1100" dirty="0"/>
                        <a:t>文字以内程度。長すぎると末尾が切れることがあります。］</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997777675"/>
                  </a:ext>
                </a:extLst>
              </a:tr>
              <a:tr h="690856">
                <a:tc gridSpan="2">
                  <a:txBody>
                    <a:bodyPr/>
                    <a:lstStyle/>
                    <a:p>
                      <a:r>
                        <a:rPr kumimoji="1" lang="ja-JP" altLang="en-US" sz="1100" dirty="0"/>
                        <a:t>表彰対象者（所属／氏名フルネーム／よみがな）</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r>
                        <a:rPr kumimoji="1" lang="ja-JP" altLang="en-US" sz="1100" dirty="0"/>
                        <a:t>［表彰対象者の方を全員記載ください。最初の人を代表者と見なします。名字と名前の間は半角スペースで区切ってください。人数が多い場合、表出箇所のスペースの関係で全員記載できず一部省略されることがありますのでご了承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839435631"/>
                  </a:ext>
                </a:extLst>
              </a:tr>
              <a:tr h="400258">
                <a:tc gridSpan="2">
                  <a:txBody>
                    <a:bodyPr/>
                    <a:lstStyle/>
                    <a:p>
                      <a:r>
                        <a:rPr kumimoji="1" lang="ja-JP" altLang="en-US" sz="1100" dirty="0"/>
                        <a:t>自薦／他薦</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endParaRPr kumimoji="1" lang="ja-JP" altLang="en-US" sz="11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7410328"/>
                  </a:ext>
                </a:extLst>
              </a:tr>
              <a:tr h="400258">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t>ナレッジ共有先</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t>このナレッジ・ノウハウを活用できるであろう共有先・読み手</a:t>
                      </a:r>
                    </a:p>
                  </a:txBody>
                  <a:tcPr marL="45720" marR="4572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［狭義の類似組織や課題に閉じず、業種業界をまたいで活用できるよう、抱える課題を中心にターゲット設定を記載ください］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48728058"/>
                  </a:ext>
                </a:extLst>
              </a:tr>
              <a:tr h="400258">
                <a:tc rowSpan="6">
                  <a:txBody>
                    <a:bodyPr/>
                    <a:lstStyle/>
                    <a:p>
                      <a:r>
                        <a:rPr kumimoji="1" lang="ja-JP" altLang="en-US" sz="800" dirty="0"/>
                        <a:t>エッセンス</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t>対象のサービス・プロダクト名</a:t>
                      </a:r>
                    </a:p>
                  </a:txBody>
                  <a:tcPr marL="45720" marR="4572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1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444947982"/>
                  </a:ext>
                </a:extLst>
              </a:tr>
              <a:tr h="493468">
                <a:tc vMerge="1">
                  <a:txBody>
                    <a:bodyPr/>
                    <a:lstStyle/>
                    <a:p>
                      <a:endParaRPr kumimoji="1" lang="ja-JP" altLang="en-US" sz="1300" dirty="0"/>
                    </a:p>
                  </a:txBody>
                  <a:tcPr marL="98694" marR="98694" marT="49347" marB="49347" anchor="ctr">
                    <a:lnL w="3175"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t>サービス・プロダクト自体のターゲット</a:t>
                      </a:r>
                    </a:p>
                  </a:txBody>
                  <a:tcPr marL="45720" marR="4572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1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735215729"/>
                  </a:ext>
                </a:extLst>
              </a:tr>
              <a:tr h="399172">
                <a:tc vMerge="1">
                  <a:txBody>
                    <a:bodyPr/>
                    <a:lstStyle/>
                    <a:p>
                      <a:endParaRPr kumimoji="1" lang="ja-JP" altLang="en-US" sz="1300" dirty="0"/>
                    </a:p>
                  </a:txBody>
                  <a:tcPr marL="98694" marR="98694" marT="49347" marB="49347" anchor="ctr">
                    <a:lnL w="3175"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t>プロジェクトの概要</a:t>
                      </a:r>
                    </a:p>
                  </a:txBody>
                  <a:tcPr marL="45720" marR="4572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［詳細は次ページ以降にフリーフォーマットで記載可ですが、ここには簡潔に記載ください］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760300267"/>
                  </a:ext>
                </a:extLst>
              </a:tr>
              <a:tr h="493468">
                <a:tc vMerge="1">
                  <a:txBody>
                    <a:bodyPr/>
                    <a:lstStyle/>
                    <a:p>
                      <a:endParaRPr kumimoji="1" lang="ja-JP" altLang="en-US" sz="800" dirty="0"/>
                    </a:p>
                  </a:txBody>
                  <a:tcPr marL="98694" marR="98694" marT="49347" marB="49347" anchor="ctr">
                    <a:lnL w="3175"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t>プロジェクトで使用したナレッジ・ノウハウの内容</a:t>
                      </a:r>
                    </a:p>
                  </a:txBody>
                  <a:tcPr marL="45720" marR="4572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［詳細は次ページ以降にフリーフォーマットで記載可ですが、ここには簡潔に記載ください］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48355825"/>
                  </a:ext>
                </a:extLst>
              </a:tr>
              <a:tr h="493468">
                <a:tc vMerge="1">
                  <a:txBody>
                    <a:bodyPr/>
                    <a:lstStyle/>
                    <a:p>
                      <a:endParaRPr kumimoji="1" lang="ja-JP" altLang="en-US" sz="1300" dirty="0"/>
                    </a:p>
                  </a:txBody>
                  <a:tcPr marL="98694" marR="98694" marT="49347" marB="49347" anchor="ctr">
                    <a:lnL w="3175"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t>ナレッジ・ノウハウや取組の新規性・ユニークさ</a:t>
                      </a:r>
                    </a:p>
                  </a:txBody>
                  <a:tcPr marL="45720" marR="4572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1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956626098"/>
                  </a:ext>
                </a:extLst>
              </a:tr>
              <a:tr h="493468">
                <a:tc vMerge="1">
                  <a:txBody>
                    <a:bodyPr/>
                    <a:lstStyle/>
                    <a:p>
                      <a:endParaRPr kumimoji="1" lang="ja-JP" altLang="en-US" sz="1300" dirty="0"/>
                    </a:p>
                  </a:txBody>
                  <a:tcPr marL="98694" marR="98694" marT="49347" marB="49347" anchor="ctr">
                    <a:lnL w="3175"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t>ナレッジ・ノウハウの再現性、汎用性</a:t>
                      </a:r>
                    </a:p>
                  </a:txBody>
                  <a:tcPr marL="45720" marR="4572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1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237577343"/>
                  </a:ext>
                </a:extLst>
              </a:tr>
              <a:tr h="493468">
                <a:tc>
                  <a:txBody>
                    <a:bodyPr/>
                    <a:lstStyle/>
                    <a:p>
                      <a:r>
                        <a:rPr kumimoji="1" lang="ja-JP" altLang="en-US" sz="800" dirty="0"/>
                        <a:t>成果</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dirty="0"/>
                        <a:t>プロジェクトの成果</a:t>
                      </a:r>
                    </a:p>
                  </a:txBody>
                  <a:tcPr marL="45720" marR="4572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［売上、出荷数、集客、動員、メディア露出、</a:t>
                      </a:r>
                      <a:r>
                        <a:rPr kumimoji="1" lang="en-US" altLang="ja-JP" sz="1100" dirty="0"/>
                        <a:t>SNS</a:t>
                      </a:r>
                      <a:r>
                        <a:rPr kumimoji="1" lang="ja-JP" altLang="en-US" sz="1100" dirty="0"/>
                        <a:t>エンゲージメント</a:t>
                      </a:r>
                      <a:r>
                        <a:rPr kumimoji="1" lang="en-US" altLang="ja-JP" sz="1100" dirty="0"/>
                        <a:t>…</a:t>
                      </a:r>
                      <a:r>
                        <a:rPr kumimoji="1" lang="ja-JP" altLang="en-US" sz="1100" dirty="0"/>
                        <a:t>等々、対外的に生んだ成果が好ましい。定性、定量両面で記載ください］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63526220"/>
                  </a:ext>
                </a:extLst>
              </a:tr>
            </a:tbl>
          </a:graphicData>
        </a:graphic>
      </p:graphicFrame>
      <p:sp>
        <p:nvSpPr>
          <p:cNvPr id="6" name="正方形/長方形 5">
            <a:extLst>
              <a:ext uri="{FF2B5EF4-FFF2-40B4-BE49-F238E27FC236}">
                <a16:creationId xmlns:a16="http://schemas.microsoft.com/office/drawing/2014/main" id="{FEBF30DE-A355-4B3A-A0D0-9FFA08D2942A}"/>
              </a:ext>
            </a:extLst>
          </p:cNvPr>
          <p:cNvSpPr/>
          <p:nvPr/>
        </p:nvSpPr>
        <p:spPr>
          <a:xfrm>
            <a:off x="3081662" y="7292931"/>
            <a:ext cx="5039841" cy="232500"/>
          </a:xfrm>
          <a:prstGeom prst="rect">
            <a:avLst/>
          </a:prstGeom>
        </p:spPr>
        <p:txBody>
          <a:bodyPr wrap="none" lIns="0" tIns="0" rIns="0" bIns="0">
            <a:spAutoFit/>
          </a:bodyPr>
          <a:lstStyle/>
          <a:p>
            <a:r>
              <a:rPr lang="ja-JP" altLang="en-US" sz="1511" dirty="0"/>
              <a:t>応募部門に応じて</a:t>
            </a:r>
            <a:r>
              <a:rPr lang="en-US" altLang="ja-JP" sz="1511" dirty="0"/>
              <a:t>5</a:t>
            </a:r>
            <a:r>
              <a:rPr lang="ja-JP" altLang="en-US" sz="1511" dirty="0"/>
              <a:t>～</a:t>
            </a:r>
            <a:r>
              <a:rPr lang="en-US" altLang="ja-JP" sz="1511" dirty="0"/>
              <a:t>7P</a:t>
            </a:r>
            <a:r>
              <a:rPr lang="ja-JP" altLang="en-US" sz="1511" dirty="0"/>
              <a:t>のいずれか</a:t>
            </a:r>
            <a:r>
              <a:rPr lang="en-US" altLang="ja-JP" sz="1511" dirty="0"/>
              <a:t>1P</a:t>
            </a:r>
            <a:r>
              <a:rPr lang="ja-JP" altLang="en-US" sz="1511" dirty="0"/>
              <a:t>を使用してください</a:t>
            </a:r>
          </a:p>
        </p:txBody>
      </p:sp>
    </p:spTree>
    <p:extLst>
      <p:ext uri="{BB962C8B-B14F-4D97-AF65-F5344CB8AC3E}">
        <p14:creationId xmlns:p14="http://schemas.microsoft.com/office/powerpoint/2010/main" val="2091379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416740-0001-402E-98B1-15609448C0AC}"/>
              </a:ext>
            </a:extLst>
          </p:cNvPr>
          <p:cNvSpPr>
            <a:spLocks noGrp="1"/>
          </p:cNvSpPr>
          <p:nvPr>
            <p:ph type="title"/>
          </p:nvPr>
        </p:nvSpPr>
        <p:spPr/>
        <p:txBody>
          <a:bodyPr>
            <a:normAutofit fontScale="90000"/>
          </a:bodyPr>
          <a:lstStyle/>
          <a:p>
            <a:r>
              <a:rPr lang="ja-JP" altLang="en-US" b="1" dirty="0">
                <a:solidFill>
                  <a:schemeClr val="tx1">
                    <a:lumMod val="50000"/>
                    <a:lumOff val="50000"/>
                  </a:schemeClr>
                </a:solidFill>
                <a:latin typeface="+mn-ea"/>
                <a:ea typeface="+mn-ea"/>
              </a:rPr>
              <a:t>［応募タイトル］内容詳細</a:t>
            </a:r>
            <a:endParaRPr kumimoji="1" lang="ja-JP" altLang="en-US" b="1" dirty="0">
              <a:solidFill>
                <a:schemeClr val="tx1">
                  <a:lumMod val="50000"/>
                  <a:lumOff val="50000"/>
                </a:schemeClr>
              </a:solidFill>
              <a:latin typeface="+mn-ea"/>
              <a:ea typeface="+mn-ea"/>
            </a:endParaRPr>
          </a:p>
        </p:txBody>
      </p:sp>
      <p:sp>
        <p:nvSpPr>
          <p:cNvPr id="3" name="スライド番号プレースホルダー 2">
            <a:extLst>
              <a:ext uri="{FF2B5EF4-FFF2-40B4-BE49-F238E27FC236}">
                <a16:creationId xmlns:a16="http://schemas.microsoft.com/office/drawing/2014/main" id="{9D1E476E-E1FA-4323-9F37-5E504EE8D359}"/>
              </a:ext>
            </a:extLst>
          </p:cNvPr>
          <p:cNvSpPr>
            <a:spLocks noGrp="1"/>
          </p:cNvSpPr>
          <p:nvPr>
            <p:ph type="sldNum" sz="quarter" idx="10"/>
          </p:nvPr>
        </p:nvSpPr>
        <p:spPr/>
        <p:txBody>
          <a:bodyPr/>
          <a:lstStyle/>
          <a:p>
            <a:fld id="{2D6D722D-28F2-4197-9602-9B1265A3D63C}" type="slidenum">
              <a:rPr kumimoji="1" lang="ja-JP" altLang="en-US" smtClean="0"/>
              <a:pPr/>
              <a:t>6</a:t>
            </a:fld>
            <a:endParaRPr kumimoji="1" lang="ja-JP" altLang="en-US"/>
          </a:p>
        </p:txBody>
      </p:sp>
      <p:graphicFrame>
        <p:nvGraphicFramePr>
          <p:cNvPr id="4" name="表 3">
            <a:extLst>
              <a:ext uri="{FF2B5EF4-FFF2-40B4-BE49-F238E27FC236}">
                <a16:creationId xmlns:a16="http://schemas.microsoft.com/office/drawing/2014/main" id="{AD2A2E24-3755-4F45-AF99-912C55DDA72C}"/>
              </a:ext>
            </a:extLst>
          </p:cNvPr>
          <p:cNvGraphicFramePr>
            <a:graphicFrameLocks noGrp="1"/>
          </p:cNvGraphicFramePr>
          <p:nvPr>
            <p:extLst>
              <p:ext uri="{D42A27DB-BD31-4B8C-83A1-F6EECF244321}">
                <p14:modId xmlns:p14="http://schemas.microsoft.com/office/powerpoint/2010/main" val="388680817"/>
              </p:ext>
            </p:extLst>
          </p:nvPr>
        </p:nvGraphicFramePr>
        <p:xfrm>
          <a:off x="335015" y="789829"/>
          <a:ext cx="10023292" cy="5659550"/>
        </p:xfrm>
        <a:graphic>
          <a:graphicData uri="http://schemas.openxmlformats.org/drawingml/2006/table">
            <a:tbl>
              <a:tblPr firstRow="1" bandRow="1">
                <a:tableStyleId>{2D5ABB26-0587-4C30-8999-92F81FD0307C}</a:tableStyleId>
              </a:tblPr>
              <a:tblGrid>
                <a:gridCol w="475690">
                  <a:extLst>
                    <a:ext uri="{9D8B030D-6E8A-4147-A177-3AD203B41FA5}">
                      <a16:colId xmlns:a16="http://schemas.microsoft.com/office/drawing/2014/main" val="3207958447"/>
                    </a:ext>
                  </a:extLst>
                </a:gridCol>
                <a:gridCol w="1838227">
                  <a:extLst>
                    <a:ext uri="{9D8B030D-6E8A-4147-A177-3AD203B41FA5}">
                      <a16:colId xmlns:a16="http://schemas.microsoft.com/office/drawing/2014/main" val="532233935"/>
                    </a:ext>
                  </a:extLst>
                </a:gridCol>
                <a:gridCol w="7709375">
                  <a:extLst>
                    <a:ext uri="{9D8B030D-6E8A-4147-A177-3AD203B41FA5}">
                      <a16:colId xmlns:a16="http://schemas.microsoft.com/office/drawing/2014/main" val="1240035378"/>
                    </a:ext>
                  </a:extLst>
                </a:gridCol>
              </a:tblGrid>
              <a:tr h="400258">
                <a:tc gridSpan="2">
                  <a:txBody>
                    <a:bodyPr/>
                    <a:lstStyle/>
                    <a:p>
                      <a:r>
                        <a:rPr kumimoji="1" lang="ja-JP" altLang="en-US" sz="1100" dirty="0"/>
                        <a:t>応募部門</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lang="ja-JP" altLang="en-US"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en-US" altLang="ja-JP" sz="1100" dirty="0"/>
                        <a:t>2. </a:t>
                      </a:r>
                      <a:r>
                        <a:rPr kumimoji="1" lang="ja-JP" altLang="en-US" sz="1100" b="1" dirty="0"/>
                        <a:t>教育・育成 部門</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83689198"/>
                  </a:ext>
                </a:extLst>
              </a:tr>
              <a:tr h="400258">
                <a:tc gridSpan="2">
                  <a:txBody>
                    <a:bodyPr/>
                    <a:lstStyle/>
                    <a:p>
                      <a:r>
                        <a:rPr kumimoji="1" lang="ja-JP" altLang="en-US" sz="1100" dirty="0"/>
                        <a:t>応募タイトル</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lang="ja-JP" altLang="en-US"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a:t>
                      </a:r>
                      <a:r>
                        <a:rPr kumimoji="1" lang="en-US" altLang="ja-JP" sz="1100" dirty="0"/>
                        <a:t>30</a:t>
                      </a:r>
                      <a:r>
                        <a:rPr kumimoji="1" lang="ja-JP" altLang="en-US" sz="1100" dirty="0"/>
                        <a:t>文字以内程度。分かり易く短くキャッチーに］</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7210028"/>
                  </a:ext>
                </a:extLst>
              </a:tr>
              <a:tr h="400258">
                <a:tc gridSpan="2">
                  <a:txBody>
                    <a:bodyPr/>
                    <a:lstStyle/>
                    <a:p>
                      <a:r>
                        <a:rPr kumimoji="1" lang="ja-JP" altLang="en-US" sz="1100" dirty="0"/>
                        <a:t>サブタイトル</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lang="ja-JP" altLang="en-US"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［必要に応じ記載。</a:t>
                      </a:r>
                      <a:r>
                        <a:rPr kumimoji="1" lang="en-US" altLang="ja-JP" sz="1100" dirty="0"/>
                        <a:t>30</a:t>
                      </a:r>
                      <a:r>
                        <a:rPr kumimoji="1" lang="ja-JP" altLang="en-US" sz="1100" dirty="0"/>
                        <a:t>文字以内程度。長すぎると末尾が切れることがあります。］</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997777675"/>
                  </a:ext>
                </a:extLst>
              </a:tr>
              <a:tr h="690856">
                <a:tc gridSpan="2">
                  <a:txBody>
                    <a:bodyPr/>
                    <a:lstStyle/>
                    <a:p>
                      <a:r>
                        <a:rPr kumimoji="1" lang="ja-JP" altLang="en-US" sz="1100" dirty="0"/>
                        <a:t>表彰対象者（所属／氏名フルネーム／よみがな）</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lang="ja-JP" altLang="en-US"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表彰対象者の方を全員記載ください。最初の人を代表者と見なします。名字と名前の間は半角スペースで区切ってください。人数が多い場合、表出箇所のスペースの関係で全員記載できず一部省略されることがありますのでご了承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839435631"/>
                  </a:ext>
                </a:extLst>
              </a:tr>
              <a:tr h="400258">
                <a:tc gridSpan="2">
                  <a:txBody>
                    <a:bodyPr/>
                    <a:lstStyle/>
                    <a:p>
                      <a:r>
                        <a:rPr kumimoji="1" lang="ja-JP" altLang="en-US" sz="1100" dirty="0"/>
                        <a:t>自薦／他薦</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lang="ja-JP" altLang="en-US"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1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7410328"/>
                  </a:ext>
                </a:extLst>
              </a:tr>
              <a:tr h="400258">
                <a:tc>
                  <a:txBody>
                    <a:bodyPr/>
                    <a:lstStyle/>
                    <a:p>
                      <a:r>
                        <a:rPr kumimoji="1" lang="ja-JP" altLang="en-US" sz="800" dirty="0"/>
                        <a:t>ナレッジ共有先</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このナレッジ・ノウハウを活用できるであろう共有先・読み手</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［狭義の類似組織や課題に閉じず、業種業界をまたいで活用できるよう、抱える課題を中心にターゲット設定を記載ください］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795553653"/>
                  </a:ext>
                </a:extLst>
              </a:tr>
              <a:tr h="400258">
                <a:tc rowSpan="5">
                  <a:txBody>
                    <a:bodyPr/>
                    <a:lstStyle/>
                    <a:p>
                      <a:r>
                        <a:rPr kumimoji="1" lang="ja-JP" altLang="en-US" sz="800" dirty="0"/>
                        <a:t>エッセンス</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教育・育成対象の組織</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1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444947982"/>
                  </a:ext>
                </a:extLst>
              </a:tr>
              <a:tr h="399172">
                <a:tc vMerge="1">
                  <a:txBody>
                    <a:bodyPr/>
                    <a:lstStyle/>
                    <a:p>
                      <a:endParaRPr kumimoji="1" lang="ja-JP" altLang="en-US" sz="1200"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プロジェクトの概要</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［詳細は次ページ以降にフリーフォーマットで記載可ですが、ここには簡潔に記載ください］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760300267"/>
                  </a:ext>
                </a:extLst>
              </a:tr>
              <a:tr h="493468">
                <a:tc vMerge="1">
                  <a:txBody>
                    <a:bodyPr/>
                    <a:lstStyle/>
                    <a:p>
                      <a:endParaRPr kumimoji="1" lang="ja-JP" altLang="en-US" sz="1200"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プロジェクトで使用したナレッジ・ノウハウの内容</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［詳細は次ページ以降にフリーフォーマットで記載可ですが、ここには簡潔に記載ください］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48355825"/>
                  </a:ext>
                </a:extLst>
              </a:tr>
              <a:tr h="493468">
                <a:tc vMerge="1">
                  <a:txBody>
                    <a:bodyPr/>
                    <a:lstStyle/>
                    <a:p>
                      <a:endParaRPr kumimoji="1" lang="ja-JP" altLang="en-US" sz="1200"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ナレッジ・ノウハウや取組の新規性・ユニークさ</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1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956626098"/>
                  </a:ext>
                </a:extLst>
              </a:tr>
              <a:tr h="493468">
                <a:tc vMerge="1">
                  <a:txBody>
                    <a:bodyPr/>
                    <a:lstStyle/>
                    <a:p>
                      <a:endParaRPr kumimoji="1" lang="ja-JP" altLang="en-US" sz="1200"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ナレッジ・ノウハウの再現性、汎用性</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1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237577343"/>
                  </a:ext>
                </a:extLst>
              </a:tr>
              <a:tr h="493468">
                <a:tc>
                  <a:txBody>
                    <a:bodyPr/>
                    <a:lstStyle/>
                    <a:p>
                      <a:r>
                        <a:rPr kumimoji="1" lang="ja-JP" altLang="en-US" sz="800" dirty="0"/>
                        <a:t>成果</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プロジェクトの成果</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［教育・育成の成果をなるべく具体的に、定性、定量両面で記載ください］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11297686"/>
                  </a:ext>
                </a:extLst>
              </a:tr>
            </a:tbl>
          </a:graphicData>
        </a:graphic>
      </p:graphicFrame>
      <p:sp>
        <p:nvSpPr>
          <p:cNvPr id="6" name="正方形/長方形 5">
            <a:extLst>
              <a:ext uri="{FF2B5EF4-FFF2-40B4-BE49-F238E27FC236}">
                <a16:creationId xmlns:a16="http://schemas.microsoft.com/office/drawing/2014/main" id="{3C22B90D-742F-4845-871E-EE15B3145E81}"/>
              </a:ext>
            </a:extLst>
          </p:cNvPr>
          <p:cNvSpPr/>
          <p:nvPr/>
        </p:nvSpPr>
        <p:spPr>
          <a:xfrm>
            <a:off x="3100516" y="7292931"/>
            <a:ext cx="5039841" cy="232500"/>
          </a:xfrm>
          <a:prstGeom prst="rect">
            <a:avLst/>
          </a:prstGeom>
        </p:spPr>
        <p:txBody>
          <a:bodyPr wrap="none" lIns="0" tIns="0" rIns="0" bIns="0">
            <a:spAutoFit/>
          </a:bodyPr>
          <a:lstStyle/>
          <a:p>
            <a:r>
              <a:rPr lang="ja-JP" altLang="en-US" sz="1511" dirty="0"/>
              <a:t>応募部門に応じて</a:t>
            </a:r>
            <a:r>
              <a:rPr lang="en-US" altLang="ja-JP" sz="1511" dirty="0"/>
              <a:t>5</a:t>
            </a:r>
            <a:r>
              <a:rPr lang="ja-JP" altLang="en-US" sz="1511" dirty="0"/>
              <a:t>～</a:t>
            </a:r>
            <a:r>
              <a:rPr lang="en-US" altLang="ja-JP" sz="1511" dirty="0"/>
              <a:t>7P</a:t>
            </a:r>
            <a:r>
              <a:rPr lang="ja-JP" altLang="en-US" sz="1511" dirty="0"/>
              <a:t>のいずれか</a:t>
            </a:r>
            <a:r>
              <a:rPr lang="en-US" altLang="ja-JP" sz="1511" dirty="0"/>
              <a:t>1P</a:t>
            </a:r>
            <a:r>
              <a:rPr lang="ja-JP" altLang="en-US" sz="1511" dirty="0"/>
              <a:t>を使用してください</a:t>
            </a:r>
          </a:p>
        </p:txBody>
      </p:sp>
    </p:spTree>
    <p:extLst>
      <p:ext uri="{BB962C8B-B14F-4D97-AF65-F5344CB8AC3E}">
        <p14:creationId xmlns:p14="http://schemas.microsoft.com/office/powerpoint/2010/main" val="2618436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416740-0001-402E-98B1-15609448C0AC}"/>
              </a:ext>
            </a:extLst>
          </p:cNvPr>
          <p:cNvSpPr>
            <a:spLocks noGrp="1"/>
          </p:cNvSpPr>
          <p:nvPr>
            <p:ph type="title"/>
          </p:nvPr>
        </p:nvSpPr>
        <p:spPr/>
        <p:txBody>
          <a:bodyPr>
            <a:normAutofit fontScale="90000"/>
          </a:bodyPr>
          <a:lstStyle/>
          <a:p>
            <a:r>
              <a:rPr lang="ja-JP" altLang="en-US" b="1" dirty="0">
                <a:solidFill>
                  <a:schemeClr val="tx1">
                    <a:lumMod val="50000"/>
                    <a:lumOff val="50000"/>
                  </a:schemeClr>
                </a:solidFill>
                <a:latin typeface="+mn-ea"/>
                <a:ea typeface="+mn-ea"/>
              </a:rPr>
              <a:t>［応募タイトル］内容詳細</a:t>
            </a:r>
            <a:endParaRPr kumimoji="1" lang="ja-JP" altLang="en-US" b="1" dirty="0">
              <a:solidFill>
                <a:schemeClr val="tx1">
                  <a:lumMod val="50000"/>
                  <a:lumOff val="50000"/>
                </a:schemeClr>
              </a:solidFill>
              <a:latin typeface="+mn-ea"/>
              <a:ea typeface="+mn-ea"/>
            </a:endParaRPr>
          </a:p>
        </p:txBody>
      </p:sp>
      <p:sp>
        <p:nvSpPr>
          <p:cNvPr id="3" name="スライド番号プレースホルダー 2">
            <a:extLst>
              <a:ext uri="{FF2B5EF4-FFF2-40B4-BE49-F238E27FC236}">
                <a16:creationId xmlns:a16="http://schemas.microsoft.com/office/drawing/2014/main" id="{9D1E476E-E1FA-4323-9F37-5E504EE8D359}"/>
              </a:ext>
            </a:extLst>
          </p:cNvPr>
          <p:cNvSpPr>
            <a:spLocks noGrp="1"/>
          </p:cNvSpPr>
          <p:nvPr>
            <p:ph type="sldNum" sz="quarter" idx="10"/>
          </p:nvPr>
        </p:nvSpPr>
        <p:spPr/>
        <p:txBody>
          <a:bodyPr/>
          <a:lstStyle/>
          <a:p>
            <a:fld id="{2D6D722D-28F2-4197-9602-9B1265A3D63C}" type="slidenum">
              <a:rPr kumimoji="1" lang="ja-JP" altLang="en-US" smtClean="0"/>
              <a:pPr/>
              <a:t>7</a:t>
            </a:fld>
            <a:endParaRPr kumimoji="1" lang="ja-JP" altLang="en-US"/>
          </a:p>
        </p:txBody>
      </p:sp>
      <p:graphicFrame>
        <p:nvGraphicFramePr>
          <p:cNvPr id="4" name="表 3">
            <a:extLst>
              <a:ext uri="{FF2B5EF4-FFF2-40B4-BE49-F238E27FC236}">
                <a16:creationId xmlns:a16="http://schemas.microsoft.com/office/drawing/2014/main" id="{AD2A2E24-3755-4F45-AF99-912C55DDA72C}"/>
              </a:ext>
            </a:extLst>
          </p:cNvPr>
          <p:cNvGraphicFramePr>
            <a:graphicFrameLocks noGrp="1"/>
          </p:cNvGraphicFramePr>
          <p:nvPr>
            <p:extLst>
              <p:ext uri="{D42A27DB-BD31-4B8C-83A1-F6EECF244321}">
                <p14:modId xmlns:p14="http://schemas.microsoft.com/office/powerpoint/2010/main" val="3933840153"/>
              </p:ext>
            </p:extLst>
          </p:nvPr>
        </p:nvGraphicFramePr>
        <p:xfrm>
          <a:off x="335015" y="789829"/>
          <a:ext cx="10023291" cy="4793372"/>
        </p:xfrm>
        <a:graphic>
          <a:graphicData uri="http://schemas.openxmlformats.org/drawingml/2006/table">
            <a:tbl>
              <a:tblPr firstRow="1" bandRow="1">
                <a:tableStyleId>{2D5ABB26-0587-4C30-8999-92F81FD0307C}</a:tableStyleId>
              </a:tblPr>
              <a:tblGrid>
                <a:gridCol w="447410">
                  <a:extLst>
                    <a:ext uri="{9D8B030D-6E8A-4147-A177-3AD203B41FA5}">
                      <a16:colId xmlns:a16="http://schemas.microsoft.com/office/drawing/2014/main" val="2593499812"/>
                    </a:ext>
                  </a:extLst>
                </a:gridCol>
                <a:gridCol w="1743959">
                  <a:extLst>
                    <a:ext uri="{9D8B030D-6E8A-4147-A177-3AD203B41FA5}">
                      <a16:colId xmlns:a16="http://schemas.microsoft.com/office/drawing/2014/main" val="532233935"/>
                    </a:ext>
                  </a:extLst>
                </a:gridCol>
                <a:gridCol w="7831922">
                  <a:extLst>
                    <a:ext uri="{9D8B030D-6E8A-4147-A177-3AD203B41FA5}">
                      <a16:colId xmlns:a16="http://schemas.microsoft.com/office/drawing/2014/main" val="1240035378"/>
                    </a:ext>
                  </a:extLst>
                </a:gridCol>
              </a:tblGrid>
              <a:tr h="400258">
                <a:tc gridSpan="2">
                  <a:txBody>
                    <a:bodyPr/>
                    <a:lstStyle/>
                    <a:p>
                      <a:r>
                        <a:rPr kumimoji="1" lang="ja-JP" altLang="en-US" sz="1100" dirty="0"/>
                        <a:t>応募部門</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lang="ja-JP" altLang="en-US"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en-US" altLang="ja-JP" sz="1200" b="0" dirty="0"/>
                        <a:t>3. </a:t>
                      </a:r>
                      <a:r>
                        <a:rPr kumimoji="1" lang="ja-JP" altLang="en-US" sz="1200" b="1" dirty="0"/>
                        <a:t>メソッド・コンセプト 部門</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83689198"/>
                  </a:ext>
                </a:extLst>
              </a:tr>
              <a:tr h="400258">
                <a:tc gridSpan="2">
                  <a:txBody>
                    <a:bodyPr/>
                    <a:lstStyle/>
                    <a:p>
                      <a:r>
                        <a:rPr kumimoji="1" lang="ja-JP" altLang="en-US" sz="1100" dirty="0"/>
                        <a:t>応募タイトル</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lang="ja-JP" altLang="en-US"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200" dirty="0"/>
                        <a:t>［</a:t>
                      </a:r>
                      <a:r>
                        <a:rPr kumimoji="1" lang="en-US" altLang="ja-JP" sz="1200" dirty="0"/>
                        <a:t>30</a:t>
                      </a:r>
                      <a:r>
                        <a:rPr kumimoji="1" lang="ja-JP" altLang="en-US" sz="1200" dirty="0"/>
                        <a:t>文字以内程度。分かり易く短くキャッチーに］</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7210028"/>
                  </a:ext>
                </a:extLst>
              </a:tr>
              <a:tr h="400258">
                <a:tc gridSpan="2">
                  <a:txBody>
                    <a:bodyPr/>
                    <a:lstStyle/>
                    <a:p>
                      <a:r>
                        <a:rPr kumimoji="1" lang="ja-JP" altLang="en-US" sz="1100" dirty="0"/>
                        <a:t>サブタイトル</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lang="ja-JP" altLang="en-US"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200" dirty="0"/>
                        <a:t>［必要に応じ記載。</a:t>
                      </a:r>
                      <a:r>
                        <a:rPr kumimoji="1" lang="en-US" altLang="ja-JP" sz="1200" dirty="0"/>
                        <a:t>30</a:t>
                      </a:r>
                      <a:r>
                        <a:rPr kumimoji="1" lang="ja-JP" altLang="en-US" sz="1200" dirty="0"/>
                        <a:t>文字以内程度。長すぎると末尾が切れることがあります。］</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997777675"/>
                  </a:ext>
                </a:extLst>
              </a:tr>
              <a:tr h="690856">
                <a:tc gridSpan="2">
                  <a:txBody>
                    <a:bodyPr/>
                    <a:lstStyle/>
                    <a:p>
                      <a:r>
                        <a:rPr kumimoji="1" lang="ja-JP" altLang="en-US" sz="1100" dirty="0"/>
                        <a:t>表彰対象者（所属／氏名フルネーム／よみがな）</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lang="ja-JP" altLang="en-US"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200" dirty="0"/>
                        <a:t>［表彰対象者の方を全員記載ください。最初の人を代表者と見なします。名字と名前の間は半角スペースで区切ってください。人数が多い場合、表出箇所のスペースの関係で全員記載できず一部省略されることがありますのでご了承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839435631"/>
                  </a:ext>
                </a:extLst>
              </a:tr>
              <a:tr h="400258">
                <a:tc gridSpan="2">
                  <a:txBody>
                    <a:bodyPr/>
                    <a:lstStyle/>
                    <a:p>
                      <a:r>
                        <a:rPr kumimoji="1" lang="ja-JP" altLang="en-US" sz="1100" dirty="0"/>
                        <a:t>自薦／他薦</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hMerge="1">
                  <a:txBody>
                    <a:bodyPr/>
                    <a:lstStyle/>
                    <a:p>
                      <a:endParaRPr lang="ja-JP" altLang="en-US"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2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7410328"/>
                  </a:ext>
                </a:extLst>
              </a:tr>
              <a:tr h="493468">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dirty="0"/>
                        <a:t>ナレッジ共有先</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このメソッド・コンセプトを活用できるであろう共有先・読み手</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2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198778431"/>
                  </a:ext>
                </a:extLst>
              </a:tr>
              <a:tr h="399172">
                <a:tc rowSpan="3">
                  <a:txBody>
                    <a:bodyPr/>
                    <a:lstStyle/>
                    <a:p>
                      <a:r>
                        <a:rPr kumimoji="1" lang="ja-JP" altLang="en-US" sz="800" dirty="0"/>
                        <a:t>エッセンス</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メソッド・コンセプトの概要</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200" dirty="0"/>
                        <a:t>［詳細は次ページ以降にフリーフォーマットで記載可ですが、ここには簡潔に記載ください］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760300267"/>
                  </a:ext>
                </a:extLst>
              </a:tr>
              <a:tr h="493468">
                <a:tc vMerge="1">
                  <a:txBody>
                    <a:bodyPr/>
                    <a:lstStyle/>
                    <a:p>
                      <a:endParaRPr kumimoji="1" lang="ja-JP" altLang="en-US" sz="1300"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メソッド・コンセプトの新規性・ユニークさ</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2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956626098"/>
                  </a:ext>
                </a:extLst>
              </a:tr>
              <a:tr h="493468">
                <a:tc vMerge="1">
                  <a:txBody>
                    <a:bodyPr/>
                    <a:lstStyle/>
                    <a:p>
                      <a:endParaRPr kumimoji="1" lang="ja-JP" altLang="en-US" sz="1300" dirty="0"/>
                    </a:p>
                  </a:txBody>
                  <a:tcPr marL="98694" marR="98694" marT="49347" marB="49347"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メソッド・コンセプトの再現性、汎用性</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200" dirty="0"/>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237577343"/>
                  </a:ext>
                </a:extLst>
              </a:tr>
              <a:tr h="493468">
                <a:tc>
                  <a:txBody>
                    <a:bodyPr/>
                    <a:lstStyle/>
                    <a:p>
                      <a:r>
                        <a:rPr kumimoji="1" lang="ja-JP" altLang="en-US" sz="800" dirty="0"/>
                        <a:t>成果</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t>メソッド・コンセプトの発表先や方法と反響</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200" dirty="0"/>
                        <a:t>［どこにどのように発信してどのような反響を得たかを定性、定量両面で記載ください］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038043853"/>
                  </a:ext>
                </a:extLst>
              </a:tr>
            </a:tbl>
          </a:graphicData>
        </a:graphic>
      </p:graphicFrame>
      <p:sp>
        <p:nvSpPr>
          <p:cNvPr id="6" name="正方形/長方形 5">
            <a:extLst>
              <a:ext uri="{FF2B5EF4-FFF2-40B4-BE49-F238E27FC236}">
                <a16:creationId xmlns:a16="http://schemas.microsoft.com/office/drawing/2014/main" id="{54E1D2CD-CE75-4D06-B4BB-21644E3D5259}"/>
              </a:ext>
            </a:extLst>
          </p:cNvPr>
          <p:cNvSpPr/>
          <p:nvPr/>
        </p:nvSpPr>
        <p:spPr>
          <a:xfrm>
            <a:off x="3100516" y="7292931"/>
            <a:ext cx="5039841" cy="232500"/>
          </a:xfrm>
          <a:prstGeom prst="rect">
            <a:avLst/>
          </a:prstGeom>
        </p:spPr>
        <p:txBody>
          <a:bodyPr wrap="none" lIns="0" tIns="0" rIns="0" bIns="0">
            <a:spAutoFit/>
          </a:bodyPr>
          <a:lstStyle/>
          <a:p>
            <a:r>
              <a:rPr lang="ja-JP" altLang="en-US" sz="1511" dirty="0"/>
              <a:t>応募部門に応じて</a:t>
            </a:r>
            <a:r>
              <a:rPr lang="en-US" altLang="ja-JP" sz="1511" dirty="0"/>
              <a:t>5</a:t>
            </a:r>
            <a:r>
              <a:rPr lang="ja-JP" altLang="en-US" sz="1511" dirty="0"/>
              <a:t>～</a:t>
            </a:r>
            <a:r>
              <a:rPr lang="en-US" altLang="ja-JP" sz="1511" dirty="0"/>
              <a:t>7P</a:t>
            </a:r>
            <a:r>
              <a:rPr lang="ja-JP" altLang="en-US" sz="1511" dirty="0"/>
              <a:t>のいずれか</a:t>
            </a:r>
            <a:r>
              <a:rPr lang="en-US" altLang="ja-JP" sz="1511" dirty="0"/>
              <a:t>1P</a:t>
            </a:r>
            <a:r>
              <a:rPr lang="ja-JP" altLang="en-US" sz="1511" dirty="0"/>
              <a:t>を使用してください</a:t>
            </a:r>
          </a:p>
        </p:txBody>
      </p:sp>
    </p:spTree>
    <p:extLst>
      <p:ext uri="{BB962C8B-B14F-4D97-AF65-F5344CB8AC3E}">
        <p14:creationId xmlns:p14="http://schemas.microsoft.com/office/powerpoint/2010/main" val="172425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416740-0001-402E-98B1-15609448C0AC}"/>
              </a:ext>
            </a:extLst>
          </p:cNvPr>
          <p:cNvSpPr>
            <a:spLocks noGrp="1"/>
          </p:cNvSpPr>
          <p:nvPr>
            <p:ph type="title"/>
          </p:nvPr>
        </p:nvSpPr>
        <p:spPr/>
        <p:txBody>
          <a:bodyPr>
            <a:normAutofit fontScale="90000"/>
          </a:bodyPr>
          <a:lstStyle/>
          <a:p>
            <a:r>
              <a:rPr lang="ja-JP" altLang="en-US" b="1" dirty="0">
                <a:solidFill>
                  <a:schemeClr val="tx1">
                    <a:lumMod val="50000"/>
                    <a:lumOff val="50000"/>
                  </a:schemeClr>
                </a:solidFill>
                <a:latin typeface="+mj-ea"/>
              </a:rPr>
              <a:t>［応募タイトル］記入者 連絡先</a:t>
            </a:r>
            <a:endParaRPr kumimoji="1" lang="ja-JP" altLang="en-US" b="1" dirty="0">
              <a:solidFill>
                <a:schemeClr val="tx1">
                  <a:lumMod val="50000"/>
                  <a:lumOff val="50000"/>
                </a:schemeClr>
              </a:solidFill>
              <a:latin typeface="+mj-ea"/>
            </a:endParaRPr>
          </a:p>
        </p:txBody>
      </p:sp>
      <p:sp>
        <p:nvSpPr>
          <p:cNvPr id="3" name="スライド番号プレースホルダー 2">
            <a:extLst>
              <a:ext uri="{FF2B5EF4-FFF2-40B4-BE49-F238E27FC236}">
                <a16:creationId xmlns:a16="http://schemas.microsoft.com/office/drawing/2014/main" id="{9D1E476E-E1FA-4323-9F37-5E504EE8D359}"/>
              </a:ext>
            </a:extLst>
          </p:cNvPr>
          <p:cNvSpPr>
            <a:spLocks noGrp="1"/>
          </p:cNvSpPr>
          <p:nvPr>
            <p:ph type="sldNum" sz="quarter" idx="10"/>
          </p:nvPr>
        </p:nvSpPr>
        <p:spPr/>
        <p:txBody>
          <a:bodyPr/>
          <a:lstStyle/>
          <a:p>
            <a:fld id="{2D6D722D-28F2-4197-9602-9B1265A3D63C}" type="slidenum">
              <a:rPr kumimoji="1" lang="ja-JP" altLang="en-US" smtClean="0"/>
              <a:pPr/>
              <a:t>8</a:t>
            </a:fld>
            <a:endParaRPr kumimoji="1" lang="ja-JP" altLang="en-US"/>
          </a:p>
        </p:txBody>
      </p:sp>
      <p:graphicFrame>
        <p:nvGraphicFramePr>
          <p:cNvPr id="4" name="表 3">
            <a:extLst>
              <a:ext uri="{FF2B5EF4-FFF2-40B4-BE49-F238E27FC236}">
                <a16:creationId xmlns:a16="http://schemas.microsoft.com/office/drawing/2014/main" id="{AD2A2E24-3755-4F45-AF99-912C55DDA72C}"/>
              </a:ext>
            </a:extLst>
          </p:cNvPr>
          <p:cNvGraphicFramePr>
            <a:graphicFrameLocks noGrp="1"/>
          </p:cNvGraphicFramePr>
          <p:nvPr>
            <p:extLst>
              <p:ext uri="{D42A27DB-BD31-4B8C-83A1-F6EECF244321}">
                <p14:modId xmlns:p14="http://schemas.microsoft.com/office/powerpoint/2010/main" val="812057254"/>
              </p:ext>
            </p:extLst>
          </p:nvPr>
        </p:nvGraphicFramePr>
        <p:xfrm>
          <a:off x="371132" y="652587"/>
          <a:ext cx="9585619" cy="1386108"/>
        </p:xfrm>
        <a:graphic>
          <a:graphicData uri="http://schemas.openxmlformats.org/drawingml/2006/table">
            <a:tbl>
              <a:tblPr firstRow="1" bandRow="1">
                <a:tableStyleId>{2D5ABB26-0587-4C30-8999-92F81FD0307C}</a:tableStyleId>
              </a:tblPr>
              <a:tblGrid>
                <a:gridCol w="1947862">
                  <a:extLst>
                    <a:ext uri="{9D8B030D-6E8A-4147-A177-3AD203B41FA5}">
                      <a16:colId xmlns:a16="http://schemas.microsoft.com/office/drawing/2014/main" val="532233935"/>
                    </a:ext>
                  </a:extLst>
                </a:gridCol>
                <a:gridCol w="7637757">
                  <a:extLst>
                    <a:ext uri="{9D8B030D-6E8A-4147-A177-3AD203B41FA5}">
                      <a16:colId xmlns:a16="http://schemas.microsoft.com/office/drawing/2014/main" val="1240035378"/>
                    </a:ext>
                  </a:extLst>
                </a:gridCol>
              </a:tblGrid>
              <a:tr h="493468">
                <a:tc>
                  <a:txBody>
                    <a:bodyPr/>
                    <a:lstStyle/>
                    <a:p>
                      <a:r>
                        <a:rPr kumimoji="1" lang="ja-JP" altLang="en-US" sz="1100" dirty="0"/>
                        <a:t>記入者（所属／氏名フルネーム／よみがな）</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solidFill>
                            <a:schemeClr val="tx1"/>
                          </a:solidFill>
                        </a:rPr>
                        <a:t>［名字と名前の間は半角スペースで区切ってください。］</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48120824"/>
                  </a:ext>
                </a:extLst>
              </a:tr>
              <a:tr h="399172">
                <a:tc>
                  <a:txBody>
                    <a:bodyPr/>
                    <a:lstStyle/>
                    <a:p>
                      <a:r>
                        <a:rPr kumimoji="1" lang="ja-JP" altLang="en-US" sz="1100" dirty="0"/>
                        <a:t>記入者メールアドレス</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endParaRPr kumimoji="1" lang="ja-JP" altLang="en-US" sz="1100" dirty="0">
                        <a:solidFill>
                          <a:schemeClr val="tx1"/>
                        </a:solidFill>
                      </a:endParaRP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237577343"/>
                  </a:ext>
                </a:extLst>
              </a:tr>
              <a:tr h="493468">
                <a:tc>
                  <a:txBody>
                    <a:bodyPr/>
                    <a:lstStyle/>
                    <a:p>
                      <a:r>
                        <a:rPr kumimoji="1" lang="ja-JP" altLang="en-US" sz="1100" dirty="0"/>
                        <a:t>記入者電話番号</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r>
                        <a:rPr kumimoji="1" lang="ja-JP" altLang="en-US" sz="1100" dirty="0">
                          <a:solidFill>
                            <a:schemeClr val="tx1"/>
                          </a:solidFill>
                        </a:rPr>
                        <a:t>［基本はメール連絡を想定していますが、緊急時、メールが届かないときなどに使用予定です］</a:t>
                      </a:r>
                    </a:p>
                  </a:txBody>
                  <a:tcPr marL="45720" marR="45720"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14140308"/>
                  </a:ext>
                </a:extLst>
              </a:tr>
            </a:tbl>
          </a:graphicData>
        </a:graphic>
      </p:graphicFrame>
      <p:sp>
        <p:nvSpPr>
          <p:cNvPr id="5" name="テキスト ボックス 4">
            <a:extLst>
              <a:ext uri="{FF2B5EF4-FFF2-40B4-BE49-F238E27FC236}">
                <a16:creationId xmlns:a16="http://schemas.microsoft.com/office/drawing/2014/main" id="{77E3998D-B105-49A9-8B72-97D6520C0AEC}"/>
              </a:ext>
            </a:extLst>
          </p:cNvPr>
          <p:cNvSpPr txBox="1"/>
          <p:nvPr/>
        </p:nvSpPr>
        <p:spPr>
          <a:xfrm>
            <a:off x="371132" y="2489439"/>
            <a:ext cx="8468665" cy="265778"/>
          </a:xfrm>
          <a:prstGeom prst="rect">
            <a:avLst/>
          </a:prstGeom>
          <a:noFill/>
        </p:spPr>
        <p:txBody>
          <a:bodyPr wrap="none" lIns="0" tIns="0" rIns="0" bIns="0" rtlCol="0">
            <a:spAutoFit/>
          </a:bodyPr>
          <a:lstStyle/>
          <a:p>
            <a:pPr algn="l"/>
            <a:r>
              <a:rPr kumimoji="1" lang="en-US" altLang="ja-JP" sz="1727" dirty="0"/>
              <a:t>※ </a:t>
            </a:r>
            <a:r>
              <a:rPr kumimoji="1" lang="ja-JP" altLang="en-US" sz="1727" b="1" dirty="0"/>
              <a:t>このページの内容は一般公開されません</a:t>
            </a:r>
            <a:r>
              <a:rPr kumimoji="1" lang="ja-JP" altLang="en-US" sz="1727" dirty="0"/>
              <a:t>。事務局からの連絡先として使用します。</a:t>
            </a:r>
          </a:p>
        </p:txBody>
      </p:sp>
    </p:spTree>
    <p:extLst>
      <p:ext uri="{BB962C8B-B14F-4D97-AF65-F5344CB8AC3E}">
        <p14:creationId xmlns:p14="http://schemas.microsoft.com/office/powerpoint/2010/main" val="3241629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40642F-3DE6-4947-9BF9-E702232E3C1A}"/>
              </a:ext>
            </a:extLst>
          </p:cNvPr>
          <p:cNvSpPr>
            <a:spLocks noGrp="1"/>
          </p:cNvSpPr>
          <p:nvPr>
            <p:ph type="title"/>
          </p:nvPr>
        </p:nvSpPr>
        <p:spPr/>
        <p:txBody>
          <a:bodyPr>
            <a:normAutofit fontScale="90000"/>
          </a:bodyPr>
          <a:lstStyle/>
          <a:p>
            <a:r>
              <a:rPr kumimoji="1" lang="ja-JP" altLang="en-US" b="1" dirty="0">
                <a:latin typeface="+mj-ea"/>
              </a:rPr>
              <a:t>［応募タイトル］プロジェクトの背景・経緯、成果</a:t>
            </a:r>
          </a:p>
        </p:txBody>
      </p:sp>
      <p:sp>
        <p:nvSpPr>
          <p:cNvPr id="3" name="スライド番号プレースホルダー 2">
            <a:extLst>
              <a:ext uri="{FF2B5EF4-FFF2-40B4-BE49-F238E27FC236}">
                <a16:creationId xmlns:a16="http://schemas.microsoft.com/office/drawing/2014/main" id="{00E72716-CDEE-4F44-A7EE-414607BE843A}"/>
              </a:ext>
            </a:extLst>
          </p:cNvPr>
          <p:cNvSpPr>
            <a:spLocks noGrp="1"/>
          </p:cNvSpPr>
          <p:nvPr>
            <p:ph type="sldNum" sz="quarter" idx="10"/>
          </p:nvPr>
        </p:nvSpPr>
        <p:spPr/>
        <p:txBody>
          <a:bodyPr/>
          <a:lstStyle/>
          <a:p>
            <a:fld id="{2D6D722D-28F2-4197-9602-9B1265A3D63C}" type="slidenum">
              <a:rPr kumimoji="1" lang="ja-JP" altLang="en-US" smtClean="0"/>
              <a:pPr/>
              <a:t>9</a:t>
            </a:fld>
            <a:endParaRPr kumimoji="1" lang="ja-JP" altLang="en-US"/>
          </a:p>
        </p:txBody>
      </p:sp>
      <p:sp>
        <p:nvSpPr>
          <p:cNvPr id="4" name="テキスト ボックス 3">
            <a:extLst>
              <a:ext uri="{FF2B5EF4-FFF2-40B4-BE49-F238E27FC236}">
                <a16:creationId xmlns:a16="http://schemas.microsoft.com/office/drawing/2014/main" id="{809E0B31-60A6-49EF-8ADC-BC62F52602ED}"/>
              </a:ext>
            </a:extLst>
          </p:cNvPr>
          <p:cNvSpPr txBox="1"/>
          <p:nvPr/>
        </p:nvSpPr>
        <p:spPr>
          <a:xfrm>
            <a:off x="1074656" y="2312700"/>
            <a:ext cx="7008519" cy="1594667"/>
          </a:xfrm>
          <a:prstGeom prst="rect">
            <a:avLst/>
          </a:prstGeom>
          <a:noFill/>
        </p:spPr>
        <p:txBody>
          <a:bodyPr wrap="square" lIns="0" tIns="0" rIns="0" bIns="0" rtlCol="0">
            <a:spAutoFit/>
          </a:bodyPr>
          <a:lstStyle/>
          <a:p>
            <a:r>
              <a:rPr kumimoji="1" lang="ja-JP" altLang="en-US" sz="1727" dirty="0">
                <a:solidFill>
                  <a:schemeClr val="bg1">
                    <a:lumMod val="50000"/>
                  </a:schemeClr>
                </a:solidFill>
              </a:rPr>
              <a:t>最終審査に通過した際は、自由に記載ページを増やすことも可能ですが、それまではなるべく</a:t>
            </a:r>
            <a:r>
              <a:rPr kumimoji="1" lang="en-US" altLang="ja-JP" sz="1727" dirty="0">
                <a:solidFill>
                  <a:schemeClr val="bg1">
                    <a:lumMod val="50000"/>
                  </a:schemeClr>
                </a:solidFill>
              </a:rPr>
              <a:t>2</a:t>
            </a:r>
            <a:r>
              <a:rPr kumimoji="1" lang="ja-JP" altLang="en-US" sz="1727" dirty="0">
                <a:solidFill>
                  <a:schemeClr val="bg1">
                    <a:lumMod val="50000"/>
                  </a:schemeClr>
                </a:solidFill>
              </a:rPr>
              <a:t>ページ以内を目安にまとめてください。</a:t>
            </a:r>
          </a:p>
          <a:p>
            <a:endParaRPr kumimoji="1" lang="ja-JP" altLang="en-US" sz="1727" dirty="0">
              <a:solidFill>
                <a:schemeClr val="bg1">
                  <a:lumMod val="50000"/>
                </a:schemeClr>
              </a:solidFill>
            </a:endParaRPr>
          </a:p>
          <a:p>
            <a:r>
              <a:rPr kumimoji="1" lang="ja-JP" altLang="en-US" sz="1727" dirty="0">
                <a:solidFill>
                  <a:schemeClr val="bg1">
                    <a:lumMod val="50000"/>
                  </a:schemeClr>
                </a:solidFill>
              </a:rPr>
              <a:t>フリーフォーマットです。投影用のページではないので文字の大きさは自由ですが、読者への可読性は配慮ください。（最終審査以降、投影用の資料アレンジはお願いすることがあります）</a:t>
            </a:r>
          </a:p>
        </p:txBody>
      </p:sp>
      <p:sp>
        <p:nvSpPr>
          <p:cNvPr id="5" name="楕円 4">
            <a:extLst>
              <a:ext uri="{FF2B5EF4-FFF2-40B4-BE49-F238E27FC236}">
                <a16:creationId xmlns:a16="http://schemas.microsoft.com/office/drawing/2014/main" id="{559C4182-50D7-4D7C-8B2F-9D6623C18717}"/>
              </a:ext>
            </a:extLst>
          </p:cNvPr>
          <p:cNvSpPr/>
          <p:nvPr/>
        </p:nvSpPr>
        <p:spPr>
          <a:xfrm>
            <a:off x="8867645" y="3517191"/>
            <a:ext cx="655954" cy="65595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lnSpc>
                <a:spcPct val="80000"/>
              </a:lnSpc>
            </a:pPr>
            <a:r>
              <a:rPr kumimoji="1" lang="ja-JP" altLang="en-US" sz="1727" b="1" dirty="0"/>
              <a:t>成果</a:t>
            </a:r>
          </a:p>
        </p:txBody>
      </p:sp>
      <p:sp>
        <p:nvSpPr>
          <p:cNvPr id="6" name="楕円 5">
            <a:extLst>
              <a:ext uri="{FF2B5EF4-FFF2-40B4-BE49-F238E27FC236}">
                <a16:creationId xmlns:a16="http://schemas.microsoft.com/office/drawing/2014/main" id="{E3653C3D-F7A8-4DB0-A971-5CE2410026B7}"/>
              </a:ext>
            </a:extLst>
          </p:cNvPr>
          <p:cNvSpPr/>
          <p:nvPr/>
        </p:nvSpPr>
        <p:spPr>
          <a:xfrm>
            <a:off x="8867645" y="2611446"/>
            <a:ext cx="655954" cy="65595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a:lnSpc>
                <a:spcPct val="90000"/>
              </a:lnSpc>
            </a:pPr>
            <a:r>
              <a:rPr kumimoji="1" lang="ja-JP" altLang="en-US" sz="1511" b="1" dirty="0"/>
              <a:t>背景</a:t>
            </a:r>
            <a:br>
              <a:rPr kumimoji="1" lang="ja-JP" altLang="en-US" sz="1511" b="1" dirty="0"/>
            </a:br>
            <a:r>
              <a:rPr kumimoji="1" lang="ja-JP" altLang="en-US" sz="1133" b="1" dirty="0"/>
              <a:t>・</a:t>
            </a:r>
            <a:r>
              <a:rPr kumimoji="1" lang="ja-JP" altLang="en-US" sz="1511" b="1" dirty="0"/>
              <a:t>経緯</a:t>
            </a:r>
          </a:p>
        </p:txBody>
      </p:sp>
      <p:sp>
        <p:nvSpPr>
          <p:cNvPr id="7" name="吹き出し: 円形 6">
            <a:extLst>
              <a:ext uri="{FF2B5EF4-FFF2-40B4-BE49-F238E27FC236}">
                <a16:creationId xmlns:a16="http://schemas.microsoft.com/office/drawing/2014/main" id="{52B8089A-A328-4030-B9C0-273AEA1B1FFC}"/>
              </a:ext>
            </a:extLst>
          </p:cNvPr>
          <p:cNvSpPr/>
          <p:nvPr/>
        </p:nvSpPr>
        <p:spPr>
          <a:xfrm>
            <a:off x="8477902" y="4673069"/>
            <a:ext cx="1435440" cy="768065"/>
          </a:xfrm>
          <a:prstGeom prst="wedgeEllipseCallout">
            <a:avLst>
              <a:gd name="adj1" fmla="val 4257"/>
              <a:gd name="adj2" fmla="val -94430"/>
            </a:avLst>
          </a:prstGeom>
          <a:solidFill>
            <a:schemeClr val="bg1">
              <a:lumMod val="6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kumimoji="1" lang="ja-JP" altLang="en-US" sz="1187" dirty="0">
                <a:latin typeface="+mj-ea"/>
                <a:ea typeface="+mj-ea"/>
              </a:rPr>
              <a:t>この</a:t>
            </a:r>
            <a:br>
              <a:rPr kumimoji="1" lang="ja-JP" altLang="en-US" sz="1187" dirty="0">
                <a:latin typeface="+mj-ea"/>
                <a:ea typeface="+mj-ea"/>
              </a:rPr>
            </a:br>
            <a:r>
              <a:rPr kumimoji="1" lang="ja-JP" altLang="en-US" sz="1187" dirty="0">
                <a:latin typeface="+mj-ea"/>
                <a:ea typeface="+mj-ea"/>
              </a:rPr>
              <a:t>要素はそのまま</a:t>
            </a:r>
            <a:br>
              <a:rPr kumimoji="1" lang="ja-JP" altLang="en-US" sz="1187" dirty="0">
                <a:latin typeface="+mj-ea"/>
                <a:ea typeface="+mj-ea"/>
              </a:rPr>
            </a:br>
            <a:r>
              <a:rPr kumimoji="1" lang="ja-JP" altLang="en-US" sz="1187" dirty="0">
                <a:latin typeface="+mj-ea"/>
                <a:ea typeface="+mj-ea"/>
              </a:rPr>
              <a:t>残して使う</a:t>
            </a:r>
          </a:p>
        </p:txBody>
      </p:sp>
      <p:graphicFrame>
        <p:nvGraphicFramePr>
          <p:cNvPr id="8" name="表 7">
            <a:extLst>
              <a:ext uri="{FF2B5EF4-FFF2-40B4-BE49-F238E27FC236}">
                <a16:creationId xmlns:a16="http://schemas.microsoft.com/office/drawing/2014/main" id="{80576C37-B573-4A4E-8A9A-501AD43C1B6F}"/>
              </a:ext>
            </a:extLst>
          </p:cNvPr>
          <p:cNvGraphicFramePr>
            <a:graphicFrameLocks noGrp="1"/>
          </p:cNvGraphicFramePr>
          <p:nvPr>
            <p:extLst>
              <p:ext uri="{D42A27DB-BD31-4B8C-83A1-F6EECF244321}">
                <p14:modId xmlns:p14="http://schemas.microsoft.com/office/powerpoint/2010/main" val="4071972661"/>
              </p:ext>
            </p:extLst>
          </p:nvPr>
        </p:nvGraphicFramePr>
        <p:xfrm>
          <a:off x="652806" y="734003"/>
          <a:ext cx="9647802" cy="1036320"/>
        </p:xfrm>
        <a:graphic>
          <a:graphicData uri="http://schemas.openxmlformats.org/drawingml/2006/table">
            <a:tbl>
              <a:tblPr>
                <a:tableStyleId>{5940675A-B579-460E-94D1-54222C63F5DA}</a:tableStyleId>
              </a:tblPr>
              <a:tblGrid>
                <a:gridCol w="1891029">
                  <a:extLst>
                    <a:ext uri="{9D8B030D-6E8A-4147-A177-3AD203B41FA5}">
                      <a16:colId xmlns:a16="http://schemas.microsoft.com/office/drawing/2014/main" val="2802157031"/>
                    </a:ext>
                  </a:extLst>
                </a:gridCol>
                <a:gridCol w="7756773">
                  <a:extLst>
                    <a:ext uri="{9D8B030D-6E8A-4147-A177-3AD203B41FA5}">
                      <a16:colId xmlns:a16="http://schemas.microsoft.com/office/drawing/2014/main" val="1238489890"/>
                    </a:ext>
                  </a:extLst>
                </a:gridCol>
              </a:tblGrid>
              <a:tr h="370840">
                <a:tc>
                  <a:txBody>
                    <a:bodyPr/>
                    <a:lstStyle/>
                    <a:p>
                      <a:r>
                        <a:rPr kumimoji="1" lang="en-US" altLang="ja-JP" sz="1600" dirty="0">
                          <a:solidFill>
                            <a:schemeClr val="tx1">
                              <a:lumMod val="50000"/>
                              <a:lumOff val="50000"/>
                            </a:schemeClr>
                          </a:solidFill>
                        </a:rPr>
                        <a:t>1) </a:t>
                      </a:r>
                      <a:r>
                        <a:rPr kumimoji="1" lang="ja-JP" altLang="en-US" sz="1600" dirty="0">
                          <a:solidFill>
                            <a:schemeClr val="tx1">
                              <a:lumMod val="50000"/>
                              <a:lumOff val="50000"/>
                            </a:schemeClr>
                          </a:solidFill>
                        </a:rPr>
                        <a:t>背景・経緯</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tc>
                  <a:txBody>
                    <a:bodyPr/>
                    <a:lstStyle/>
                    <a:p>
                      <a:r>
                        <a:rPr kumimoji="1" lang="ja-JP" altLang="en-US" sz="1400" dirty="0">
                          <a:solidFill>
                            <a:schemeClr val="tx1">
                              <a:lumMod val="50000"/>
                              <a:lumOff val="50000"/>
                            </a:schemeClr>
                          </a:solidFill>
                        </a:rPr>
                        <a:t>具体事例が実施された背景・経緯を記載。成果やナレッジ・ノウハウの使い方を理解する上での参考情報</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extLst>
                  <a:ext uri="{0D108BD9-81ED-4DB2-BD59-A6C34878D82A}">
                    <a16:rowId xmlns:a16="http://schemas.microsoft.com/office/drawing/2014/main" val="507431823"/>
                  </a:ext>
                </a:extLst>
              </a:tr>
              <a:tr h="370840">
                <a:tc>
                  <a:txBody>
                    <a:bodyPr/>
                    <a:lstStyle/>
                    <a:p>
                      <a:r>
                        <a:rPr kumimoji="1" lang="en-US" altLang="ja-JP" sz="1600" dirty="0">
                          <a:solidFill>
                            <a:schemeClr val="tx1">
                              <a:lumMod val="50000"/>
                              <a:lumOff val="50000"/>
                            </a:schemeClr>
                          </a:solidFill>
                        </a:rPr>
                        <a:t>2) </a:t>
                      </a:r>
                      <a:r>
                        <a:rPr kumimoji="1" lang="ja-JP" altLang="en-US" sz="1600" dirty="0">
                          <a:solidFill>
                            <a:schemeClr val="tx1">
                              <a:lumMod val="50000"/>
                              <a:lumOff val="50000"/>
                            </a:schemeClr>
                          </a:solidFill>
                        </a:rPr>
                        <a:t>成果</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tc>
                  <a:txBody>
                    <a:bodyPr/>
                    <a:lstStyle/>
                    <a:p>
                      <a:r>
                        <a:rPr kumimoji="1" lang="ja-JP" altLang="en-US" sz="1400" dirty="0">
                          <a:solidFill>
                            <a:schemeClr val="tx1">
                              <a:lumMod val="50000"/>
                              <a:lumOff val="50000"/>
                            </a:schemeClr>
                          </a:solidFill>
                        </a:rPr>
                        <a:t>プロジェクトなどで生んだ具体的な成果を定性・定量で表現。それ自体も賞の評価の一部であると同時に、ナレッジ・ノウハウ価値の傍証</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tcPr>
                </a:tc>
                <a:extLst>
                  <a:ext uri="{0D108BD9-81ED-4DB2-BD59-A6C34878D82A}">
                    <a16:rowId xmlns:a16="http://schemas.microsoft.com/office/drawing/2014/main" val="652531820"/>
                  </a:ext>
                </a:extLst>
              </a:tr>
            </a:tbl>
          </a:graphicData>
        </a:graphic>
      </p:graphicFrame>
    </p:spTree>
    <p:extLst>
      <p:ext uri="{BB962C8B-B14F-4D97-AF65-F5344CB8AC3E}">
        <p14:creationId xmlns:p14="http://schemas.microsoft.com/office/powerpoint/2010/main" val="32009068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4371</TotalTime>
  <Words>2379</Words>
  <Application>Microsoft Office PowerPoint</Application>
  <PresentationFormat>ユーザー設定</PresentationFormat>
  <Paragraphs>219</Paragraphs>
  <Slides>18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游ゴシック</vt:lpstr>
      <vt:lpstr>游ゴシック Light</vt:lpstr>
      <vt:lpstr>Arial</vt:lpstr>
      <vt:lpstr>Calibri</vt:lpstr>
      <vt:lpstr>Calibri Light</vt:lpstr>
      <vt:lpstr>Office テーマ</vt:lpstr>
      <vt:lpstr>HCD-Netアウォード 2019 応募用紙 rev.3</vt:lpstr>
      <vt:lpstr>HCD-Net AWARD 2019 について</vt:lpstr>
      <vt:lpstr>応募用紙ここから</vt:lpstr>
      <vt:lpstr>［応募タイトル］サマリー（応募の表紙兼、公開時の一覧に使用）</vt:lpstr>
      <vt:lpstr>［応募タイトル］内容詳細</vt:lpstr>
      <vt:lpstr>［応募タイトル］内容詳細</vt:lpstr>
      <vt:lpstr>［応募タイトル］内容詳細</vt:lpstr>
      <vt:lpstr>［応募タイトル］記入者 連絡先</vt:lpstr>
      <vt:lpstr>［応募タイトル］プロジェクトの背景・経緯、成果</vt:lpstr>
      <vt:lpstr>［応募タイトル］プロジェクトの背景・経緯、成果</vt:lpstr>
      <vt:lpstr>［応募タイトル］プロジェクトで使用したナレッジ・ノウハウ</vt:lpstr>
      <vt:lpstr>［応募タイトル］プロジェクトで使用したナレッジ・ノウハウ</vt:lpstr>
      <vt:lpstr>応募用紙ここまで</vt:lpstr>
      <vt:lpstr>応募方法</vt:lpstr>
      <vt:lpstr>応募、審査のステップ</vt:lpstr>
      <vt:lpstr>応募FAQ(1/2)</vt:lpstr>
      <vt:lpstr>応募FAQ(2/2)</vt:lpstr>
      <vt:lpstr>修正履歴</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真一 玉飼</dc:creator>
  <cp:lastModifiedBy>玉飼 真一</cp:lastModifiedBy>
  <cp:revision>124</cp:revision>
  <dcterms:created xsi:type="dcterms:W3CDTF">2019-05-12T16:59:57Z</dcterms:created>
  <dcterms:modified xsi:type="dcterms:W3CDTF">2019-07-07T05:33:15Z</dcterms:modified>
</cp:coreProperties>
</file>