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infalr6DERWJqBod2BGX3DQrg9Y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02815CF8-3DA8-44A2-93DF-618CB3A7B4B0}">
  <a:tblStyle styleId="{02815CF8-3DA8-44A2-93DF-618CB3A7B4B0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0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892166e934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g892166e934_0_0:notes"/>
          <p:cNvSpPr/>
          <p:nvPr>
            <p:ph idx="2" type="sldImg"/>
          </p:nvPr>
        </p:nvSpPr>
        <p:spPr>
          <a:xfrm>
            <a:off x="1246188" y="1143000"/>
            <a:ext cx="43656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5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8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0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9:notes"/>
          <p:cNvSpPr/>
          <p:nvPr>
            <p:ph idx="2" type="sldImg"/>
          </p:nvPr>
        </p:nvSpPr>
        <p:spPr>
          <a:xfrm>
            <a:off x="1246188" y="1143000"/>
            <a:ext cx="436562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ユーザー設定レイアウト">
  <p:cSld name="ユーザー設定レイアウト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0"/>
          <p:cNvSpPr txBox="1"/>
          <p:nvPr>
            <p:ph type="title"/>
          </p:nvPr>
        </p:nvSpPr>
        <p:spPr>
          <a:xfrm>
            <a:off x="161592" y="150494"/>
            <a:ext cx="10384424" cy="2160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95"/>
              <a:buFont typeface="Calibri"/>
              <a:buNone/>
              <a:defRPr sz="129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0"/>
          <p:cNvSpPr txBox="1"/>
          <p:nvPr>
            <p:ph idx="12" type="sldNum"/>
          </p:nvPr>
        </p:nvSpPr>
        <p:spPr>
          <a:xfrm>
            <a:off x="8140357" y="7006701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付きの図" type="picTx">
  <p:cSld name="PICTURE_WITH_CAPTION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9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9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Font typeface="Arial"/>
              <a:buNone/>
              <a:defRPr b="0" i="0" sz="352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None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None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None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29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72" name="Google Shape;72;p2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と縦書きテキスト" type="vertTx">
  <p:cSld name="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30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0"/>
          <p:cNvSpPr txBox="1"/>
          <p:nvPr>
            <p:ph idx="1" type="body"/>
          </p:nvPr>
        </p:nvSpPr>
        <p:spPr>
          <a:xfrm rot="5400000">
            <a:off x="2947634" y="-200159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30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0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0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縦書きタイトルと&#10;縦書きテキスト" type="vertTitleAndTx">
  <p:cSld name="VERTICAL_TITLE_AND_VERTICAL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1"/>
          <p:cNvSpPr txBox="1"/>
          <p:nvPr>
            <p:ph type="title"/>
          </p:nvPr>
        </p:nvSpPr>
        <p:spPr>
          <a:xfrm rot="5400000">
            <a:off x="5600802" y="2453009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1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3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3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3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とコンテンツ" type="obj">
  <p:cSld name="OBJECT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1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1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" name="Google Shape;21;p2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 スライド" type="title">
  <p:cSld name="TITLE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22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2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27" name="Google Shape;27;p22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22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2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セクション見出し" type="secHead">
  <p:cSld name="SECTION_HEADER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3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3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3" name="Google Shape;33;p23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23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3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2 つのコンテンツ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4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4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" name="Google Shape;39;p24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24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24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4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比較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25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25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6" name="Google Shape;46;p25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25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8" name="Google Shape;48;p25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25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5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25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のみ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26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6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6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6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白紙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27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7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7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付きのコンテンツ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8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8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2564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64" name="Google Shape;64;p28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5" name="Google Shape;65;p2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9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b="0" i="0" sz="4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9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4561" lvl="0" marL="45720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621" lvl="1" marL="914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617" lvl="2" marL="1371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583" lvl="3" marL="1828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583" lvl="4" marL="22860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892166e934_0_0"/>
          <p:cNvSpPr txBox="1"/>
          <p:nvPr>
            <p:ph idx="12" type="sldNum"/>
          </p:nvPr>
        </p:nvSpPr>
        <p:spPr>
          <a:xfrm>
            <a:off x="10105533" y="7006701"/>
            <a:ext cx="4404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92" name="Google Shape;92;g892166e934_0_0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g892166e934_0_0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36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１．サマリーシート</a:t>
            </a:r>
            <a:endParaRPr sz="1495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g892166e934_0_0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sz="1800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9" name="Google Shape;99;p5"/>
          <p:cNvGraphicFramePr/>
          <p:nvPr/>
        </p:nvGraphicFramePr>
        <p:xfrm>
          <a:off x="329938" y="78982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{02815CF8-3DA8-44A2-93DF-618CB3A7B4B0}</a:tableStyleId>
              </a:tblPr>
              <a:tblGrid>
                <a:gridCol w="471350"/>
                <a:gridCol w="1800525"/>
                <a:gridCol w="7756500"/>
              </a:tblGrid>
              <a:tr h="400250"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/>
                        <a:t>応募ジャンル</a:t>
                      </a:r>
                      <a:endParaRPr sz="1100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/>
                        <a:t>サブタイトル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90850"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/>
                        <a:t>表彰対象者（所属／氏名フルネーム／よみがな）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/>
                        <a:t>トロフィー、表彰状で使用する</a:t>
                      </a:r>
                      <a:endParaRPr sz="11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/>
                        <a:t>表彰対象者名　〇〇文字以内</a:t>
                      </a:r>
                      <a:endParaRPr sz="1100"/>
                    </a:p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 gridSpan="2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/>
                        <a:t>自薦／他薦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 hMerge="1"/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Calibri"/>
                        <a:buNone/>
                      </a:pPr>
                      <a:r>
                        <a:rPr lang="ja-JP" sz="800"/>
                        <a:t>ナレッジ共有先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/>
                        <a:t>ナレッジ・ノウハウを活用できるであろう共有先・読み手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00250">
                <a:tc rowSpan="6"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800"/>
                        <a:t>エッセンス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/>
                        <a:t>対象名称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/>
                        <a:t>ターゲット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91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/>
                        <a:t>概要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/>
                        <a:t>ナレッジ・ノウハウの内容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/>
                        <a:t>ナレッジ・ノウハウや取組の新規性・ユニークさ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 vMerge="1"/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/>
                        <a:t>ナレッジ・ノウハウの再現性、汎用性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800"/>
                        <a:t>成果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ja-JP" sz="1100"/>
                        <a:t>成果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7F7F7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0" name="Google Shape;100;p5"/>
          <p:cNvSpPr txBox="1"/>
          <p:nvPr>
            <p:ph idx="12" type="sldNum"/>
          </p:nvPr>
        </p:nvSpPr>
        <p:spPr>
          <a:xfrm>
            <a:off x="10096107" y="7006701"/>
            <a:ext cx="44990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01" name="Google Shape;101;p5"/>
          <p:cNvSpPr txBox="1"/>
          <p:nvPr/>
        </p:nvSpPr>
        <p:spPr>
          <a:xfrm>
            <a:off x="10096107" y="7006701"/>
            <a:ext cx="4500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323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323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5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5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36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２．内容詳細</a:t>
            </a:r>
            <a:endParaRPr sz="1495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5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sz="1800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8"/>
          <p:cNvSpPr txBox="1"/>
          <p:nvPr>
            <p:ph idx="12" type="sldNum"/>
          </p:nvPr>
        </p:nvSpPr>
        <p:spPr>
          <a:xfrm>
            <a:off x="8140357" y="7006701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10" name="Google Shape;110;p8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8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36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３</a:t>
            </a:r>
            <a:r>
              <a:rPr b="1" lang="ja-JP" sz="136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．</a:t>
            </a:r>
            <a:r>
              <a:rPr b="1" lang="ja-JP" sz="136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連絡先</a:t>
            </a:r>
            <a:endParaRPr sz="1495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8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sz="1800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3" name="Google Shape;113;p8"/>
          <p:cNvGraphicFramePr/>
          <p:nvPr/>
        </p:nvGraphicFramePr>
        <p:xfrm>
          <a:off x="371132" y="787875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{02815CF8-3DA8-44A2-93DF-618CB3A7B4B0}</a:tableStyleId>
              </a:tblPr>
              <a:tblGrid>
                <a:gridCol w="1947850"/>
                <a:gridCol w="7637750"/>
              </a:tblGrid>
              <a:tr h="4934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/>
                        <a:t>記入者（所属／氏名フルネーム／よみがな）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991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/>
                        <a:t>記入者メールアドレス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>
                        <a:solidFill>
                          <a:srgbClr val="000000"/>
                        </a:solidFill>
                      </a:endParaRPr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347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sz="1100"/>
                        <a:t>記入者電話番号</a:t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45725" marB="45725" marR="45725" marL="45725" anchor="ctr">
                    <a:lnL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A5A5A5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4" name="Google Shape;114;p8"/>
          <p:cNvSpPr txBox="1"/>
          <p:nvPr/>
        </p:nvSpPr>
        <p:spPr>
          <a:xfrm>
            <a:off x="371132" y="2489439"/>
            <a:ext cx="8468700" cy="26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727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※ </a:t>
            </a:r>
            <a:r>
              <a:rPr b="1" lang="ja-JP" sz="1727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このページの内容は一般公開されません</a:t>
            </a:r>
            <a:r>
              <a:rPr lang="ja-JP" sz="1727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。事務局からの連絡先として使用します。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0"/>
          <p:cNvSpPr txBox="1"/>
          <p:nvPr>
            <p:ph idx="12" type="sldNum"/>
          </p:nvPr>
        </p:nvSpPr>
        <p:spPr>
          <a:xfrm>
            <a:off x="8140357" y="7006701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20" name="Google Shape;120;p10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0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36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４．背景・経緯・成果</a:t>
            </a:r>
            <a:endParaRPr sz="1495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0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sz="1800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9"/>
          <p:cNvSpPr txBox="1"/>
          <p:nvPr>
            <p:ph idx="12" type="sldNum"/>
          </p:nvPr>
        </p:nvSpPr>
        <p:spPr>
          <a:xfrm>
            <a:off x="8140357" y="7006701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  <p:sp>
        <p:nvSpPr>
          <p:cNvPr id="128" name="Google Shape;128;p9"/>
          <p:cNvSpPr/>
          <p:nvPr/>
        </p:nvSpPr>
        <p:spPr>
          <a:xfrm>
            <a:off x="-1" y="0"/>
            <a:ext cx="10691700" cy="5361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txBody>
          <a:bodyPr anchorCtr="0" anchor="ctr" bIns="49325" lIns="49325" spcFirstLastPara="1" rIns="49325" wrap="square" tIns="493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511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9"/>
          <p:cNvSpPr txBox="1"/>
          <p:nvPr/>
        </p:nvSpPr>
        <p:spPr>
          <a:xfrm>
            <a:off x="89150" y="69801"/>
            <a:ext cx="103845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ja-JP" sz="1365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５．ナレッジ・ノウハウ</a:t>
            </a:r>
            <a:endParaRPr b="1" sz="1365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9"/>
          <p:cNvSpPr txBox="1"/>
          <p:nvPr/>
        </p:nvSpPr>
        <p:spPr>
          <a:xfrm>
            <a:off x="2284225" y="69800"/>
            <a:ext cx="8324100" cy="402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800">
                <a:solidFill>
                  <a:srgbClr val="B7B7B7"/>
                </a:solidFill>
                <a:latin typeface="Calibri"/>
                <a:ea typeface="Calibri"/>
                <a:cs typeface="Calibri"/>
                <a:sym typeface="Calibri"/>
              </a:rPr>
              <a:t>応募タイトル（30文字程度）※応募の表紙兼、公開時の一覧に使用</a:t>
            </a:r>
            <a:endParaRPr sz="1800">
              <a:solidFill>
                <a:srgbClr val="B7B7B7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2019-05-12T16:59:57Z</dcterms:created>
  <dc:creator>真一 玉飼</dc:creator>
</cp:coreProperties>
</file>