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1"/>
  </p:notesMasterIdLst>
  <p:sldIdLst>
    <p:sldId id="256" r:id="rId2"/>
    <p:sldId id="284" r:id="rId3"/>
    <p:sldId id="343" r:id="rId4"/>
    <p:sldId id="462" r:id="rId5"/>
    <p:sldId id="463" r:id="rId6"/>
    <p:sldId id="464" r:id="rId7"/>
    <p:sldId id="465" r:id="rId8"/>
    <p:sldId id="412" r:id="rId9"/>
    <p:sldId id="364" r:id="rId10"/>
    <p:sldId id="286" r:id="rId11"/>
    <p:sldId id="257" r:id="rId12"/>
    <p:sldId id="262" r:id="rId13"/>
    <p:sldId id="303" r:id="rId14"/>
    <p:sldId id="344" r:id="rId15"/>
    <p:sldId id="302" r:id="rId16"/>
    <p:sldId id="378" r:id="rId17"/>
    <p:sldId id="370" r:id="rId18"/>
    <p:sldId id="329" r:id="rId19"/>
    <p:sldId id="373" r:id="rId20"/>
    <p:sldId id="263" r:id="rId21"/>
    <p:sldId id="379" r:id="rId22"/>
    <p:sldId id="268" r:id="rId23"/>
    <p:sldId id="267" r:id="rId24"/>
    <p:sldId id="295" r:id="rId25"/>
    <p:sldId id="438" r:id="rId26"/>
    <p:sldId id="439" r:id="rId27"/>
    <p:sldId id="440" r:id="rId28"/>
    <p:sldId id="444" r:id="rId29"/>
    <p:sldId id="450" r:id="rId30"/>
    <p:sldId id="449" r:id="rId31"/>
    <p:sldId id="429" r:id="rId32"/>
    <p:sldId id="430" r:id="rId33"/>
    <p:sldId id="431" r:id="rId34"/>
    <p:sldId id="455" r:id="rId35"/>
    <p:sldId id="435" r:id="rId36"/>
    <p:sldId id="436" r:id="rId37"/>
    <p:sldId id="466" r:id="rId38"/>
    <p:sldId id="301" r:id="rId39"/>
    <p:sldId id="304" r:id="rId40"/>
    <p:sldId id="345" r:id="rId41"/>
    <p:sldId id="334" r:id="rId42"/>
    <p:sldId id="335" r:id="rId43"/>
    <p:sldId id="336" r:id="rId44"/>
    <p:sldId id="337" r:id="rId45"/>
    <p:sldId id="338" r:id="rId46"/>
    <p:sldId id="339" r:id="rId47"/>
    <p:sldId id="361" r:id="rId48"/>
    <p:sldId id="362" r:id="rId49"/>
    <p:sldId id="371" r:id="rId5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ＵＸＤＣ 鈴村 昌司" initials="Ｕ鈴昌"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B6AD"/>
    <a:srgbClr val="52AF57"/>
    <a:srgbClr val="FED2D1"/>
    <a:srgbClr val="FE6E54"/>
    <a:srgbClr val="ED5C2F"/>
    <a:srgbClr val="FFEEEB"/>
    <a:srgbClr val="FECBC2"/>
    <a:srgbClr val="FEAA9C"/>
    <a:srgbClr val="5D9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70842-205E-4342-AED2-65F51A16B117}" v="2" dt="2019-02-21T05:33:34.74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1" autoAdjust="0"/>
    <p:restoredTop sz="96529" autoAdjust="0"/>
  </p:normalViewPr>
  <p:slideViewPr>
    <p:cSldViewPr snapToGrid="0" showGuides="1">
      <p:cViewPr varScale="1">
        <p:scale>
          <a:sx n="105" d="100"/>
          <a:sy n="105" d="100"/>
        </p:scale>
        <p:origin x="594" y="114"/>
      </p:cViewPr>
      <p:guideLst>
        <p:guide orient="horz" pos="2160"/>
        <p:guide pos="2880"/>
      </p:guideLst>
    </p:cSldViewPr>
  </p:slideViewPr>
  <p:outlineViewPr>
    <p:cViewPr>
      <p:scale>
        <a:sx n="33" d="100"/>
        <a:sy n="33" d="100"/>
      </p:scale>
      <p:origin x="0" y="-8886"/>
    </p:cViewPr>
  </p:outlineViewPr>
  <p:notesTextViewPr>
    <p:cViewPr>
      <p:scale>
        <a:sx n="150" d="100"/>
        <a:sy n="150" d="100"/>
      </p:scale>
      <p:origin x="0" y="0"/>
    </p:cViewPr>
  </p:notesTextViewPr>
  <p:sorterViewPr>
    <p:cViewPr>
      <p:scale>
        <a:sx n="110" d="100"/>
        <a:sy n="110" d="100"/>
      </p:scale>
      <p:origin x="0" y="-77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0ECC7E9-C462-4FCC-9E97-4D891507D5A2}" type="datetimeFigureOut">
              <a:rPr kumimoji="1" lang="ja-JP" altLang="en-US" smtClean="0"/>
              <a:t>2019/5/28</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395B62C-8EE2-44A3-B4C0-A7842236C993}" type="slidenum">
              <a:rPr kumimoji="1" lang="ja-JP" altLang="en-US" smtClean="0"/>
              <a:t>‹#›</a:t>
            </a:fld>
            <a:endParaRPr kumimoji="1" lang="ja-JP" altLang="en-US"/>
          </a:p>
        </p:txBody>
      </p:sp>
    </p:spTree>
    <p:extLst>
      <p:ext uri="{BB962C8B-B14F-4D97-AF65-F5344CB8AC3E}">
        <p14:creationId xmlns:p14="http://schemas.microsoft.com/office/powerpoint/2010/main" val="6637716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a:t>
            </a:fld>
            <a:endParaRPr kumimoji="1" lang="ja-JP" altLang="en-US"/>
          </a:p>
        </p:txBody>
      </p:sp>
    </p:spTree>
    <p:extLst>
      <p:ext uri="{BB962C8B-B14F-4D97-AF65-F5344CB8AC3E}">
        <p14:creationId xmlns:p14="http://schemas.microsoft.com/office/powerpoint/2010/main" val="208203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16</a:t>
            </a:fld>
            <a:endParaRPr kumimoji="1" lang="ja-JP" altLang="en-US"/>
          </a:p>
        </p:txBody>
      </p:sp>
    </p:spTree>
    <p:extLst>
      <p:ext uri="{BB962C8B-B14F-4D97-AF65-F5344CB8AC3E}">
        <p14:creationId xmlns:p14="http://schemas.microsoft.com/office/powerpoint/2010/main" val="84363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17</a:t>
            </a:fld>
            <a:endParaRPr kumimoji="1" lang="ja-JP" altLang="en-US"/>
          </a:p>
        </p:txBody>
      </p:sp>
    </p:spTree>
    <p:extLst>
      <p:ext uri="{BB962C8B-B14F-4D97-AF65-F5344CB8AC3E}">
        <p14:creationId xmlns:p14="http://schemas.microsoft.com/office/powerpoint/2010/main" val="4197040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18</a:t>
            </a:fld>
            <a:endParaRPr kumimoji="1" lang="ja-JP" altLang="en-US"/>
          </a:p>
        </p:txBody>
      </p:sp>
    </p:spTree>
    <p:extLst>
      <p:ext uri="{BB962C8B-B14F-4D97-AF65-F5344CB8AC3E}">
        <p14:creationId xmlns:p14="http://schemas.microsoft.com/office/powerpoint/2010/main" val="4197040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19</a:t>
            </a:fld>
            <a:endParaRPr kumimoji="1" lang="ja-JP" altLang="en-US"/>
          </a:p>
        </p:txBody>
      </p:sp>
    </p:spTree>
    <p:extLst>
      <p:ext uri="{BB962C8B-B14F-4D97-AF65-F5344CB8AC3E}">
        <p14:creationId xmlns:p14="http://schemas.microsoft.com/office/powerpoint/2010/main" val="125261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22</a:t>
            </a:fld>
            <a:endParaRPr kumimoji="1" lang="ja-JP" altLang="en-US"/>
          </a:p>
        </p:txBody>
      </p:sp>
    </p:spTree>
    <p:extLst>
      <p:ext uri="{BB962C8B-B14F-4D97-AF65-F5344CB8AC3E}">
        <p14:creationId xmlns:p14="http://schemas.microsoft.com/office/powerpoint/2010/main" val="419264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24</a:t>
            </a:fld>
            <a:endParaRPr kumimoji="1" lang="ja-JP" altLang="en-US"/>
          </a:p>
        </p:txBody>
      </p:sp>
    </p:spTree>
    <p:extLst>
      <p:ext uri="{BB962C8B-B14F-4D97-AF65-F5344CB8AC3E}">
        <p14:creationId xmlns:p14="http://schemas.microsoft.com/office/powerpoint/2010/main" val="329056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27</a:t>
            </a:fld>
            <a:endParaRPr kumimoji="1" lang="ja-JP" altLang="en-US"/>
          </a:p>
        </p:txBody>
      </p:sp>
    </p:spTree>
    <p:extLst>
      <p:ext uri="{BB962C8B-B14F-4D97-AF65-F5344CB8AC3E}">
        <p14:creationId xmlns:p14="http://schemas.microsoft.com/office/powerpoint/2010/main" val="3838625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28</a:t>
            </a:fld>
            <a:endParaRPr kumimoji="1" lang="ja-JP" altLang="en-US"/>
          </a:p>
        </p:txBody>
      </p:sp>
    </p:spTree>
    <p:extLst>
      <p:ext uri="{BB962C8B-B14F-4D97-AF65-F5344CB8AC3E}">
        <p14:creationId xmlns:p14="http://schemas.microsoft.com/office/powerpoint/2010/main" val="335669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95B62C-8EE2-44A3-B4C0-A7842236C993}" type="slidenum">
              <a:rPr kumimoji="1" lang="ja-JP" altLang="en-US" smtClean="0"/>
              <a:t>31</a:t>
            </a:fld>
            <a:endParaRPr kumimoji="1" lang="ja-JP" altLang="en-US"/>
          </a:p>
        </p:txBody>
      </p:sp>
    </p:spTree>
    <p:extLst>
      <p:ext uri="{BB962C8B-B14F-4D97-AF65-F5344CB8AC3E}">
        <p14:creationId xmlns:p14="http://schemas.microsoft.com/office/powerpoint/2010/main" val="4186297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デザイン思考は人間の行動が起点で、</a:t>
            </a:r>
            <a:r>
              <a:rPr kumimoji="1" lang="en-US" altLang="ja-JP" dirty="0"/>
              <a:t>UX</a:t>
            </a:r>
            <a:r>
              <a:rPr kumimoji="1" lang="ja-JP" altLang="en-US" dirty="0"/>
              <a:t>は人間の体験を良くしようという取り組みであり、どちらも人間中心の考え方です。</a:t>
            </a:r>
          </a:p>
        </p:txBody>
      </p:sp>
      <p:sp>
        <p:nvSpPr>
          <p:cNvPr id="4" name="スライド番号プレースホルダー 3"/>
          <p:cNvSpPr>
            <a:spLocks noGrp="1"/>
          </p:cNvSpPr>
          <p:nvPr>
            <p:ph type="sldNum" sz="quarter" idx="5"/>
          </p:nvPr>
        </p:nvSpPr>
        <p:spPr/>
        <p:txBody>
          <a:bodyPr/>
          <a:lstStyle/>
          <a:p>
            <a:fld id="{7395B62C-8EE2-44A3-B4C0-A7842236C993}" type="slidenum">
              <a:rPr kumimoji="1" lang="ja-JP" altLang="en-US" smtClean="0"/>
              <a:t>32</a:t>
            </a:fld>
            <a:endParaRPr kumimoji="1" lang="ja-JP" altLang="en-US"/>
          </a:p>
        </p:txBody>
      </p:sp>
    </p:spTree>
    <p:extLst>
      <p:ext uri="{BB962C8B-B14F-4D97-AF65-F5344CB8AC3E}">
        <p14:creationId xmlns:p14="http://schemas.microsoft.com/office/powerpoint/2010/main" val="255848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2</a:t>
            </a:fld>
            <a:endParaRPr kumimoji="1" lang="ja-JP" altLang="en-US"/>
          </a:p>
        </p:txBody>
      </p:sp>
    </p:spTree>
    <p:extLst>
      <p:ext uri="{BB962C8B-B14F-4D97-AF65-F5344CB8AC3E}">
        <p14:creationId xmlns:p14="http://schemas.microsoft.com/office/powerpoint/2010/main" val="809434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95B62C-8EE2-44A3-B4C0-A7842236C993}" type="slidenum">
              <a:rPr kumimoji="1" lang="ja-JP" altLang="en-US" smtClean="0"/>
              <a:t>33</a:t>
            </a:fld>
            <a:endParaRPr kumimoji="1" lang="ja-JP" altLang="en-US"/>
          </a:p>
        </p:txBody>
      </p:sp>
    </p:spTree>
    <p:extLst>
      <p:ext uri="{BB962C8B-B14F-4D97-AF65-F5344CB8AC3E}">
        <p14:creationId xmlns:p14="http://schemas.microsoft.com/office/powerpoint/2010/main" val="347406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「ユーザー」のうれしい「体験」を増やし、にがい「体験」を減らすという、</a:t>
            </a:r>
            <a:r>
              <a:rPr kumimoji="1" lang="en-US" altLang="ja-JP" dirty="0"/>
              <a:t>UX</a:t>
            </a:r>
            <a:r>
              <a:rPr kumimoji="1" lang="ja-JP" altLang="en-US" dirty="0"/>
              <a:t>デザインの哲学であり進め方です。</a:t>
            </a:r>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36</a:t>
            </a:fld>
            <a:endParaRPr kumimoji="1" lang="ja-JP" altLang="en-US"/>
          </a:p>
        </p:txBody>
      </p:sp>
    </p:spTree>
    <p:extLst>
      <p:ext uri="{BB962C8B-B14F-4D97-AF65-F5344CB8AC3E}">
        <p14:creationId xmlns:p14="http://schemas.microsoft.com/office/powerpoint/2010/main" val="3992647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44</a:t>
            </a:fld>
            <a:endParaRPr kumimoji="1" lang="ja-JP" altLang="en-US"/>
          </a:p>
        </p:txBody>
      </p:sp>
    </p:spTree>
    <p:extLst>
      <p:ext uri="{BB962C8B-B14F-4D97-AF65-F5344CB8AC3E}">
        <p14:creationId xmlns:p14="http://schemas.microsoft.com/office/powerpoint/2010/main" val="909444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48</a:t>
            </a:fld>
            <a:endParaRPr kumimoji="1" lang="ja-JP" altLang="en-US"/>
          </a:p>
        </p:txBody>
      </p:sp>
    </p:spTree>
    <p:extLst>
      <p:ext uri="{BB962C8B-B14F-4D97-AF65-F5344CB8AC3E}">
        <p14:creationId xmlns:p14="http://schemas.microsoft.com/office/powerpoint/2010/main" val="158803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8</a:t>
            </a:fld>
            <a:endParaRPr kumimoji="1" lang="ja-JP" altLang="en-US"/>
          </a:p>
        </p:txBody>
      </p:sp>
    </p:spTree>
    <p:extLst>
      <p:ext uri="{BB962C8B-B14F-4D97-AF65-F5344CB8AC3E}">
        <p14:creationId xmlns:p14="http://schemas.microsoft.com/office/powerpoint/2010/main" val="370719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9</a:t>
            </a:fld>
            <a:endParaRPr kumimoji="1" lang="ja-JP" altLang="en-US"/>
          </a:p>
        </p:txBody>
      </p:sp>
    </p:spTree>
    <p:extLst>
      <p:ext uri="{BB962C8B-B14F-4D97-AF65-F5344CB8AC3E}">
        <p14:creationId xmlns:p14="http://schemas.microsoft.com/office/powerpoint/2010/main" val="412887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11</a:t>
            </a:fld>
            <a:endParaRPr kumimoji="1" lang="ja-JP" altLang="en-US"/>
          </a:p>
        </p:txBody>
      </p:sp>
    </p:spTree>
    <p:extLst>
      <p:ext uri="{BB962C8B-B14F-4D97-AF65-F5344CB8AC3E}">
        <p14:creationId xmlns:p14="http://schemas.microsoft.com/office/powerpoint/2010/main" val="128390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12</a:t>
            </a:fld>
            <a:endParaRPr kumimoji="1" lang="ja-JP" altLang="en-US"/>
          </a:p>
        </p:txBody>
      </p:sp>
    </p:spTree>
    <p:extLst>
      <p:ext uri="{BB962C8B-B14F-4D97-AF65-F5344CB8AC3E}">
        <p14:creationId xmlns:p14="http://schemas.microsoft.com/office/powerpoint/2010/main" val="40824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13</a:t>
            </a:fld>
            <a:endParaRPr kumimoji="1" lang="ja-JP" altLang="en-US"/>
          </a:p>
        </p:txBody>
      </p:sp>
    </p:spTree>
    <p:extLst>
      <p:ext uri="{BB962C8B-B14F-4D97-AF65-F5344CB8AC3E}">
        <p14:creationId xmlns:p14="http://schemas.microsoft.com/office/powerpoint/2010/main" val="2315401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14</a:t>
            </a:fld>
            <a:endParaRPr kumimoji="1" lang="ja-JP" altLang="en-US"/>
          </a:p>
        </p:txBody>
      </p:sp>
    </p:spTree>
    <p:extLst>
      <p:ext uri="{BB962C8B-B14F-4D97-AF65-F5344CB8AC3E}">
        <p14:creationId xmlns:p14="http://schemas.microsoft.com/office/powerpoint/2010/main" val="37076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395B62C-8EE2-44A3-B4C0-A7842236C993}" type="slidenum">
              <a:rPr kumimoji="1" lang="ja-JP" altLang="en-US" smtClean="0"/>
              <a:t>15</a:t>
            </a:fld>
            <a:endParaRPr kumimoji="1" lang="ja-JP" altLang="en-US"/>
          </a:p>
        </p:txBody>
      </p:sp>
    </p:spTree>
    <p:extLst>
      <p:ext uri="{BB962C8B-B14F-4D97-AF65-F5344CB8AC3E}">
        <p14:creationId xmlns:p14="http://schemas.microsoft.com/office/powerpoint/2010/main" val="3353021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スライド番号プレースホルダー 6"/>
          <p:cNvSpPr>
            <a:spLocks noGrp="1"/>
          </p:cNvSpPr>
          <p:nvPr>
            <p:ph type="sldNum" sz="quarter" idx="10"/>
          </p:nvPr>
        </p:nvSpPr>
        <p:spPr/>
        <p:txBody>
          <a:bodyPr/>
          <a:lstStyle/>
          <a:p>
            <a:fld id="{194B20C9-26D2-4B3D-B0E5-BA1A1EAC872E}" type="slidenum">
              <a:rPr lang="ja-JP" altLang="en-US" smtClean="0"/>
              <a:pPr/>
              <a:t>‹#›</a:t>
            </a:fld>
            <a:endParaRPr lang="ja-JP" altLang="en-US"/>
          </a:p>
        </p:txBody>
      </p:sp>
    </p:spTree>
    <p:extLst>
      <p:ext uri="{BB962C8B-B14F-4D97-AF65-F5344CB8AC3E}">
        <p14:creationId xmlns:p14="http://schemas.microsoft.com/office/powerpoint/2010/main" val="52446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正方形/長方形 7"/>
          <p:cNvSpPr/>
          <p:nvPr userDrawn="1"/>
        </p:nvSpPr>
        <p:spPr bwMode="gray">
          <a:xfrm>
            <a:off x="0" y="3026"/>
            <a:ext cx="9144000" cy="836712"/>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51520" y="0"/>
            <a:ext cx="8640960" cy="839738"/>
          </a:xfrm>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a:xfrm>
            <a:off x="251520" y="1268760"/>
            <a:ext cx="8640960" cy="4857403"/>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スライド番号プレースホルダー 4"/>
          <p:cNvSpPr>
            <a:spLocks noGrp="1"/>
          </p:cNvSpPr>
          <p:nvPr>
            <p:ph type="sldNum" sz="quarter" idx="10"/>
          </p:nvPr>
        </p:nvSpPr>
        <p:spPr/>
        <p:txBody>
          <a:body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6794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8" name="正方形/長方形 7"/>
          <p:cNvSpPr/>
          <p:nvPr userDrawn="1"/>
        </p:nvSpPr>
        <p:spPr bwMode="gray">
          <a:xfrm>
            <a:off x="0" y="0"/>
            <a:ext cx="9144000" cy="720000"/>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p:ph type="title"/>
          </p:nvPr>
        </p:nvSpPr>
        <p:spPr>
          <a:xfrm>
            <a:off x="0" y="44624"/>
            <a:ext cx="8640960" cy="654052"/>
          </a:xfrm>
        </p:spPr>
        <p:txBody>
          <a:bodyPr wrap="square" tIns="72000" bIns="36000"/>
          <a:lstStyle/>
          <a:p>
            <a:r>
              <a:rPr kumimoji="1" lang="ja-JP" altLang="en-US" dirty="0"/>
              <a:t>マスター タイトルの書式設定</a:t>
            </a:r>
          </a:p>
        </p:txBody>
      </p:sp>
      <p:sp>
        <p:nvSpPr>
          <p:cNvPr id="2" name="日付プレースホルダー 1"/>
          <p:cNvSpPr>
            <a:spLocks noGrp="1"/>
          </p:cNvSpPr>
          <p:nvPr>
            <p:ph type="dt" sz="half" idx="10"/>
          </p:nvPr>
        </p:nvSpPr>
        <p:spPr>
          <a:xfrm>
            <a:off x="457200" y="6356350"/>
            <a:ext cx="2458616" cy="365125"/>
          </a:xfrm>
          <a:prstGeom prst="rect">
            <a:avLst/>
          </a:prstGeom>
        </p:spPr>
        <p:txBody>
          <a:bodyPr/>
          <a:lstStyle/>
          <a:p>
            <a:endParaRPr kumimoji="1" lang="ja-JP" altLang="en-US"/>
          </a:p>
        </p:txBody>
      </p:sp>
      <p:sp>
        <p:nvSpPr>
          <p:cNvPr id="3" name="フッター プレースホルダー 2"/>
          <p:cNvSpPr>
            <a:spLocks noGrp="1"/>
          </p:cNvSpPr>
          <p:nvPr>
            <p:ph type="ftr" sz="quarter" idx="11"/>
          </p:nvPr>
        </p:nvSpPr>
        <p:spPr>
          <a:xfrm>
            <a:off x="3124200" y="6356350"/>
            <a:ext cx="3608040" cy="365125"/>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273439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sp>
        <p:nvSpPr>
          <p:cNvPr id="8" name="正方形/長方形 7"/>
          <p:cNvSpPr/>
          <p:nvPr userDrawn="1"/>
        </p:nvSpPr>
        <p:spPr bwMode="gray">
          <a:xfrm>
            <a:off x="0" y="0"/>
            <a:ext cx="9144000" cy="805660"/>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7" name="タイトル 1"/>
          <p:cNvSpPr>
            <a:spLocks noGrp="1"/>
          </p:cNvSpPr>
          <p:nvPr>
            <p:ph type="title"/>
          </p:nvPr>
        </p:nvSpPr>
        <p:spPr>
          <a:xfrm>
            <a:off x="0" y="75676"/>
            <a:ext cx="8640960" cy="761036"/>
          </a:xfrm>
        </p:spPr>
        <p:txBody>
          <a:bodyPr wrap="square" tIns="180000" bIns="36000"/>
          <a:lstStyle>
            <a:lvl1pPr>
              <a:lnSpc>
                <a:spcPts val="2200"/>
              </a:lnSpc>
              <a:defRPr>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9" name="タイトル 1"/>
          <p:cNvSpPr txBox="1">
            <a:spLocks/>
          </p:cNvSpPr>
          <p:nvPr userDrawn="1"/>
        </p:nvSpPr>
        <p:spPr>
          <a:xfrm>
            <a:off x="0" y="517548"/>
            <a:ext cx="8640960" cy="288112"/>
          </a:xfrm>
          <a:prstGeom prst="rect">
            <a:avLst/>
          </a:prstGeom>
        </p:spPr>
        <p:txBody>
          <a:bodyPr vert="horz" wrap="square" lIns="91440" tIns="72000" rIns="91440" bIns="36000" rtlCol="0" anchor="ctr">
            <a:noAutofit/>
          </a:bodyPr>
          <a:lstStyle>
            <a:lvl1pPr algn="l" defTabSz="914400" rtl="0" eaLnBrk="1" latinLnBrk="0" hangingPunct="1">
              <a:spcBef>
                <a:spcPct val="0"/>
              </a:spcBef>
              <a:buNone/>
              <a:defRPr kumimoji="1" sz="3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sz="1800" dirty="0"/>
          </a:p>
        </p:txBody>
      </p:sp>
      <p:sp>
        <p:nvSpPr>
          <p:cNvPr id="3" name="スライド番号プレースホルダー 2"/>
          <p:cNvSpPr>
            <a:spLocks noGrp="1"/>
          </p:cNvSpPr>
          <p:nvPr>
            <p:ph type="sldNum" sz="quarter" idx="10"/>
          </p:nvPr>
        </p:nvSpPr>
        <p:spPr bwMode="gray"/>
        <p:txBody>
          <a:bodyPr tIns="36000" bIns="36000" anchor="b"/>
          <a:lstStyle>
            <a:lvl1pPr>
              <a:defRPr>
                <a:solidFill>
                  <a:schemeClr val="tx1"/>
                </a:solidFill>
                <a:latin typeface="游ゴシック" panose="020B0400000000000000" pitchFamily="50" charset="-128"/>
                <a:ea typeface="游ゴシック" panose="020B0400000000000000" pitchFamily="50" charset="-128"/>
              </a:defRPr>
            </a:lvl1p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178828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8" name="正方形/長方形 7"/>
          <p:cNvSpPr/>
          <p:nvPr userDrawn="1"/>
        </p:nvSpPr>
        <p:spPr bwMode="gray">
          <a:xfrm>
            <a:off x="0" y="0"/>
            <a:ext cx="5695950" cy="6858000"/>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p:ph type="title"/>
          </p:nvPr>
        </p:nvSpPr>
        <p:spPr>
          <a:xfrm>
            <a:off x="0" y="75675"/>
            <a:ext cx="5553075" cy="1057799"/>
          </a:xfrm>
        </p:spPr>
        <p:txBody>
          <a:bodyPr wrap="square" tIns="180000" bIns="36000">
            <a:noAutofit/>
          </a:bodyPr>
          <a:lstStyle>
            <a:lvl1pPr>
              <a:lnSpc>
                <a:spcPts val="3600"/>
              </a:lnSpc>
              <a:defRPr>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14332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のみ">
    <p:bg>
      <p:bgPr>
        <a:solidFill>
          <a:srgbClr val="FED2D1"/>
        </a:solidFill>
        <a:effectLst/>
      </p:bgPr>
    </p:bg>
    <p:spTree>
      <p:nvGrpSpPr>
        <p:cNvPr id="1" name=""/>
        <p:cNvGrpSpPr/>
        <p:nvPr/>
      </p:nvGrpSpPr>
      <p:grpSpPr>
        <a:xfrm>
          <a:off x="0" y="0"/>
          <a:ext cx="0" cy="0"/>
          <a:chOff x="0" y="0"/>
          <a:chExt cx="0" cy="0"/>
        </a:xfrm>
      </p:grpSpPr>
      <p:sp>
        <p:nvSpPr>
          <p:cNvPr id="8" name="正方形/長方形 7"/>
          <p:cNvSpPr/>
          <p:nvPr userDrawn="1"/>
        </p:nvSpPr>
        <p:spPr bwMode="gray">
          <a:xfrm>
            <a:off x="0" y="3026"/>
            <a:ext cx="9144000" cy="836712"/>
          </a:xfrm>
          <a:prstGeom prst="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p:ph type="title"/>
          </p:nvPr>
        </p:nvSpPr>
        <p:spPr>
          <a:xfrm>
            <a:off x="0" y="1596776"/>
            <a:ext cx="9144000" cy="1199778"/>
          </a:xfrm>
          <a:solidFill>
            <a:srgbClr val="FE6E54"/>
          </a:solidFill>
        </p:spPr>
        <p:txBody>
          <a:bodyPr tIns="72000" bIns="36000">
            <a:normAutofit/>
          </a:bodyPr>
          <a:lstStyle>
            <a:lvl1pPr>
              <a:defRPr sz="4400">
                <a:solidFill>
                  <a:schemeClr val="bg1"/>
                </a:solidFill>
                <a:latin typeface="游ゴシック" panose="020B0400000000000000" pitchFamily="50" charset="-128"/>
                <a:ea typeface="游ゴシック" panose="020B0400000000000000" pitchFamily="50" charset="-128"/>
              </a:defRPr>
            </a:lvl1pPr>
          </a:lstStyle>
          <a:p>
            <a:r>
              <a:rPr kumimoji="1" lang="ja-JP" altLang="en-US" dirty="0"/>
              <a:t>マスター タイトルの書式設定</a:t>
            </a:r>
          </a:p>
        </p:txBody>
      </p:sp>
      <p:sp>
        <p:nvSpPr>
          <p:cNvPr id="10" name="コンテンツ プレースホルダー 2"/>
          <p:cNvSpPr>
            <a:spLocks noGrp="1"/>
          </p:cNvSpPr>
          <p:nvPr>
            <p:ph idx="1"/>
          </p:nvPr>
        </p:nvSpPr>
        <p:spPr>
          <a:xfrm>
            <a:off x="457200" y="3212976"/>
            <a:ext cx="8579296" cy="3168352"/>
          </a:xfrm>
        </p:spPr>
        <p:txBody>
          <a:bodyPr wrap="square">
            <a:noAutofit/>
          </a:bodyPr>
          <a:lstStyle>
            <a:lvl1pPr marL="361950" indent="-361950">
              <a:buClr>
                <a:srgbClr val="FE6E54"/>
              </a:buClr>
              <a:buSzPct val="80000"/>
              <a:buFont typeface="Wingdings" panose="05000000000000000000" pitchFamily="2" charset="2"/>
              <a:buChar char="u"/>
              <a:defRPr sz="3200">
                <a:latin typeface="游ゴシック" panose="020B0400000000000000" pitchFamily="50" charset="-128"/>
                <a:ea typeface="游ゴシック" panose="020B0400000000000000" pitchFamily="50" charset="-128"/>
              </a:defRPr>
            </a:lvl1pPr>
            <a:lvl2pPr>
              <a:defRPr sz="2800">
                <a:latin typeface="游ゴシック" panose="020B0400000000000000" pitchFamily="50" charset="-128"/>
                <a:ea typeface="游ゴシック" panose="020B0400000000000000" pitchFamily="50" charset="-128"/>
              </a:defRPr>
            </a:lvl2pPr>
            <a:lvl3pPr>
              <a:defRPr sz="2400">
                <a:latin typeface="游ゴシック" panose="020B0400000000000000" pitchFamily="50" charset="-128"/>
                <a:ea typeface="游ゴシック" panose="020B0400000000000000" pitchFamily="50" charset="-128"/>
              </a:defRPr>
            </a:lvl3pPr>
            <a:lvl4pPr>
              <a:defRPr sz="2000">
                <a:latin typeface="游ゴシック" panose="020B0400000000000000" pitchFamily="50" charset="-128"/>
                <a:ea typeface="游ゴシック" panose="020B0400000000000000" pitchFamily="50" charset="-128"/>
              </a:defRPr>
            </a:lvl4pPr>
            <a:lvl5pPr>
              <a:defRPr sz="2000">
                <a:latin typeface="游ゴシック" panose="020B0400000000000000" pitchFamily="50" charset="-128"/>
                <a:ea typeface="游ゴシック" panose="020B0400000000000000" pitchFamily="50" charset="-128"/>
              </a:defRPr>
            </a:lvl5pPr>
            <a:lvl6pPr>
              <a:defRPr sz="2000"/>
            </a:lvl6pPr>
            <a:lvl7pPr>
              <a:defRPr sz="2000"/>
            </a:lvl7pPr>
            <a:lvl8pPr>
              <a:defRPr sz="2000"/>
            </a:lvl8pPr>
            <a:lvl9pPr>
              <a:defRPr sz="20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p:txBody>
          <a:bodyPr/>
          <a:lstStyle>
            <a:lvl1pPr>
              <a:defRPr>
                <a:latin typeface="游ゴシック" panose="020B0400000000000000" pitchFamily="50" charset="-128"/>
                <a:ea typeface="游ゴシック" panose="020B0400000000000000" pitchFamily="50" charset="-128"/>
              </a:defRPr>
            </a:lvl1p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1672694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8604070" y="6492875"/>
            <a:ext cx="539930" cy="365125"/>
          </a:xfrm>
          <a:prstGeom prst="rect">
            <a:avLst/>
          </a:prstGeom>
        </p:spPr>
        <p:txBody>
          <a:bodyPr vert="horz" lIns="36000" tIns="36000" rIns="36000" bIns="36000" rtlCol="0" anchor="b"/>
          <a:lstStyle>
            <a:lvl1pPr algn="r">
              <a:defRPr sz="1600">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194B20C9-26D2-4B3D-B0E5-BA1A1EAC872E}" type="slidenum">
              <a:rPr lang="ja-JP" altLang="en-US" smtClean="0"/>
              <a:pPr/>
              <a:t>‹#›</a:t>
            </a:fld>
            <a:endParaRPr lang="ja-JP" altLang="en-US" dirty="0"/>
          </a:p>
        </p:txBody>
      </p:sp>
    </p:spTree>
    <p:extLst>
      <p:ext uri="{BB962C8B-B14F-4D97-AF65-F5344CB8AC3E}">
        <p14:creationId xmlns:p14="http://schemas.microsoft.com/office/powerpoint/2010/main" val="3415195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85" r:id="rId4"/>
    <p:sldLayoutId id="2147483686" r:id="rId5"/>
    <p:sldLayoutId id="2147483684" r:id="rId6"/>
  </p:sldLayoutIdLst>
  <p:hf hdr="0" ftr="0" dt="0"/>
  <p:txStyles>
    <p:titleStyle>
      <a:lvl1pPr algn="l" defTabSz="914400" rtl="0" eaLnBrk="1" latinLnBrk="0" hangingPunct="1">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10" Type="http://schemas.microsoft.com/office/2007/relationships/hdphoto" Target="../media/hdphoto2.wdp"/><Relationship Id="rId4" Type="http://schemas.openxmlformats.org/officeDocument/2006/relationships/image" Target="../media/image54.png"/><Relationship Id="rId9"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5.xml"/><Relationship Id="rId4" Type="http://schemas.openxmlformats.org/officeDocument/2006/relationships/image" Target="../media/image70.jpeg"/></Relationships>
</file>

<file path=ppt/slides/_rels/slide4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bwMode="gray">
          <a:xfrm>
            <a:off x="685800" y="1763867"/>
            <a:ext cx="7772400" cy="1470025"/>
          </a:xfrm>
        </p:spPr>
        <p:txBody>
          <a:bodyPr>
            <a:normAutofit/>
          </a:bodyPr>
          <a:lstStyle/>
          <a:p>
            <a:pPr algn="ctr"/>
            <a:r>
              <a:rPr lang="ja-JP" altLang="en-US" sz="6000" b="1" dirty="0">
                <a:solidFill>
                  <a:srgbClr val="FE6E54"/>
                </a:solidFill>
                <a:latin typeface="游ゴシック" panose="020B0400000000000000" pitchFamily="50" charset="-128"/>
                <a:ea typeface="游ゴシック" panose="020B0400000000000000" pitchFamily="50" charset="-128"/>
              </a:rPr>
              <a:t>人間中心設計入門編</a:t>
            </a:r>
            <a:endParaRPr kumimoji="1" lang="ja-JP" altLang="en-US" sz="6000" b="1" dirty="0">
              <a:solidFill>
                <a:srgbClr val="FE6E54"/>
              </a:solidFill>
              <a:latin typeface="游ゴシック" panose="020B0400000000000000" pitchFamily="50" charset="-128"/>
              <a:ea typeface="游ゴシック" panose="020B0400000000000000" pitchFamily="50" charset="-128"/>
            </a:endParaRPr>
          </a:p>
        </p:txBody>
      </p:sp>
      <p:sp>
        <p:nvSpPr>
          <p:cNvPr id="3" name="サブタイトル 2"/>
          <p:cNvSpPr>
            <a:spLocks noGrp="1"/>
          </p:cNvSpPr>
          <p:nvPr>
            <p:ph type="subTitle" idx="1"/>
          </p:nvPr>
        </p:nvSpPr>
        <p:spPr bwMode="gray">
          <a:xfrm>
            <a:off x="1280604" y="2955828"/>
            <a:ext cx="6400800" cy="499864"/>
          </a:xfrm>
        </p:spPr>
        <p:txBody>
          <a:bodyPr>
            <a:normAutofit fontScale="92500" lnSpcReduction="20000"/>
          </a:bodyPr>
          <a:lstStyle/>
          <a:p>
            <a:r>
              <a:rPr kumimoji="1" lang="en-US" altLang="ja-JP" sz="3200" dirty="0">
                <a:solidFill>
                  <a:schemeClr val="tx1"/>
                </a:solidFill>
                <a:latin typeface="游ゴシック" panose="020B0400000000000000" pitchFamily="50" charset="-128"/>
                <a:ea typeface="游ゴシック" panose="020B0400000000000000" pitchFamily="50" charset="-128"/>
              </a:rPr>
              <a:t>Human Centered Design</a:t>
            </a:r>
            <a:r>
              <a:rPr kumimoji="1" lang="ja-JP" altLang="en-US" sz="3200" dirty="0">
                <a:solidFill>
                  <a:schemeClr val="tx1"/>
                </a:solidFill>
                <a:latin typeface="游ゴシック" panose="020B0400000000000000" pitchFamily="50" charset="-128"/>
                <a:ea typeface="游ゴシック" panose="020B0400000000000000" pitchFamily="50" charset="-128"/>
              </a:rPr>
              <a:t>　</a:t>
            </a:r>
          </a:p>
        </p:txBody>
      </p:sp>
      <p:sp>
        <p:nvSpPr>
          <p:cNvPr id="4" name="サブタイトル 2"/>
          <p:cNvSpPr txBox="1">
            <a:spLocks/>
          </p:cNvSpPr>
          <p:nvPr/>
        </p:nvSpPr>
        <p:spPr bwMode="gray">
          <a:xfrm>
            <a:off x="5580112" y="5415631"/>
            <a:ext cx="3304456" cy="108012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r"/>
            <a:r>
              <a:rPr lang="ja-JP" altLang="en-US"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人間中心設計推進機構</a:t>
            </a:r>
            <a:endParaRPr lang="en-US" altLang="ja-JP"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 name="サブタイトル 2"/>
          <p:cNvSpPr txBox="1">
            <a:spLocks/>
          </p:cNvSpPr>
          <p:nvPr/>
        </p:nvSpPr>
        <p:spPr bwMode="gray">
          <a:xfrm>
            <a:off x="1475656" y="4221088"/>
            <a:ext cx="6400800" cy="499864"/>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914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3716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8288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3200" dirty="0">
                <a:solidFill>
                  <a:schemeClr val="tx1"/>
                </a:solidFill>
                <a:latin typeface="游ゴシック" panose="020B0400000000000000" pitchFamily="50" charset="-128"/>
                <a:ea typeface="游ゴシック" panose="020B0400000000000000" pitchFamily="50" charset="-128"/>
              </a:rPr>
              <a:t>～ お客様と接する方々へ ～　</a:t>
            </a:r>
          </a:p>
        </p:txBody>
      </p:sp>
      <p:pic>
        <p:nvPicPr>
          <p:cNvPr id="6" name="図 5"/>
          <p:cNvPicPr>
            <a:picLocks noChangeAspect="1"/>
          </p:cNvPicPr>
          <p:nvPr/>
        </p:nvPicPr>
        <p:blipFill>
          <a:blip r:embed="rId3"/>
          <a:stretch>
            <a:fillRect/>
          </a:stretch>
        </p:blipFill>
        <p:spPr bwMode="gray">
          <a:xfrm>
            <a:off x="179512" y="4720952"/>
            <a:ext cx="1923810" cy="1933333"/>
          </a:xfrm>
          <a:prstGeom prst="rect">
            <a:avLst/>
          </a:prstGeom>
        </p:spPr>
      </p:pic>
      <p:pic>
        <p:nvPicPr>
          <p:cNvPr id="10" name="Picture 2" descr="ã¯ãªãã¯ããã¨æ°ããã¦ã£ã³ãã¦ã§éãã¾ã">
            <a:extLst>
              <a:ext uri="{FF2B5EF4-FFF2-40B4-BE49-F238E27FC236}">
                <a16:creationId xmlns:a16="http://schemas.microsoft.com/office/drawing/2014/main" xmlns="" id="{4428B434-146D-4772-82B8-B65F9F1F7CE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97783" y="5959259"/>
            <a:ext cx="1534356" cy="53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876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lang="ja-JP" altLang="en-US" sz="4800" b="1" dirty="0">
                <a:latin typeface="游ゴシック" panose="020B0400000000000000" pitchFamily="50" charset="-128"/>
                <a:ea typeface="游ゴシック" panose="020B0400000000000000" pitchFamily="50" charset="-128"/>
              </a:rPr>
              <a:t>２</a:t>
            </a:r>
            <a:r>
              <a:rPr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人間中心設計の考え方</a:t>
            </a:r>
          </a:p>
        </p:txBody>
      </p:sp>
      <p:sp>
        <p:nvSpPr>
          <p:cNvPr id="4" name="コンテンツ プレースホルダー 2"/>
          <p:cNvSpPr>
            <a:spLocks noGrp="1"/>
          </p:cNvSpPr>
          <p:nvPr>
            <p:ph idx="1"/>
          </p:nvPr>
        </p:nvSpPr>
        <p:spPr bwMode="gray">
          <a:xfrm>
            <a:off x="457200" y="3669732"/>
            <a:ext cx="8579296" cy="3168352"/>
          </a:xfrm>
        </p:spPr>
        <p:txBody>
          <a:bodyPr rIns="0"/>
          <a:lstStyle/>
          <a:p>
            <a:pPr>
              <a:spcBef>
                <a:spcPts val="600"/>
              </a:spcBef>
              <a:buClr>
                <a:srgbClr val="FE6E54"/>
              </a:buClr>
              <a:buFont typeface="メイリオ" panose="020B0604030504040204" pitchFamily="50" charset="-128"/>
              <a:buChar char="◆"/>
            </a:pPr>
            <a:r>
              <a:rPr kumimoji="1" lang="ja-JP" altLang="en-US" sz="2800" dirty="0">
                <a:latin typeface="游ゴシック" panose="020B0400000000000000" pitchFamily="50" charset="-128"/>
                <a:ea typeface="游ゴシック" panose="020B0400000000000000" pitchFamily="50" charset="-128"/>
              </a:rPr>
              <a:t>人間中心設計という考え方</a:t>
            </a:r>
            <a:endParaRPr kumimoji="1" lang="en-US" altLang="ja-JP" sz="2800" dirty="0">
              <a:latin typeface="游ゴシック" panose="020B0400000000000000" pitchFamily="50" charset="-128"/>
              <a:ea typeface="游ゴシック" panose="020B0400000000000000" pitchFamily="50" charset="-128"/>
            </a:endParaRPr>
          </a:p>
          <a:p>
            <a:pPr>
              <a:spcBef>
                <a:spcPts val="600"/>
              </a:spcBef>
              <a:buFont typeface="メイリオ" panose="020B0604030504040204" pitchFamily="50" charset="-128"/>
              <a:buChar char="◆"/>
            </a:pPr>
            <a:r>
              <a:rPr lang="ja-JP" altLang="en-US" sz="2800" spc="-150" dirty="0"/>
              <a:t>ユーザーを知るというこ</a:t>
            </a:r>
            <a:r>
              <a:rPr lang="ja-JP" altLang="en-US" sz="2800" dirty="0"/>
              <a:t>と</a:t>
            </a:r>
            <a:endParaRPr lang="en-US" altLang="ja-JP" sz="2800" dirty="0"/>
          </a:p>
          <a:p>
            <a:pPr lvl="1">
              <a:lnSpc>
                <a:spcPts val="1800"/>
              </a:lnSpc>
              <a:spcBef>
                <a:spcPts val="600"/>
              </a:spcBef>
              <a:buClr>
                <a:srgbClr val="FE6E54"/>
              </a:buClr>
              <a:buFont typeface="メイリオ" panose="020B0604030504040204" pitchFamily="50" charset="-128"/>
              <a:buChar char="−"/>
            </a:pPr>
            <a:r>
              <a:rPr lang="ja-JP" altLang="en-US" sz="2000" dirty="0"/>
              <a:t>対象ユーザー、ユーザーの特徴とカテゴライズ例、</a:t>
            </a:r>
            <a:br>
              <a:rPr lang="ja-JP" altLang="en-US" sz="2000" dirty="0"/>
            </a:br>
            <a:r>
              <a:rPr lang="ja-JP" altLang="en-US" sz="2000" dirty="0"/>
              <a:t>ユーザーや状況に配慮した設計の工夫、など</a:t>
            </a:r>
            <a:endParaRPr lang="en-US" altLang="ja-JP" sz="2400" dirty="0"/>
          </a:p>
        </p:txBody>
      </p:sp>
      <p:sp>
        <p:nvSpPr>
          <p:cNvPr id="5" name="スライド番号プレースホルダー 4"/>
          <p:cNvSpPr>
            <a:spLocks noGrp="1"/>
          </p:cNvSpPr>
          <p:nvPr>
            <p:ph type="sldNum" sz="quarter" idx="12"/>
          </p:nvPr>
        </p:nvSpPr>
        <p:spPr/>
        <p:txBody>
          <a:bodyPr/>
          <a:lstStyle/>
          <a:p>
            <a:fld id="{194B20C9-26D2-4B3D-B0E5-BA1A1EAC872E}" type="slidenum">
              <a:rPr lang="ja-JP" altLang="en-US" smtClean="0"/>
              <a:pPr/>
              <a:t>10</a:t>
            </a:fld>
            <a:endParaRPr lang="ja-JP" altLang="en-US"/>
          </a:p>
        </p:txBody>
      </p:sp>
      <p:sp>
        <p:nvSpPr>
          <p:cNvPr id="7" name="タイトル 1">
            <a:extLst>
              <a:ext uri="{FF2B5EF4-FFF2-40B4-BE49-F238E27FC236}">
                <a16:creationId xmlns:a16="http://schemas.microsoft.com/office/drawing/2014/main" xmlns="" id="{44E05836-B214-4BE8-A7B9-77DCBE438B65}"/>
              </a:ext>
            </a:extLst>
          </p:cNvPr>
          <p:cNvSpPr txBox="1">
            <a:spLocks/>
          </p:cNvSpPr>
          <p:nvPr/>
        </p:nvSpPr>
        <p:spPr bwMode="gray">
          <a:xfrm>
            <a:off x="0" y="2796554"/>
            <a:ext cx="9144000" cy="436589"/>
          </a:xfrm>
          <a:prstGeom prst="rect">
            <a:avLst/>
          </a:prstGeom>
          <a:solidFill>
            <a:srgbClr val="FE6E54">
              <a:alpha val="50000"/>
            </a:srgbClr>
          </a:solidFill>
        </p:spPr>
        <p:txBody>
          <a:bodyPr vert="horz" lIns="0" tIns="0" rIns="288000" bIns="0" rtlCol="0" anchor="ctr">
            <a:normAutofit/>
          </a:bodyPr>
          <a:lstStyle>
            <a:lvl1pPr algn="l" defTabSz="914400" rtl="0" eaLnBrk="1" latinLnBrk="0" hangingPunct="1">
              <a:spcBef>
                <a:spcPct val="0"/>
              </a:spcBef>
              <a:buNone/>
              <a:defRPr kumimoji="1" sz="4400" kern="12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defRPr>
            </a:lvl1pPr>
          </a:lstStyle>
          <a:p>
            <a:pPr algn="r"/>
            <a:r>
              <a:rPr lang="en-US" altLang="ja-JP" sz="2800" dirty="0">
                <a:solidFill>
                  <a:schemeClr val="tx1"/>
                </a:solidFill>
              </a:rPr>
              <a:t>H</a:t>
            </a:r>
            <a:r>
              <a:rPr lang="ja-JP" altLang="en-US" sz="2800" dirty="0">
                <a:solidFill>
                  <a:schemeClr val="tx1"/>
                </a:solidFill>
              </a:rPr>
              <a:t> </a:t>
            </a:r>
            <a:r>
              <a:rPr lang="en-US" altLang="ja-JP" sz="2800" dirty="0">
                <a:solidFill>
                  <a:schemeClr val="tx1"/>
                </a:solidFill>
              </a:rPr>
              <a:t>C</a:t>
            </a:r>
            <a:r>
              <a:rPr lang="ja-JP" altLang="en-US" sz="2800" dirty="0">
                <a:solidFill>
                  <a:schemeClr val="tx1"/>
                </a:solidFill>
              </a:rPr>
              <a:t> </a:t>
            </a:r>
            <a:r>
              <a:rPr lang="en-US" altLang="ja-JP" sz="2800" dirty="0">
                <a:solidFill>
                  <a:schemeClr val="tx1"/>
                </a:solidFill>
              </a:rPr>
              <a:t>D</a:t>
            </a:r>
            <a:r>
              <a:rPr lang="ja-JP" altLang="en-US" sz="2800" dirty="0">
                <a:solidFill>
                  <a:schemeClr val="tx1"/>
                </a:solidFill>
              </a:rPr>
              <a:t> の第一歩</a:t>
            </a:r>
          </a:p>
        </p:txBody>
      </p:sp>
    </p:spTree>
    <p:extLst>
      <p:ext uri="{BB962C8B-B14F-4D97-AF65-F5344CB8AC3E}">
        <p14:creationId xmlns:p14="http://schemas.microsoft.com/office/powerpoint/2010/main" val="391805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pPr algn="l"/>
            <a:r>
              <a:rPr kumimoji="1" lang="ja-JP" altLang="en-US" sz="3200" dirty="0">
                <a:latin typeface="游ゴシック" panose="020B0400000000000000" pitchFamily="50" charset="-128"/>
                <a:ea typeface="游ゴシック" panose="020B0400000000000000" pitchFamily="50" charset="-128"/>
              </a:rPr>
              <a:t>人間中心設計という考え方　</a:t>
            </a:r>
          </a:p>
        </p:txBody>
      </p:sp>
      <p:sp>
        <p:nvSpPr>
          <p:cNvPr id="3" name="コンテンツ プレースホルダー 2"/>
          <p:cNvSpPr>
            <a:spLocks noGrp="1"/>
          </p:cNvSpPr>
          <p:nvPr>
            <p:ph idx="4294967295"/>
          </p:nvPr>
        </p:nvSpPr>
        <p:spPr bwMode="gray">
          <a:xfrm>
            <a:off x="352425" y="5816600"/>
            <a:ext cx="8366125" cy="887413"/>
          </a:xfrm>
          <a:prstGeom prst="roundRect">
            <a:avLst/>
          </a:prstGeom>
          <a:solidFill>
            <a:srgbClr val="FE6E54"/>
          </a:solidFill>
          <a:ln>
            <a:noFill/>
          </a:ln>
        </p:spPr>
        <p:style>
          <a:lnRef idx="2">
            <a:schemeClr val="accent2"/>
          </a:lnRef>
          <a:fillRef idx="1">
            <a:schemeClr val="lt1"/>
          </a:fillRef>
          <a:effectRef idx="0">
            <a:schemeClr val="accent2"/>
          </a:effectRef>
          <a:fontRef idx="minor">
            <a:schemeClr val="dk1"/>
          </a:fontRef>
        </p:style>
        <p:txBody>
          <a:bodyPr anchor="ctr">
            <a:noAutofit/>
          </a:bodyPr>
          <a:lstStyle/>
          <a:p>
            <a:pPr marL="0" indent="0">
              <a:buNone/>
            </a:pP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kumimoji="1"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は、「苦い経験」をできるだけ少なくし、「うれしい経験」をできるだけ豊かにしようとする設計への取り組み</a:t>
            </a:r>
          </a:p>
        </p:txBody>
      </p:sp>
      <p:pic>
        <p:nvPicPr>
          <p:cNvPr id="4" name="Picture 2" descr="\\Sv019071\cv推進部\2G\9X_temp\98_PDF\5_1_うれしい体験にがい体験.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51000"/>
                    </a14:imgEffect>
                  </a14:imgLayer>
                </a14:imgProps>
              </a:ext>
              <a:ext uri="{28A0092B-C50C-407E-A947-70E740481C1C}">
                <a14:useLocalDpi xmlns:a14="http://schemas.microsoft.com/office/drawing/2010/main"/>
              </a:ext>
            </a:extLst>
          </a:blip>
          <a:srcRect/>
          <a:stretch>
            <a:fillRect/>
          </a:stretch>
        </p:blipFill>
        <p:spPr bwMode="gray">
          <a:xfrm rot="5400000">
            <a:off x="3008765" y="-1376506"/>
            <a:ext cx="2623431" cy="72408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v019071\cv推進部\2G\9X_temp\98_PDF\5_2_うれしい体験にがい体験.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rot="5400000">
            <a:off x="3210155" y="1600655"/>
            <a:ext cx="1977114" cy="5931343"/>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bwMode="gray">
          <a:xfrm>
            <a:off x="5451578" y="5351546"/>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スライド番号プレースホルダー 5"/>
          <p:cNvSpPr>
            <a:spLocks noGrp="1"/>
          </p:cNvSpPr>
          <p:nvPr>
            <p:ph type="sldNum" sz="quarter" idx="10"/>
          </p:nvPr>
        </p:nvSpPr>
        <p:spPr/>
        <p:txBody>
          <a:bodyPr/>
          <a:lstStyle/>
          <a:p>
            <a:fld id="{194B20C9-26D2-4B3D-B0E5-BA1A1EAC872E}" type="slidenum">
              <a:rPr lang="ja-JP" altLang="en-US" smtClean="0"/>
              <a:pPr/>
              <a:t>11</a:t>
            </a:fld>
            <a:endParaRPr lang="ja-JP" altLang="en-US"/>
          </a:p>
        </p:txBody>
      </p:sp>
    </p:spTree>
    <p:extLst>
      <p:ext uri="{BB962C8B-B14F-4D97-AF65-F5344CB8AC3E}">
        <p14:creationId xmlns:p14="http://schemas.microsoft.com/office/powerpoint/2010/main" val="30043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pPr algn="l"/>
            <a:r>
              <a:rPr kumimoji="1" lang="ja-JP" altLang="en-US" sz="3200" dirty="0">
                <a:latin typeface="游ゴシック" panose="020B0400000000000000" pitchFamily="50" charset="-128"/>
                <a:ea typeface="游ゴシック" panose="020B0400000000000000" pitchFamily="50" charset="-128"/>
              </a:rPr>
              <a:t>ユーザーを知る　</a:t>
            </a:r>
            <a:r>
              <a:rPr kumimoji="1" lang="ja-JP" altLang="en-US" sz="2000" dirty="0">
                <a:latin typeface="游ゴシック" panose="020B0400000000000000" pitchFamily="50" charset="-128"/>
                <a:ea typeface="游ゴシック" panose="020B0400000000000000" pitchFamily="50" charset="-128"/>
              </a:rPr>
              <a:t>～コンビニ</a:t>
            </a:r>
            <a:r>
              <a:rPr kumimoji="1" lang="en-US" altLang="ja-JP" sz="2000" dirty="0">
                <a:latin typeface="游ゴシック" panose="020B0400000000000000" pitchFamily="50" charset="-128"/>
                <a:ea typeface="游ゴシック" panose="020B0400000000000000" pitchFamily="50" charset="-128"/>
              </a:rPr>
              <a:t>ATM</a:t>
            </a:r>
            <a:r>
              <a:rPr kumimoji="1" lang="ja-JP" altLang="en-US" sz="2000" dirty="0">
                <a:latin typeface="游ゴシック" panose="020B0400000000000000" pitchFamily="50" charset="-128"/>
                <a:ea typeface="游ゴシック" panose="020B0400000000000000" pitchFamily="50" charset="-128"/>
              </a:rPr>
              <a:t>のユーザーは？</a:t>
            </a:r>
            <a:endParaRPr kumimoji="1" lang="ja-JP" altLang="en-US" sz="3200"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4294967295"/>
          </p:nvPr>
        </p:nvSpPr>
        <p:spPr bwMode="gray">
          <a:xfrm>
            <a:off x="250825" y="2706688"/>
            <a:ext cx="8893175" cy="1944687"/>
          </a:xfrm>
        </p:spPr>
        <p:txBody>
          <a:bodyPr>
            <a:noAutofit/>
          </a:bodyPr>
          <a:lstStyle/>
          <a:p>
            <a:pPr marL="0" indent="0">
              <a:lnSpc>
                <a:spcPts val="4000"/>
              </a:lnSpc>
              <a:spcBef>
                <a:spcPts val="0"/>
              </a:spcBef>
              <a:buNone/>
            </a:pPr>
            <a:r>
              <a:rPr lang="ja-JP" altLang="en-US" sz="3600" dirty="0">
                <a:latin typeface="游ゴシック" panose="020B0400000000000000" pitchFamily="50" charset="-128"/>
                <a:ea typeface="游ゴシック" panose="020B0400000000000000" pitchFamily="50" charset="-128"/>
              </a:rPr>
              <a:t>コンビニ</a:t>
            </a:r>
            <a:r>
              <a:rPr lang="en-US" altLang="ja-JP" sz="3600" dirty="0">
                <a:latin typeface="游ゴシック" panose="020B0400000000000000" pitchFamily="50" charset="-128"/>
                <a:ea typeface="游ゴシック" panose="020B0400000000000000" pitchFamily="50" charset="-128"/>
              </a:rPr>
              <a:t>ATM</a:t>
            </a:r>
            <a:r>
              <a:rPr lang="ja-JP" altLang="en-US" sz="3600" dirty="0">
                <a:latin typeface="游ゴシック" panose="020B0400000000000000" pitchFamily="50" charset="-128"/>
                <a:ea typeface="游ゴシック" panose="020B0400000000000000" pitchFamily="50" charset="-128"/>
              </a:rPr>
              <a:t>にとっての</a:t>
            </a:r>
            <a:r>
              <a:rPr kumimoji="1" lang="en-US" altLang="ja-JP" sz="3600" dirty="0">
                <a:latin typeface="游ゴシック" panose="020B0400000000000000" pitchFamily="50" charset="-128"/>
                <a:ea typeface="游ゴシック" panose="020B0400000000000000" pitchFamily="50" charset="-128"/>
              </a:rPr>
              <a:t/>
            </a:r>
            <a:br>
              <a:rPr kumimoji="1" lang="en-US" altLang="ja-JP" sz="3600" dirty="0">
                <a:latin typeface="游ゴシック" panose="020B0400000000000000" pitchFamily="50" charset="-128"/>
                <a:ea typeface="游ゴシック" panose="020B0400000000000000" pitchFamily="50" charset="-128"/>
              </a:rPr>
            </a:br>
            <a:r>
              <a:rPr kumimoji="1" lang="ja-JP" altLang="en-US" sz="3600" dirty="0">
                <a:latin typeface="游ゴシック" panose="020B0400000000000000" pitchFamily="50" charset="-128"/>
                <a:ea typeface="游ゴシック" panose="020B0400000000000000" pitchFamily="50" charset="-128"/>
              </a:rPr>
              <a:t>ユーザーは、</a:t>
            </a:r>
            <a:endParaRPr kumimoji="1" lang="en-US" altLang="ja-JP" sz="3600" dirty="0">
              <a:latin typeface="游ゴシック" panose="020B0400000000000000" pitchFamily="50" charset="-128"/>
              <a:ea typeface="游ゴシック" panose="020B0400000000000000" pitchFamily="50" charset="-128"/>
            </a:endParaRPr>
          </a:p>
          <a:p>
            <a:pPr marL="0" indent="0">
              <a:lnSpc>
                <a:spcPts val="4000"/>
              </a:lnSpc>
              <a:spcBef>
                <a:spcPts val="0"/>
              </a:spcBef>
              <a:buNone/>
            </a:pPr>
            <a:r>
              <a:rPr kumimoji="1" lang="ja-JP" altLang="en-US" sz="3600" dirty="0">
                <a:latin typeface="游ゴシック" panose="020B0400000000000000" pitchFamily="50" charset="-128"/>
                <a:ea typeface="游ゴシック" panose="020B0400000000000000" pitchFamily="50" charset="-128"/>
              </a:rPr>
              <a:t>どういった人たちだろうか。</a:t>
            </a:r>
            <a:endParaRPr lang="ja-JP" altLang="en-US" sz="500"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bwMode="gray">
          <a:xfrm>
            <a:off x="250825" y="1243640"/>
            <a:ext cx="3772186"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4800" b="1" dirty="0">
                <a:solidFill>
                  <a:srgbClr val="FE6E54"/>
                </a:solidFill>
                <a:latin typeface="游ゴシック" panose="020B0400000000000000" pitchFamily="50" charset="-128"/>
                <a:ea typeface="游ゴシック" panose="020B0400000000000000" pitchFamily="50" charset="-128"/>
              </a:rPr>
              <a:t>Workshop</a:t>
            </a:r>
            <a:r>
              <a:rPr lang="ja-JP" altLang="en-US" sz="4800" b="1" dirty="0">
                <a:solidFill>
                  <a:srgbClr val="FE6E54"/>
                </a:solidFill>
                <a:latin typeface="游ゴシック" panose="020B0400000000000000" pitchFamily="50" charset="-128"/>
                <a:ea typeface="游ゴシック" panose="020B0400000000000000" pitchFamily="50" charset="-128"/>
              </a:rPr>
              <a:t>①</a:t>
            </a:r>
            <a:endParaRPr kumimoji="1" lang="ja-JP" altLang="en-US" sz="4800" b="1" dirty="0">
              <a:solidFill>
                <a:srgbClr val="FE6E54"/>
              </a:solidFill>
              <a:latin typeface="游ゴシック" panose="020B0400000000000000" pitchFamily="50" charset="-128"/>
              <a:ea typeface="游ゴシック" panose="020B0400000000000000" pitchFamily="50" charset="-128"/>
            </a:endParaRPr>
          </a:p>
        </p:txBody>
      </p:sp>
      <p:sp>
        <p:nvSpPr>
          <p:cNvPr id="6" name="コンテンツ プレースホルダー 2"/>
          <p:cNvSpPr txBox="1">
            <a:spLocks/>
          </p:cNvSpPr>
          <p:nvPr/>
        </p:nvSpPr>
        <p:spPr bwMode="gray">
          <a:xfrm>
            <a:off x="250825" y="5084480"/>
            <a:ext cx="8893175" cy="5858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ja-JP" altLang="en-US" dirty="0">
                <a:latin typeface="游ゴシック" panose="020B0400000000000000" pitchFamily="50" charset="-128"/>
                <a:ea typeface="游ゴシック" panose="020B0400000000000000" pitchFamily="50" charset="-128"/>
              </a:rPr>
              <a:t>ユーザーを挙げてみよう。</a:t>
            </a:r>
            <a:endParaRPr lang="en-US" altLang="ja-JP" dirty="0">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gray">
          <a:xfrm flipH="1">
            <a:off x="161925" y="1620411"/>
            <a:ext cx="7620000" cy="495300"/>
          </a:xfrm>
          <a:prstGeom prst="rect">
            <a:avLst/>
          </a:prstGeom>
        </p:spPr>
      </p:pic>
      <p:sp>
        <p:nvSpPr>
          <p:cNvPr id="8" name="スライド番号プレースホルダー 7"/>
          <p:cNvSpPr>
            <a:spLocks noGrp="1"/>
          </p:cNvSpPr>
          <p:nvPr>
            <p:ph type="sldNum" sz="quarter" idx="10"/>
          </p:nvPr>
        </p:nvSpPr>
        <p:spPr/>
        <p:txBody>
          <a:bodyPr/>
          <a:lstStyle/>
          <a:p>
            <a:fld id="{194B20C9-26D2-4B3D-B0E5-BA1A1EAC872E}" type="slidenum">
              <a:rPr lang="ja-JP" altLang="en-US" smtClean="0"/>
              <a:pPr/>
              <a:t>12</a:t>
            </a:fld>
            <a:endParaRPr lang="ja-JP" altLang="en-US"/>
          </a:p>
        </p:txBody>
      </p:sp>
      <p:pic>
        <p:nvPicPr>
          <p:cNvPr id="10" name="図 9"/>
          <p:cNvPicPr>
            <a:picLocks noChangeAspect="1"/>
          </p:cNvPicPr>
          <p:nvPr/>
        </p:nvPicPr>
        <p:blipFill>
          <a:blip r:embed="rId4"/>
          <a:stretch>
            <a:fillRect/>
          </a:stretch>
        </p:blipFill>
        <p:spPr>
          <a:xfrm flipH="1">
            <a:off x="6338277" y="2938302"/>
            <a:ext cx="2544358" cy="2869169"/>
          </a:xfrm>
          <a:prstGeom prst="rect">
            <a:avLst/>
          </a:prstGeom>
        </p:spPr>
      </p:pic>
      <p:pic>
        <p:nvPicPr>
          <p:cNvPr id="12" name="図 11"/>
          <p:cNvPicPr>
            <a:picLocks noChangeAspect="1"/>
          </p:cNvPicPr>
          <p:nvPr/>
        </p:nvPicPr>
        <p:blipFill>
          <a:blip r:embed="rId5">
            <a:clrChange>
              <a:clrFrom>
                <a:srgbClr val="FFFFFF"/>
              </a:clrFrom>
              <a:clrTo>
                <a:srgbClr val="FFFFFF">
                  <a:alpha val="0"/>
                </a:srgbClr>
              </a:clrTo>
            </a:clrChange>
            <a:grayscl/>
          </a:blip>
          <a:stretch>
            <a:fillRect/>
          </a:stretch>
        </p:blipFill>
        <p:spPr>
          <a:xfrm>
            <a:off x="7010456" y="2492482"/>
            <a:ext cx="600000" cy="1057143"/>
          </a:xfrm>
          <a:prstGeom prst="rect">
            <a:avLst/>
          </a:prstGeom>
        </p:spPr>
      </p:pic>
    </p:spTree>
    <p:extLst>
      <p:ext uri="{BB962C8B-B14F-4D97-AF65-F5344CB8AC3E}">
        <p14:creationId xmlns:p14="http://schemas.microsoft.com/office/powerpoint/2010/main" val="2691826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v019071\cv推進部\2G\9X_temp\98_PDF\8_ATMユーザ.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rot="5400000">
            <a:off x="3293203" y="674549"/>
            <a:ext cx="6481523" cy="522007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bwMode="gray"/>
        <p:txBody>
          <a:bodyPr>
            <a:noAutofit/>
          </a:bodyPr>
          <a:lstStyle/>
          <a:p>
            <a:pPr algn="l"/>
            <a:r>
              <a:rPr lang="ja-JP" altLang="en-US" sz="3200" dirty="0">
                <a:latin typeface="游ゴシック" panose="020B0400000000000000" pitchFamily="50" charset="-128"/>
                <a:ea typeface="游ゴシック" panose="020B0400000000000000" pitchFamily="50" charset="-128"/>
              </a:rPr>
              <a:t>ユーザーは？</a:t>
            </a:r>
            <a:endParaRPr kumimoji="1" lang="ja-JP" altLang="en-US" sz="3200"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bwMode="gray">
          <a:xfrm>
            <a:off x="5478570" y="6581772"/>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 name="コンテンツ プレースホルダー 2"/>
          <p:cNvSpPr txBox="1">
            <a:spLocks/>
          </p:cNvSpPr>
          <p:nvPr/>
        </p:nvSpPr>
        <p:spPr bwMode="gray">
          <a:xfrm>
            <a:off x="78929" y="923535"/>
            <a:ext cx="4080392" cy="1450165"/>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36000" tIns="45720" rIns="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800"/>
              </a:lnSpc>
              <a:spcBef>
                <a:spcPts val="600"/>
              </a:spcBef>
              <a:buFont typeface="Arial" panose="020B0604020202020204" pitchFamily="34" charset="0"/>
              <a:buNone/>
            </a:pPr>
            <a:r>
              <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を活用する上で、</a:t>
            </a:r>
            <a:r>
              <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spc="-150" dirty="0">
                <a:latin typeface="游ゴシック" panose="020B0400000000000000" pitchFamily="50" charset="-128"/>
                <a:ea typeface="游ゴシック" panose="020B0400000000000000" pitchFamily="50" charset="-128"/>
                <a:cs typeface="メイリオ" panose="020B0604030504040204" pitchFamily="50" charset="-128"/>
              </a:rPr>
              <a:t>プロジェクトの</a:t>
            </a:r>
            <a:r>
              <a:rPr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対象</a:t>
            </a:r>
            <a:r>
              <a:rPr lang="ja-JP" altLang="en-US" sz="2400" b="1" spc="-15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ユーザー</a:t>
            </a:r>
            <a:r>
              <a:rPr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を明確にすることは重要</a:t>
            </a:r>
            <a:r>
              <a:rPr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である。</a:t>
            </a:r>
            <a:endParaRPr lang="en-US" altLang="ja-JP" sz="28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コンテンツ プレースホルダー 2"/>
          <p:cNvSpPr txBox="1">
            <a:spLocks/>
          </p:cNvSpPr>
          <p:nvPr/>
        </p:nvSpPr>
        <p:spPr bwMode="gray">
          <a:xfrm>
            <a:off x="239208" y="2632114"/>
            <a:ext cx="3065967"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18097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狭義のユーザー</a:t>
            </a:r>
          </a:p>
        </p:txBody>
      </p:sp>
      <p:sp>
        <p:nvSpPr>
          <p:cNvPr id="10" name="コンテンツ プレースホルダー 2"/>
          <p:cNvSpPr txBox="1">
            <a:spLocks/>
          </p:cNvSpPr>
          <p:nvPr/>
        </p:nvSpPr>
        <p:spPr bwMode="gray">
          <a:xfrm>
            <a:off x="239208" y="5491588"/>
            <a:ext cx="3065967"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18097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広義のユーザー</a:t>
            </a:r>
          </a:p>
        </p:txBody>
      </p:sp>
      <p:sp>
        <p:nvSpPr>
          <p:cNvPr id="11" name="コンテンツ プレースホルダー 2"/>
          <p:cNvSpPr txBox="1">
            <a:spLocks/>
          </p:cNvSpPr>
          <p:nvPr/>
        </p:nvSpPr>
        <p:spPr bwMode="gray">
          <a:xfrm>
            <a:off x="251520" y="3325980"/>
            <a:ext cx="5688632" cy="1977373"/>
          </a:xfrm>
          <a:prstGeom prst="rect">
            <a:avLst/>
          </a:prstGeom>
        </p:spPr>
        <p:txBody>
          <a:bodyPr vert="horz" lIns="91440" tIns="72000" rIns="91440" bIns="3600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23875" lvl="1" indent="-342900">
              <a:lnSpc>
                <a:spcPts val="2200"/>
              </a:lnSpc>
              <a:spcBef>
                <a:spcPts val="1200"/>
              </a:spcBef>
              <a:buClr>
                <a:srgbClr val="FE6E54"/>
              </a:buClr>
              <a:buFont typeface="メイリオ" panose="020B0604030504040204" pitchFamily="50" charset="-128"/>
              <a:buChar char="▶"/>
            </a:pPr>
            <a:r>
              <a:rPr lang="ja-JP" altLang="en-US" dirty="0">
                <a:latin typeface="游ゴシック" panose="020B0400000000000000" pitchFamily="50" charset="-128"/>
                <a:ea typeface="游ゴシック" panose="020B0400000000000000" pitchFamily="50" charset="-128"/>
              </a:rPr>
              <a:t>直接</a:t>
            </a:r>
            <a:r>
              <a:rPr lang="ja-JP" altLang="en-US" spc="-150" dirty="0">
                <a:latin typeface="游ゴシック" panose="020B0400000000000000" pitchFamily="50" charset="-128"/>
                <a:ea typeface="游ゴシック" panose="020B0400000000000000" pitchFamily="50" charset="-128"/>
              </a:rPr>
              <a:t>ユーザー</a:t>
            </a:r>
          </a:p>
          <a:p>
            <a:pPr marL="1057275" lvl="1" indent="-342900">
              <a:lnSpc>
                <a:spcPts val="2200"/>
              </a:lnSpc>
              <a:spcBef>
                <a:spcPts val="600"/>
              </a:spcBef>
              <a:buFont typeface="Wingdings" panose="05000000000000000000" pitchFamily="2" charset="2"/>
              <a:buChar char="l"/>
            </a:pPr>
            <a:r>
              <a:rPr lang="ja-JP" altLang="en-US" sz="2000" dirty="0">
                <a:latin typeface="游ゴシック" panose="020B0400000000000000" pitchFamily="50" charset="-128"/>
                <a:ea typeface="游ゴシック" panose="020B0400000000000000" pitchFamily="50" charset="-128"/>
              </a:rPr>
              <a:t>一次</a:t>
            </a:r>
            <a:r>
              <a:rPr lang="ja-JP" altLang="en-US" sz="2000" spc="-150" dirty="0">
                <a:latin typeface="游ゴシック" panose="020B0400000000000000" pitchFamily="50" charset="-128"/>
                <a:ea typeface="游ゴシック" panose="020B0400000000000000" pitchFamily="50" charset="-128"/>
              </a:rPr>
              <a:t>ユーザー</a:t>
            </a:r>
          </a:p>
          <a:p>
            <a:pPr marL="1057275" lvl="1" indent="-342900">
              <a:lnSpc>
                <a:spcPts val="2200"/>
              </a:lnSpc>
              <a:spcBef>
                <a:spcPts val="600"/>
              </a:spcBef>
              <a:buFont typeface="Wingdings" panose="05000000000000000000" pitchFamily="2" charset="2"/>
              <a:buChar char="l"/>
            </a:pPr>
            <a:r>
              <a:rPr lang="ja-JP" altLang="en-US" sz="2000" dirty="0">
                <a:latin typeface="游ゴシック" panose="020B0400000000000000" pitchFamily="50" charset="-128"/>
                <a:ea typeface="游ゴシック" panose="020B0400000000000000" pitchFamily="50" charset="-128"/>
              </a:rPr>
              <a:t>二次</a:t>
            </a:r>
            <a:r>
              <a:rPr lang="ja-JP" altLang="en-US" sz="2000" spc="-150" dirty="0">
                <a:latin typeface="游ゴシック" panose="020B0400000000000000" pitchFamily="50" charset="-128"/>
                <a:ea typeface="游ゴシック" panose="020B0400000000000000" pitchFamily="50" charset="-128"/>
              </a:rPr>
              <a:t>ユーザー</a:t>
            </a:r>
          </a:p>
          <a:p>
            <a:pPr marL="523875" lvl="1" indent="-342900">
              <a:lnSpc>
                <a:spcPts val="2200"/>
              </a:lnSpc>
              <a:spcBef>
                <a:spcPts val="2400"/>
              </a:spcBef>
              <a:buClr>
                <a:srgbClr val="FE6E54"/>
              </a:buClr>
              <a:buFont typeface="メイリオ" panose="020B0604030504040204" pitchFamily="50" charset="-128"/>
              <a:buChar char="▶"/>
            </a:pPr>
            <a:r>
              <a:rPr lang="ja-JP" altLang="en-US" dirty="0">
                <a:latin typeface="游ゴシック" panose="020B0400000000000000" pitchFamily="50" charset="-128"/>
                <a:ea typeface="游ゴシック" panose="020B0400000000000000" pitchFamily="50" charset="-128"/>
              </a:rPr>
              <a:t>間接</a:t>
            </a:r>
            <a:r>
              <a:rPr lang="ja-JP" altLang="en-US" spc="-150" dirty="0">
                <a:latin typeface="游ゴシック" panose="020B0400000000000000" pitchFamily="50" charset="-128"/>
                <a:ea typeface="游ゴシック" panose="020B0400000000000000" pitchFamily="50" charset="-128"/>
              </a:rPr>
              <a:t>ユーザー</a:t>
            </a:r>
          </a:p>
        </p:txBody>
      </p:sp>
      <p:sp>
        <p:nvSpPr>
          <p:cNvPr id="12" name="テキスト ボックス 11"/>
          <p:cNvSpPr txBox="1"/>
          <p:nvPr/>
        </p:nvSpPr>
        <p:spPr bwMode="gray">
          <a:xfrm>
            <a:off x="4263330" y="4036505"/>
            <a:ext cx="1269578"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お金をおろすお客様</a:t>
            </a:r>
          </a:p>
        </p:txBody>
      </p:sp>
      <p:sp>
        <p:nvSpPr>
          <p:cNvPr id="13" name="テキスト ボックス 12"/>
          <p:cNvSpPr txBox="1"/>
          <p:nvPr/>
        </p:nvSpPr>
        <p:spPr bwMode="gray">
          <a:xfrm>
            <a:off x="5701704" y="4036505"/>
            <a:ext cx="1013098" cy="169277"/>
          </a:xfrm>
          <a:prstGeom prst="rect">
            <a:avLst/>
          </a:prstGeom>
          <a:solidFill>
            <a:schemeClr val="bg1"/>
          </a:solidFill>
        </p:spPr>
        <p:txBody>
          <a:bodyPr wrap="none" lIns="0" tIns="0" rIns="0" bIns="0" rtlCol="0">
            <a:spAutoFit/>
          </a:bodyPr>
          <a:lstStyle/>
          <a:p>
            <a:r>
              <a:rPr kumimoji="1" lang="ja-JP" altLang="en-US" sz="1100" spc="-150" dirty="0">
                <a:latin typeface="游ゴシック" panose="020B0400000000000000" pitchFamily="50" charset="-128"/>
                <a:ea typeface="游ゴシック" panose="020B0400000000000000" pitchFamily="50" charset="-128"/>
                <a:cs typeface="メイリオ" panose="020B0604030504040204" pitchFamily="50" charset="-128"/>
              </a:rPr>
              <a:t>メンテナンス</a:t>
            </a:r>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業者</a:t>
            </a:r>
          </a:p>
        </p:txBody>
      </p:sp>
      <p:sp>
        <p:nvSpPr>
          <p:cNvPr id="14" name="テキスト ボックス 13"/>
          <p:cNvSpPr txBox="1"/>
          <p:nvPr/>
        </p:nvSpPr>
        <p:spPr bwMode="gray">
          <a:xfrm>
            <a:off x="4208992" y="5825551"/>
            <a:ext cx="1269578"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コンビニの管理会社</a:t>
            </a:r>
          </a:p>
        </p:txBody>
      </p:sp>
      <p:sp>
        <p:nvSpPr>
          <p:cNvPr id="15" name="テキスト ボックス 14"/>
          <p:cNvSpPr txBox="1"/>
          <p:nvPr/>
        </p:nvSpPr>
        <p:spPr bwMode="gray">
          <a:xfrm>
            <a:off x="5996350" y="5825551"/>
            <a:ext cx="846386"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コンビニ店長</a:t>
            </a:r>
          </a:p>
        </p:txBody>
      </p:sp>
      <p:sp>
        <p:nvSpPr>
          <p:cNvPr id="16" name="テキスト ボックス 15"/>
          <p:cNvSpPr txBox="1"/>
          <p:nvPr/>
        </p:nvSpPr>
        <p:spPr bwMode="gray">
          <a:xfrm>
            <a:off x="7657864" y="5825551"/>
            <a:ext cx="705321"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他のお客様</a:t>
            </a:r>
          </a:p>
        </p:txBody>
      </p:sp>
      <p:sp>
        <p:nvSpPr>
          <p:cNvPr id="17" name="テキスト ボックス 16"/>
          <p:cNvSpPr txBox="1"/>
          <p:nvPr/>
        </p:nvSpPr>
        <p:spPr bwMode="gray">
          <a:xfrm>
            <a:off x="7808452" y="3527371"/>
            <a:ext cx="423193" cy="169277"/>
          </a:xfrm>
          <a:prstGeom prst="rect">
            <a:avLst/>
          </a:prstGeom>
          <a:solidFill>
            <a:schemeClr val="bg1"/>
          </a:solidFill>
        </p:spPr>
        <p:txBody>
          <a:bodyPr wrap="none" lIns="0" tIns="0" rIns="0" bIns="0" rtlCol="0">
            <a:spAutoFit/>
          </a:bodyPr>
          <a:lstStyle/>
          <a:p>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銀行員</a:t>
            </a:r>
          </a:p>
        </p:txBody>
      </p:sp>
      <p:sp>
        <p:nvSpPr>
          <p:cNvPr id="18" name="テキスト ボックス 17"/>
          <p:cNvSpPr txBox="1"/>
          <p:nvPr/>
        </p:nvSpPr>
        <p:spPr bwMode="gray">
          <a:xfrm>
            <a:off x="7077074" y="1559602"/>
            <a:ext cx="1660711" cy="677108"/>
          </a:xfrm>
          <a:prstGeom prst="rect">
            <a:avLst/>
          </a:prstGeom>
          <a:solidFill>
            <a:schemeClr val="bg1"/>
          </a:solidFill>
        </p:spPr>
        <p:txBody>
          <a:bodyPr wrap="none" lIns="0" tIns="0" rIns="0" bIns="0" rtlCol="0">
            <a:spAutoFit/>
          </a:bodyPr>
          <a:lstStyle/>
          <a:p>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製品や</a:t>
            </a:r>
            <a:r>
              <a:rPr lang="ja-JP" altLang="en-US" sz="1100" spc="-150" dirty="0">
                <a:latin typeface="游ゴシック" panose="020B0400000000000000" pitchFamily="50" charset="-128"/>
                <a:ea typeface="游ゴシック" panose="020B0400000000000000" pitchFamily="50" charset="-128"/>
                <a:cs typeface="メイリオ" panose="020B0604030504040204" pitchFamily="50" charset="-128"/>
              </a:rPr>
              <a:t>システム</a:t>
            </a: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や</a:t>
            </a:r>
            <a:r>
              <a:rPr lang="ja-JP" altLang="en-US" sz="1100" spc="-150" dirty="0">
                <a:latin typeface="游ゴシック" panose="020B0400000000000000" pitchFamily="50" charset="-128"/>
                <a:ea typeface="游ゴシック" panose="020B0400000000000000" pitchFamily="50" charset="-128"/>
                <a:cs typeface="メイリオ" panose="020B0604030504040204" pitchFamily="50" charset="-128"/>
              </a:rPr>
              <a:t>サービスと</a:t>
            </a:r>
            <a:r>
              <a:rPr lang="en-US" altLang="ja-JP" sz="1100" spc="-15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spc="-15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直接的には相互作用は</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行わないが、その出力を</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受け取る人</a:t>
            </a: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9" name="テキスト ボックス 18"/>
          <p:cNvSpPr txBox="1"/>
          <p:nvPr/>
        </p:nvSpPr>
        <p:spPr bwMode="gray">
          <a:xfrm>
            <a:off x="4625515" y="1601652"/>
            <a:ext cx="1833835" cy="338554"/>
          </a:xfrm>
          <a:prstGeom prst="rect">
            <a:avLst/>
          </a:prstGeom>
          <a:solidFill>
            <a:schemeClr val="bg1"/>
          </a:solidFill>
        </p:spPr>
        <p:txBody>
          <a:bodyPr wrap="none" lIns="0" tIns="0" rIns="0" bIns="0" rtlCol="0">
            <a:spAutoFit/>
          </a:bodyPr>
          <a:lstStyle/>
          <a:p>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製品やシステムやサービスと</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直接的に相互作用する人</a:t>
            </a: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テキスト ボックス 19"/>
          <p:cNvSpPr txBox="1"/>
          <p:nvPr/>
        </p:nvSpPr>
        <p:spPr bwMode="gray">
          <a:xfrm>
            <a:off x="4686698" y="2209051"/>
            <a:ext cx="987450" cy="338554"/>
          </a:xfrm>
          <a:prstGeom prst="rect">
            <a:avLst/>
          </a:prstGeom>
          <a:solidFill>
            <a:schemeClr val="bg1"/>
          </a:solidFill>
        </p:spPr>
        <p:txBody>
          <a:bodyPr wrap="none" lIns="0" tIns="0" rIns="0" bIns="0" rtlCol="0">
            <a:spAutoFit/>
          </a:bodyPr>
          <a:lstStyle/>
          <a:p>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システムと</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相互作用する人</a:t>
            </a: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1" name="テキスト ボックス 20"/>
          <p:cNvSpPr txBox="1"/>
          <p:nvPr/>
        </p:nvSpPr>
        <p:spPr bwMode="gray">
          <a:xfrm>
            <a:off x="6111767" y="2162383"/>
            <a:ext cx="730969" cy="507831"/>
          </a:xfrm>
          <a:prstGeom prst="rect">
            <a:avLst/>
          </a:prstGeom>
          <a:solidFill>
            <a:schemeClr val="bg1"/>
          </a:solidFill>
        </p:spPr>
        <p:txBody>
          <a:bodyPr wrap="none" lIns="0" tIns="0" rIns="0" bIns="0" rtlCol="0">
            <a:spAutoFit/>
          </a:bodyPr>
          <a:lstStyle/>
          <a:p>
            <a:r>
              <a:rPr lang="ja-JP" altLang="en-US" sz="1100" spc="-150" dirty="0">
                <a:latin typeface="游ゴシック" panose="020B0400000000000000" pitchFamily="50" charset="-128"/>
                <a:ea typeface="游ゴシック" panose="020B0400000000000000" pitchFamily="50" charset="-128"/>
                <a:cs typeface="メイリオ" panose="020B0604030504040204" pitchFamily="50" charset="-128"/>
              </a:rPr>
              <a:t>システムへの</a:t>
            </a:r>
            <a:r>
              <a:rPr lang="en-US" altLang="ja-JP" sz="1100" spc="-15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spc="-15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サポートを</a:t>
            </a:r>
            <a: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提供する人</a:t>
            </a: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13</a:t>
            </a:fld>
            <a:endParaRPr lang="ja-JP" altLang="en-US"/>
          </a:p>
        </p:txBody>
      </p:sp>
    </p:spTree>
    <p:extLst>
      <p:ext uri="{BB962C8B-B14F-4D97-AF65-F5344CB8AC3E}">
        <p14:creationId xmlns:p14="http://schemas.microsoft.com/office/powerpoint/2010/main" val="905315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pPr algn="l"/>
            <a:r>
              <a:rPr kumimoji="1" lang="ja-JP" altLang="en-US" sz="3200" dirty="0">
                <a:latin typeface="游ゴシック" panose="020B0400000000000000" pitchFamily="50" charset="-128"/>
                <a:ea typeface="游ゴシック" panose="020B0400000000000000" pitchFamily="50" charset="-128"/>
              </a:rPr>
              <a:t>自社の●●製品の対象ユーザーは？</a:t>
            </a:r>
          </a:p>
        </p:txBody>
      </p:sp>
      <p:sp>
        <p:nvSpPr>
          <p:cNvPr id="3" name="コンテンツ プレースホルダー 2"/>
          <p:cNvSpPr>
            <a:spLocks noGrp="1"/>
          </p:cNvSpPr>
          <p:nvPr>
            <p:ph idx="4294967295"/>
          </p:nvPr>
        </p:nvSpPr>
        <p:spPr bwMode="gray">
          <a:xfrm>
            <a:off x="250825" y="2706688"/>
            <a:ext cx="8893175" cy="1944687"/>
          </a:xfrm>
        </p:spPr>
        <p:txBody>
          <a:bodyPr>
            <a:noAutofit/>
          </a:bodyPr>
          <a:lstStyle/>
          <a:p>
            <a:pPr marL="0" indent="0">
              <a:lnSpc>
                <a:spcPts val="4000"/>
              </a:lnSpc>
              <a:spcBef>
                <a:spcPts val="0"/>
              </a:spcBef>
              <a:buNone/>
            </a:pPr>
            <a:r>
              <a:rPr lang="ja-JP" altLang="en-US" sz="3600" dirty="0">
                <a:latin typeface="游ゴシック" panose="020B0400000000000000" pitchFamily="50" charset="-128"/>
                <a:ea typeface="游ゴシック" panose="020B0400000000000000" pitchFamily="50" charset="-128"/>
              </a:rPr>
              <a:t>自社製品●●の</a:t>
            </a:r>
            <a:r>
              <a:rPr kumimoji="1" lang="en-US" altLang="ja-JP" sz="3600" dirty="0">
                <a:latin typeface="游ゴシック" panose="020B0400000000000000" pitchFamily="50" charset="-128"/>
                <a:ea typeface="游ゴシック" panose="020B0400000000000000" pitchFamily="50" charset="-128"/>
              </a:rPr>
              <a:t/>
            </a:r>
            <a:br>
              <a:rPr kumimoji="1" lang="en-US" altLang="ja-JP" sz="3600" dirty="0">
                <a:latin typeface="游ゴシック" panose="020B0400000000000000" pitchFamily="50" charset="-128"/>
                <a:ea typeface="游ゴシック" panose="020B0400000000000000" pitchFamily="50" charset="-128"/>
              </a:rPr>
            </a:br>
            <a:r>
              <a:rPr kumimoji="1" lang="ja-JP" altLang="en-US" sz="3600" dirty="0">
                <a:latin typeface="游ゴシック" panose="020B0400000000000000" pitchFamily="50" charset="-128"/>
                <a:ea typeface="游ゴシック" panose="020B0400000000000000" pitchFamily="50" charset="-128"/>
              </a:rPr>
              <a:t>対象ユーザーは、</a:t>
            </a:r>
            <a:endParaRPr kumimoji="1" lang="en-US" altLang="ja-JP" sz="3600" dirty="0">
              <a:latin typeface="游ゴシック" panose="020B0400000000000000" pitchFamily="50" charset="-128"/>
              <a:ea typeface="游ゴシック" panose="020B0400000000000000" pitchFamily="50" charset="-128"/>
            </a:endParaRPr>
          </a:p>
          <a:p>
            <a:pPr marL="0" indent="0">
              <a:lnSpc>
                <a:spcPts val="4000"/>
              </a:lnSpc>
              <a:spcBef>
                <a:spcPts val="0"/>
              </a:spcBef>
              <a:buNone/>
            </a:pPr>
            <a:r>
              <a:rPr kumimoji="1" lang="ja-JP" altLang="en-US" sz="3600" dirty="0">
                <a:latin typeface="游ゴシック" panose="020B0400000000000000" pitchFamily="50" charset="-128"/>
                <a:ea typeface="游ゴシック" panose="020B0400000000000000" pitchFamily="50" charset="-128"/>
              </a:rPr>
              <a:t>どういった人たちだろうか。</a:t>
            </a:r>
            <a:endParaRPr lang="ja-JP" altLang="en-US" sz="500" dirty="0">
              <a:latin typeface="游ゴシック" panose="020B0400000000000000" pitchFamily="50" charset="-128"/>
              <a:ea typeface="游ゴシック" panose="020B0400000000000000" pitchFamily="50" charset="-128"/>
            </a:endParaRPr>
          </a:p>
        </p:txBody>
      </p:sp>
      <p:sp>
        <p:nvSpPr>
          <p:cNvPr id="6" name="コンテンツ プレースホルダー 2"/>
          <p:cNvSpPr txBox="1">
            <a:spLocks/>
          </p:cNvSpPr>
          <p:nvPr/>
        </p:nvSpPr>
        <p:spPr bwMode="gray">
          <a:xfrm>
            <a:off x="250825" y="5084480"/>
            <a:ext cx="8893175" cy="5858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ja-JP" altLang="en-US" dirty="0">
                <a:latin typeface="游ゴシック" panose="020B0400000000000000" pitchFamily="50" charset="-128"/>
                <a:ea typeface="游ゴシック" panose="020B0400000000000000" pitchFamily="50" charset="-128"/>
              </a:rPr>
              <a:t>対象ユーザーを挙げてみよう。</a:t>
            </a:r>
            <a:endParaRPr lang="en-US" altLang="ja-JP" dirty="0">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gray">
          <a:xfrm flipH="1">
            <a:off x="161925" y="1620411"/>
            <a:ext cx="7620000" cy="495300"/>
          </a:xfrm>
          <a:prstGeom prst="rect">
            <a:avLst/>
          </a:prstGeom>
        </p:spPr>
      </p:pic>
      <p:pic>
        <p:nvPicPr>
          <p:cNvPr id="9" name="図 8"/>
          <p:cNvPicPr>
            <a:picLocks noChangeAspect="1"/>
          </p:cNvPicPr>
          <p:nvPr/>
        </p:nvPicPr>
        <p:blipFill>
          <a:blip r:embed="rId4">
            <a:grayscl/>
            <a:extLst>
              <a:ext uri="{28A0092B-C50C-407E-A947-70E740481C1C}">
                <a14:useLocalDpi xmlns:a14="http://schemas.microsoft.com/office/drawing/2010/main"/>
              </a:ext>
            </a:extLst>
          </a:blip>
          <a:stretch>
            <a:fillRect/>
          </a:stretch>
        </p:blipFill>
        <p:spPr bwMode="gray">
          <a:xfrm>
            <a:off x="6353175" y="2746375"/>
            <a:ext cx="2781300" cy="3810000"/>
          </a:xfrm>
          <a:prstGeom prst="rect">
            <a:avLst/>
          </a:prstGeom>
        </p:spPr>
      </p:pic>
      <p:sp>
        <p:nvSpPr>
          <p:cNvPr id="8" name="スライド番号プレースホルダー 7"/>
          <p:cNvSpPr>
            <a:spLocks noGrp="1"/>
          </p:cNvSpPr>
          <p:nvPr>
            <p:ph type="sldNum" sz="quarter" idx="10"/>
          </p:nvPr>
        </p:nvSpPr>
        <p:spPr/>
        <p:txBody>
          <a:bodyPr/>
          <a:lstStyle/>
          <a:p>
            <a:fld id="{194B20C9-26D2-4B3D-B0E5-BA1A1EAC872E}" type="slidenum">
              <a:rPr lang="ja-JP" altLang="en-US" smtClean="0"/>
              <a:pPr/>
              <a:t>14</a:t>
            </a:fld>
            <a:endParaRPr lang="ja-JP" altLang="en-US"/>
          </a:p>
        </p:txBody>
      </p:sp>
      <p:sp>
        <p:nvSpPr>
          <p:cNvPr id="10" name="テキスト ボックス 9"/>
          <p:cNvSpPr txBox="1"/>
          <p:nvPr/>
        </p:nvSpPr>
        <p:spPr bwMode="gray">
          <a:xfrm>
            <a:off x="250825" y="1243640"/>
            <a:ext cx="3772186"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4800" b="1" dirty="0">
                <a:solidFill>
                  <a:srgbClr val="FE6E54"/>
                </a:solidFill>
                <a:latin typeface="游ゴシック" panose="020B0400000000000000" pitchFamily="50" charset="-128"/>
                <a:ea typeface="游ゴシック" panose="020B0400000000000000" pitchFamily="50" charset="-128"/>
              </a:rPr>
              <a:t>Workshop</a:t>
            </a:r>
            <a:r>
              <a:rPr lang="ja-JP" altLang="en-US" sz="4800" b="1" dirty="0">
                <a:solidFill>
                  <a:srgbClr val="FE6E54"/>
                </a:solidFill>
                <a:latin typeface="游ゴシック" panose="020B0400000000000000" pitchFamily="50" charset="-128"/>
                <a:ea typeface="游ゴシック" panose="020B0400000000000000" pitchFamily="50" charset="-128"/>
              </a:rPr>
              <a:t>②</a:t>
            </a:r>
            <a:endParaRPr kumimoji="1" lang="ja-JP" altLang="en-US" sz="4800" b="1" dirty="0">
              <a:solidFill>
                <a:srgbClr val="FE6E54"/>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7941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txBox="1">
            <a:spLocks/>
          </p:cNvSpPr>
          <p:nvPr/>
        </p:nvSpPr>
        <p:spPr bwMode="gray">
          <a:xfrm>
            <a:off x="251520" y="953793"/>
            <a:ext cx="4063305"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特性の多様性</a:t>
            </a:r>
          </a:p>
        </p:txBody>
      </p:sp>
      <p:sp>
        <p:nvSpPr>
          <p:cNvPr id="9" name="コンテンツ プレースホルダー 2"/>
          <p:cNvSpPr txBox="1">
            <a:spLocks/>
          </p:cNvSpPr>
          <p:nvPr/>
        </p:nvSpPr>
        <p:spPr bwMode="gray">
          <a:xfrm>
            <a:off x="251520" y="3042096"/>
            <a:ext cx="4063305"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指向性に関する多様性</a:t>
            </a:r>
          </a:p>
        </p:txBody>
      </p:sp>
      <p:sp>
        <p:nvSpPr>
          <p:cNvPr id="4" name="タイトル 1"/>
          <p:cNvSpPr>
            <a:spLocks noGrp="1"/>
          </p:cNvSpPr>
          <p:nvPr>
            <p:ph type="title"/>
          </p:nvPr>
        </p:nvSpPr>
        <p:spPr bwMode="gray"/>
        <p:txBody>
          <a:bodyPr>
            <a:noAutofit/>
          </a:bodyPr>
          <a:lstStyle/>
          <a:p>
            <a:pPr algn="l"/>
            <a:r>
              <a:rPr lang="ja-JP" altLang="en-US" sz="3200" dirty="0">
                <a:latin typeface="游ゴシック" panose="020B0400000000000000" pitchFamily="50" charset="-128"/>
                <a:ea typeface="游ゴシック" panose="020B0400000000000000" pitchFamily="50" charset="-128"/>
              </a:rPr>
              <a:t>ユーザーの特徴は？</a:t>
            </a:r>
            <a:endParaRPr kumimoji="1" lang="ja-JP" altLang="en-US" sz="3200"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bwMode="gray">
          <a:xfrm>
            <a:off x="5577301" y="6565889"/>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1" name="コンテンツ プレースホルダー 2"/>
          <p:cNvSpPr txBox="1">
            <a:spLocks/>
          </p:cNvSpPr>
          <p:nvPr/>
        </p:nvSpPr>
        <p:spPr bwMode="gray">
          <a:xfrm>
            <a:off x="251520" y="1592032"/>
            <a:ext cx="5688632" cy="12042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年齢、性別、障害、</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一般的身体特性、人種と民族、</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性格、知識、技術など</a:t>
            </a:r>
            <a:endParaRPr lang="en-US" altLang="ja-JP" dirty="0">
              <a:latin typeface="游ゴシック" panose="020B0400000000000000" pitchFamily="50" charset="-128"/>
              <a:ea typeface="游ゴシック" panose="020B0400000000000000" pitchFamily="50" charset="-128"/>
            </a:endParaRPr>
          </a:p>
        </p:txBody>
      </p:sp>
      <p:sp>
        <p:nvSpPr>
          <p:cNvPr id="12" name="コンテンツ プレースホルダー 2"/>
          <p:cNvSpPr txBox="1">
            <a:spLocks/>
          </p:cNvSpPr>
          <p:nvPr/>
        </p:nvSpPr>
        <p:spPr bwMode="gray">
          <a:xfrm>
            <a:off x="251520" y="3690181"/>
            <a:ext cx="5688632" cy="10199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文化、宗教、社会的態度、</a:t>
            </a:r>
            <a:br>
              <a:rPr lang="ja-JP" altLang="en-US"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嗜好、価値態度など</a:t>
            </a:r>
          </a:p>
        </p:txBody>
      </p:sp>
      <p:sp>
        <p:nvSpPr>
          <p:cNvPr id="13" name="コンテンツ プレースホルダー 2"/>
          <p:cNvSpPr txBox="1">
            <a:spLocks/>
          </p:cNvSpPr>
          <p:nvPr/>
        </p:nvSpPr>
        <p:spPr bwMode="gray">
          <a:xfrm>
            <a:off x="251520" y="5592211"/>
            <a:ext cx="5688632" cy="10199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精神状態、一時的状態、</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経済状態、物理的環境、</a:t>
            </a:r>
            <a:r>
              <a:rPr lang="en-US" altLang="ja-JP" dirty="0">
                <a:latin typeface="游ゴシック" panose="020B0400000000000000" pitchFamily="50" charset="-128"/>
                <a:ea typeface="游ゴシック" panose="020B0400000000000000" pitchFamily="50" charset="-128"/>
              </a:rPr>
              <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社会的環境など</a:t>
            </a:r>
          </a:p>
        </p:txBody>
      </p:sp>
      <p:pic>
        <p:nvPicPr>
          <p:cNvPr id="5" name="図 4"/>
          <p:cNvPicPr>
            <a:picLocks noChangeAspect="1"/>
          </p:cNvPicPr>
          <p:nvPr/>
        </p:nvPicPr>
        <p:blipFill>
          <a:blip r:embed="rId3"/>
          <a:stretch>
            <a:fillRect/>
          </a:stretch>
        </p:blipFill>
        <p:spPr>
          <a:xfrm>
            <a:off x="4756253" y="3273226"/>
            <a:ext cx="2657143" cy="1752381"/>
          </a:xfrm>
          <a:prstGeom prst="rect">
            <a:avLst/>
          </a:prstGeom>
        </p:spPr>
      </p:pic>
      <p:pic>
        <p:nvPicPr>
          <p:cNvPr id="14" name="図 13"/>
          <p:cNvPicPr>
            <a:picLocks noChangeAspect="1"/>
          </p:cNvPicPr>
          <p:nvPr/>
        </p:nvPicPr>
        <p:blipFill>
          <a:blip r:embed="rId4"/>
          <a:stretch>
            <a:fillRect/>
          </a:stretch>
        </p:blipFill>
        <p:spPr>
          <a:xfrm>
            <a:off x="4862066" y="5678994"/>
            <a:ext cx="1171429" cy="838095"/>
          </a:xfrm>
          <a:prstGeom prst="rect">
            <a:avLst/>
          </a:prstGeom>
        </p:spPr>
      </p:pic>
      <p:pic>
        <p:nvPicPr>
          <p:cNvPr id="15" name="図 14"/>
          <p:cNvPicPr>
            <a:picLocks noChangeAspect="1"/>
          </p:cNvPicPr>
          <p:nvPr/>
        </p:nvPicPr>
        <p:blipFill>
          <a:blip r:embed="rId5"/>
          <a:stretch>
            <a:fillRect/>
          </a:stretch>
        </p:blipFill>
        <p:spPr>
          <a:xfrm>
            <a:off x="6120334" y="5059946"/>
            <a:ext cx="1276190" cy="1457143"/>
          </a:xfrm>
          <a:prstGeom prst="rect">
            <a:avLst/>
          </a:prstGeom>
        </p:spPr>
      </p:pic>
      <p:pic>
        <p:nvPicPr>
          <p:cNvPr id="16" name="図 15"/>
          <p:cNvPicPr>
            <a:picLocks noChangeAspect="1"/>
          </p:cNvPicPr>
          <p:nvPr/>
        </p:nvPicPr>
        <p:blipFill>
          <a:blip r:embed="rId6"/>
          <a:stretch>
            <a:fillRect/>
          </a:stretch>
        </p:blipFill>
        <p:spPr>
          <a:xfrm>
            <a:off x="6223195" y="2968464"/>
            <a:ext cx="752381" cy="304762"/>
          </a:xfrm>
          <a:prstGeom prst="rect">
            <a:avLst/>
          </a:prstGeom>
        </p:spPr>
      </p:pic>
      <p:sp>
        <p:nvSpPr>
          <p:cNvPr id="10" name="コンテンツ プレースホルダー 2"/>
          <p:cNvSpPr txBox="1">
            <a:spLocks/>
          </p:cNvSpPr>
          <p:nvPr/>
        </p:nvSpPr>
        <p:spPr bwMode="gray">
          <a:xfrm>
            <a:off x="251520" y="4955970"/>
            <a:ext cx="4740523" cy="636241"/>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buFont typeface="Arial" panose="020B0604020202020204" pitchFamily="34" charset="0"/>
              <a:buNone/>
            </a:pPr>
            <a:r>
              <a:rPr lang="ja-JP" altLang="en-US"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状況や環境に関する多様性</a:t>
            </a:r>
          </a:p>
        </p:txBody>
      </p:sp>
      <p:pic>
        <p:nvPicPr>
          <p:cNvPr id="17" name="図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781640" y="3474481"/>
            <a:ext cx="1195339" cy="1347935"/>
          </a:xfrm>
          <a:prstGeom prst="rect">
            <a:avLst/>
          </a:prstGeom>
        </p:spPr>
      </p:pic>
      <p:sp>
        <p:nvSpPr>
          <p:cNvPr id="18" name="右中かっこ 17"/>
          <p:cNvSpPr/>
          <p:nvPr/>
        </p:nvSpPr>
        <p:spPr bwMode="gray">
          <a:xfrm>
            <a:off x="7379664" y="1480629"/>
            <a:ext cx="366781" cy="5016140"/>
          </a:xfrm>
          <a:prstGeom prst="rightBrace">
            <a:avLst>
              <a:gd name="adj1" fmla="val 44639"/>
              <a:gd name="adj2" fmla="val 45045"/>
            </a:avLst>
          </a:prstGeom>
          <a:ln w="12700">
            <a:solidFill>
              <a:srgbClr val="74747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4" name="図 23"/>
          <p:cNvPicPr>
            <a:picLocks noChangeAspect="1"/>
          </p:cNvPicPr>
          <p:nvPr/>
        </p:nvPicPr>
        <p:blipFill>
          <a:blip r:embed="rId8"/>
          <a:stretch>
            <a:fillRect/>
          </a:stretch>
        </p:blipFill>
        <p:spPr>
          <a:xfrm>
            <a:off x="4906048" y="1553277"/>
            <a:ext cx="2428571" cy="942857"/>
          </a:xfrm>
          <a:prstGeom prst="rect">
            <a:avLst/>
          </a:prstGeom>
        </p:spPr>
      </p:pic>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15</a:t>
            </a:fld>
            <a:endParaRPr lang="ja-JP" altLang="en-US" dirty="0"/>
          </a:p>
        </p:txBody>
      </p:sp>
    </p:spTree>
    <p:extLst>
      <p:ext uri="{BB962C8B-B14F-4D97-AF65-F5344CB8AC3E}">
        <p14:creationId xmlns:p14="http://schemas.microsoft.com/office/powerpoint/2010/main" val="2630373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bwMode="gray"/>
        <p:txBody>
          <a:bodyPr>
            <a:noAutofit/>
          </a:bodyPr>
          <a:lstStyle/>
          <a:p>
            <a:pPr algn="l"/>
            <a:r>
              <a:rPr lang="ja-JP" altLang="en-US" sz="3200" dirty="0">
                <a:latin typeface="游ゴシック" panose="020B0400000000000000" pitchFamily="50" charset="-128"/>
                <a:ea typeface="游ゴシック" panose="020B0400000000000000" pitchFamily="50" charset="-128"/>
              </a:rPr>
              <a:t>ユーザーが受け取る意味の違い</a:t>
            </a:r>
            <a:endParaRPr kumimoji="1" lang="ja-JP" altLang="en-US" sz="3200" dirty="0">
              <a:latin typeface="游ゴシック" panose="020B0400000000000000" pitchFamily="50" charset="-128"/>
              <a:ea typeface="游ゴシック" panose="020B0400000000000000" pitchFamily="50" charset="-128"/>
            </a:endParaRPr>
          </a:p>
        </p:txBody>
      </p:sp>
      <p:sp>
        <p:nvSpPr>
          <p:cNvPr id="21" name="コンテンツ プレースホルダー 2">
            <a:extLst>
              <a:ext uri="{FF2B5EF4-FFF2-40B4-BE49-F238E27FC236}">
                <a16:creationId xmlns:a16="http://schemas.microsoft.com/office/drawing/2014/main" xmlns="" id="{76D8B1E4-1542-4195-BA79-36011CDEB50A}"/>
              </a:ext>
            </a:extLst>
          </p:cNvPr>
          <p:cNvSpPr txBox="1">
            <a:spLocks/>
          </p:cNvSpPr>
          <p:nvPr/>
        </p:nvSpPr>
        <p:spPr bwMode="gray">
          <a:xfrm>
            <a:off x="138906" y="918783"/>
            <a:ext cx="8615363" cy="96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ja-JP" altLang="en-US" sz="2400" dirty="0">
                <a:latin typeface="游ゴシック" panose="020B0400000000000000" pitchFamily="50" charset="-128"/>
                <a:ea typeface="游ゴシック" panose="020B0400000000000000" pitchFamily="50" charset="-128"/>
              </a:rPr>
              <a:t>意味の違い</a:t>
            </a:r>
          </a:p>
        </p:txBody>
      </p:sp>
      <p:pic>
        <p:nvPicPr>
          <p:cNvPr id="1034" name="Picture 10" descr="ãããããã®ã¤ã©ã¹ãæå­">
            <a:extLst>
              <a:ext uri="{FF2B5EF4-FFF2-40B4-BE49-F238E27FC236}">
                <a16:creationId xmlns:a16="http://schemas.microsoft.com/office/drawing/2014/main" xmlns="" id="{F8F515B0-439D-4346-A669-3F4D0FEB9B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6357" y="3429000"/>
            <a:ext cx="2445281" cy="1387697"/>
          </a:xfrm>
          <a:prstGeom prst="rect">
            <a:avLst/>
          </a:prstGeom>
          <a:noFill/>
          <a:extLst>
            <a:ext uri="{909E8E84-426E-40DD-AFC4-6F175D3DCCD1}">
              <a14:hiddenFill xmlns:a14="http://schemas.microsoft.com/office/drawing/2010/main">
                <a:solidFill>
                  <a:srgbClr val="FFFFFF"/>
                </a:solidFill>
              </a14:hiddenFill>
            </a:ext>
          </a:extLst>
        </p:spPr>
      </p:pic>
      <p:sp>
        <p:nvSpPr>
          <p:cNvPr id="26" name="コンテンツ プレースホルダー 2">
            <a:extLst>
              <a:ext uri="{FF2B5EF4-FFF2-40B4-BE49-F238E27FC236}">
                <a16:creationId xmlns:a16="http://schemas.microsoft.com/office/drawing/2014/main" xmlns="" id="{C7642D6B-DC56-4852-BE81-4D40258CF9AD}"/>
              </a:ext>
            </a:extLst>
          </p:cNvPr>
          <p:cNvSpPr txBox="1">
            <a:spLocks/>
          </p:cNvSpPr>
          <p:nvPr/>
        </p:nvSpPr>
        <p:spPr bwMode="gray">
          <a:xfrm>
            <a:off x="3799938" y="2023078"/>
            <a:ext cx="4368504" cy="88434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欧米では、意味が真逆に。</a:t>
            </a:r>
          </a:p>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「○」は誤りに付けられる印</a:t>
            </a:r>
            <a:endParaRPr lang="en-US" altLang="ja-JP" dirty="0">
              <a:latin typeface="游ゴシック" panose="020B0400000000000000" pitchFamily="50" charset="-128"/>
              <a:ea typeface="游ゴシック" panose="020B0400000000000000" pitchFamily="50" charset="-128"/>
            </a:endParaRPr>
          </a:p>
        </p:txBody>
      </p:sp>
      <p:sp>
        <p:nvSpPr>
          <p:cNvPr id="27" name="コンテンツ プレースホルダー 2">
            <a:extLst>
              <a:ext uri="{FF2B5EF4-FFF2-40B4-BE49-F238E27FC236}">
                <a16:creationId xmlns:a16="http://schemas.microsoft.com/office/drawing/2014/main" xmlns="" id="{51E6FD11-ACD6-4A5F-A3EC-D75AAB60EFEF}"/>
              </a:ext>
            </a:extLst>
          </p:cNvPr>
          <p:cNvSpPr txBox="1">
            <a:spLocks/>
          </p:cNvSpPr>
          <p:nvPr/>
        </p:nvSpPr>
        <p:spPr bwMode="gray">
          <a:xfrm>
            <a:off x="3799938" y="3680675"/>
            <a:ext cx="4060727" cy="88434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日本では　赤＝危険な色</a:t>
            </a:r>
          </a:p>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中国では　赤＝好ましい色</a:t>
            </a:r>
            <a:endParaRPr lang="en-US" altLang="ja-JP" dirty="0">
              <a:latin typeface="游ゴシック" panose="020B0400000000000000" pitchFamily="50" charset="-128"/>
              <a:ea typeface="游ゴシック" panose="020B0400000000000000" pitchFamily="50" charset="-128"/>
            </a:endParaRPr>
          </a:p>
        </p:txBody>
      </p:sp>
      <p:pic>
        <p:nvPicPr>
          <p:cNvPr id="1038" name="Picture 14" descr="ãã¹ãã®ã¤ã©ã¹ãã100ç¹ã®ç­æ¡ã">
            <a:extLst>
              <a:ext uri="{FF2B5EF4-FFF2-40B4-BE49-F238E27FC236}">
                <a16:creationId xmlns:a16="http://schemas.microsoft.com/office/drawing/2014/main" xmlns="" id="{7CA47A40-F667-4947-A12B-6246DC14440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9341" y="1651335"/>
            <a:ext cx="1592162" cy="144886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ãã¹ãã®ã¤ã©ã¹ãã0ç¹ã®ç­æ¡ã">
            <a:extLst>
              <a:ext uri="{FF2B5EF4-FFF2-40B4-BE49-F238E27FC236}">
                <a16:creationId xmlns:a16="http://schemas.microsoft.com/office/drawing/2014/main" xmlns="" id="{5DE8C131-A0BA-44FE-B59F-FF2776CD152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18998" y="1579687"/>
            <a:ext cx="1476729" cy="159216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è¹ã®ã¤ã©ã¹ã">
            <a:extLst>
              <a:ext uri="{FF2B5EF4-FFF2-40B4-BE49-F238E27FC236}">
                <a16:creationId xmlns:a16="http://schemas.microsoft.com/office/drawing/2014/main" xmlns="" id="{0AF6D526-F00A-4073-8073-13C4AD467A8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92993" y="4831391"/>
            <a:ext cx="1983343" cy="1675925"/>
          </a:xfrm>
          <a:prstGeom prst="rect">
            <a:avLst/>
          </a:prstGeom>
          <a:noFill/>
          <a:extLst>
            <a:ext uri="{909E8E84-426E-40DD-AFC4-6F175D3DCCD1}">
              <a14:hiddenFill xmlns:a14="http://schemas.microsoft.com/office/drawing/2010/main">
                <a:solidFill>
                  <a:srgbClr val="FFFFFF"/>
                </a:solidFill>
              </a14:hiddenFill>
            </a:ext>
          </a:extLst>
        </p:spPr>
      </p:pic>
      <p:sp>
        <p:nvSpPr>
          <p:cNvPr id="33" name="コンテンツ プレースホルダー 2">
            <a:extLst>
              <a:ext uri="{FF2B5EF4-FFF2-40B4-BE49-F238E27FC236}">
                <a16:creationId xmlns:a16="http://schemas.microsoft.com/office/drawing/2014/main" xmlns="" id="{F607B90E-867D-4D7A-B32C-BA878C6E9345}"/>
              </a:ext>
            </a:extLst>
          </p:cNvPr>
          <p:cNvSpPr txBox="1">
            <a:spLocks/>
          </p:cNvSpPr>
          <p:nvPr/>
        </p:nvSpPr>
        <p:spPr bwMode="gray">
          <a:xfrm>
            <a:off x="3799938" y="5227180"/>
            <a:ext cx="4984057" cy="884345"/>
          </a:xfrm>
          <a:prstGeom prst="rect">
            <a:avLst/>
          </a:prstGeom>
        </p:spPr>
        <p:txBody>
          <a:bodyPr vert="horz" wrap="non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虹は七色？</a:t>
            </a:r>
          </a:p>
          <a:p>
            <a:pPr marL="180975" lvl="1" indent="0">
              <a:lnSpc>
                <a:spcPts val="2800"/>
              </a:lnSpc>
              <a:buNone/>
            </a:pPr>
            <a:r>
              <a:rPr lang="ja-JP" altLang="en-US" dirty="0">
                <a:latin typeface="游ゴシック" panose="020B0400000000000000" pitchFamily="50" charset="-128"/>
                <a:ea typeface="游ゴシック" panose="020B0400000000000000" pitchFamily="50" charset="-128"/>
              </a:rPr>
              <a:t>色数、色の種類も国によって違う</a:t>
            </a:r>
          </a:p>
        </p:txBody>
      </p:sp>
      <p:sp>
        <p:nvSpPr>
          <p:cNvPr id="11" name="スライド番号プレースホルダー 2">
            <a:extLst>
              <a:ext uri="{FF2B5EF4-FFF2-40B4-BE49-F238E27FC236}">
                <a16:creationId xmlns:a16="http://schemas.microsoft.com/office/drawing/2014/main" xmlns="" id="{88774197-3A82-451A-A564-4F18C24FDEC9}"/>
              </a:ext>
            </a:extLst>
          </p:cNvPr>
          <p:cNvSpPr>
            <a:spLocks noGrp="1"/>
          </p:cNvSpPr>
          <p:nvPr>
            <p:ph type="sldNum" sz="quarter" idx="10"/>
          </p:nvPr>
        </p:nvSpPr>
        <p:spPr>
          <a:xfrm>
            <a:off x="8604070" y="6492875"/>
            <a:ext cx="539930" cy="365125"/>
          </a:xfrm>
        </p:spPr>
        <p:txBody>
          <a:bodyPr/>
          <a:lstStyle/>
          <a:p>
            <a:fld id="{194B20C9-26D2-4B3D-B0E5-BA1A1EAC872E}" type="slidenum">
              <a:rPr lang="ja-JP" altLang="en-US" smtClean="0"/>
              <a:pPr/>
              <a:t>16</a:t>
            </a:fld>
            <a:endParaRPr lang="ja-JP" altLang="en-US" dirty="0"/>
          </a:p>
        </p:txBody>
      </p:sp>
    </p:spTree>
    <p:extLst>
      <p:ext uri="{BB962C8B-B14F-4D97-AF65-F5344CB8AC3E}">
        <p14:creationId xmlns:p14="http://schemas.microsoft.com/office/powerpoint/2010/main" val="2598634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8510" y="2003284"/>
            <a:ext cx="826782" cy="797066"/>
          </a:xfrm>
          <a:prstGeom prst="rect">
            <a:avLst/>
          </a:prstGeom>
        </p:spPr>
      </p:pic>
      <p:pic>
        <p:nvPicPr>
          <p:cNvPr id="27" name="図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9922" y="4474269"/>
            <a:ext cx="937113" cy="1296965"/>
          </a:xfrm>
          <a:prstGeom prst="rect">
            <a:avLst/>
          </a:prstGeom>
        </p:spPr>
      </p:pic>
      <p:pic>
        <p:nvPicPr>
          <p:cNvPr id="22" name="図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8106" y="1764543"/>
            <a:ext cx="1553002" cy="1086297"/>
          </a:xfrm>
          <a:prstGeom prst="rect">
            <a:avLst/>
          </a:prstGeom>
        </p:spPr>
      </p:pic>
      <p:pic>
        <p:nvPicPr>
          <p:cNvPr id="3" name="図 2"/>
          <p:cNvPicPr>
            <a:picLocks noChangeAspect="1"/>
          </p:cNvPicPr>
          <p:nvPr/>
        </p:nvPicPr>
        <p:blipFill>
          <a:blip r:embed="rId6"/>
          <a:stretch>
            <a:fillRect/>
          </a:stretch>
        </p:blipFill>
        <p:spPr>
          <a:xfrm>
            <a:off x="6811082" y="4284533"/>
            <a:ext cx="990476" cy="2009524"/>
          </a:xfrm>
          <a:prstGeom prst="rect">
            <a:avLst/>
          </a:prstGeom>
        </p:spPr>
      </p:pic>
      <p:sp>
        <p:nvSpPr>
          <p:cNvPr id="2" name="タイトル 1"/>
          <p:cNvSpPr>
            <a:spLocks noGrp="1"/>
          </p:cNvSpPr>
          <p:nvPr>
            <p:ph type="title"/>
          </p:nvPr>
        </p:nvSpPr>
        <p:spPr bwMode="gray"/>
        <p:txBody>
          <a:bodyPr>
            <a:noAutofit/>
          </a:bodyPr>
          <a:lstStyle/>
          <a:p>
            <a:r>
              <a:rPr lang="ja-JP" altLang="en-US" dirty="0"/>
              <a:t>利用に関わるユーザー特徴のカテゴライズ例</a:t>
            </a:r>
            <a:endParaRPr kumimoji="1" lang="ja-JP" altLang="en-US" sz="3200" dirty="0">
              <a:latin typeface="游ゴシック" panose="020B0400000000000000" pitchFamily="50" charset="-128"/>
              <a:ea typeface="游ゴシック" panose="020B0400000000000000" pitchFamily="50" charset="-128"/>
            </a:endParaRPr>
          </a:p>
        </p:txBody>
      </p:sp>
      <p:cxnSp>
        <p:nvCxnSpPr>
          <p:cNvPr id="5" name="直線矢印コネクタ 4"/>
          <p:cNvCxnSpPr/>
          <p:nvPr/>
        </p:nvCxnSpPr>
        <p:spPr bwMode="gray">
          <a:xfrm>
            <a:off x="1877628" y="4053826"/>
            <a:ext cx="5400000" cy="0"/>
          </a:xfrm>
          <a:prstGeom prst="straightConnector1">
            <a:avLst/>
          </a:prstGeom>
          <a:ln w="76200">
            <a:solidFill>
              <a:srgbClr val="FE6E54"/>
            </a:solidFill>
            <a:headEnd type="arrow"/>
            <a:tailEnd type="arrow"/>
          </a:ln>
          <a:effectLst/>
        </p:spPr>
        <p:style>
          <a:lnRef idx="2">
            <a:schemeClr val="dk1"/>
          </a:lnRef>
          <a:fillRef idx="0">
            <a:schemeClr val="dk1"/>
          </a:fillRef>
          <a:effectRef idx="1">
            <a:schemeClr val="dk1"/>
          </a:effectRef>
          <a:fontRef idx="minor">
            <a:schemeClr val="tx1"/>
          </a:fontRef>
        </p:style>
      </p:cxnSp>
      <p:cxnSp>
        <p:nvCxnSpPr>
          <p:cNvPr id="6" name="直線矢印コネクタ 5"/>
          <p:cNvCxnSpPr/>
          <p:nvPr/>
        </p:nvCxnSpPr>
        <p:spPr bwMode="gray">
          <a:xfrm flipV="1">
            <a:off x="4572000" y="2248146"/>
            <a:ext cx="0" cy="3960000"/>
          </a:xfrm>
          <a:prstGeom prst="straightConnector1">
            <a:avLst/>
          </a:prstGeom>
          <a:ln w="76200">
            <a:solidFill>
              <a:srgbClr val="FE6E54"/>
            </a:solidFill>
            <a:headEnd type="arrow"/>
            <a:tailEnd type="arrow"/>
          </a:ln>
          <a:effectLst/>
        </p:spPr>
        <p:style>
          <a:lnRef idx="2">
            <a:schemeClr val="dk1"/>
          </a:lnRef>
          <a:fillRef idx="0">
            <a:schemeClr val="dk1"/>
          </a:fillRef>
          <a:effectRef idx="1">
            <a:schemeClr val="dk1"/>
          </a:effectRef>
          <a:fontRef idx="minor">
            <a:schemeClr val="tx1"/>
          </a:fontRef>
        </p:style>
      </p:cxnSp>
      <p:sp>
        <p:nvSpPr>
          <p:cNvPr id="8" name="テキスト ボックス 7"/>
          <p:cNvSpPr txBox="1"/>
          <p:nvPr/>
        </p:nvSpPr>
        <p:spPr bwMode="gray">
          <a:xfrm>
            <a:off x="3528446" y="1938360"/>
            <a:ext cx="2087110" cy="369332"/>
          </a:xfrm>
          <a:prstGeom prst="rect">
            <a:avLst/>
          </a:prstGeom>
          <a:noFill/>
        </p:spPr>
        <p:txBody>
          <a:bodyPr wrap="none" lIns="0" tIns="0" rIns="0" bIns="0" rtlCol="0">
            <a:spAutoFit/>
          </a:bodyPr>
          <a:lstStyle/>
          <a:p>
            <a:pPr algn="ct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IT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スキル</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高い</a:t>
            </a:r>
            <a:r>
              <a:rPr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テキスト ボックス 8"/>
          <p:cNvSpPr txBox="1"/>
          <p:nvPr/>
        </p:nvSpPr>
        <p:spPr bwMode="gray">
          <a:xfrm>
            <a:off x="3528446" y="6200726"/>
            <a:ext cx="2087110" cy="369332"/>
          </a:xfrm>
          <a:prstGeom prst="rect">
            <a:avLst/>
          </a:prstGeom>
          <a:noFill/>
        </p:spPr>
        <p:txBody>
          <a:bodyPr wrap="none" lIns="0" tIns="0" rIns="0" bIns="0" rtlCol="0">
            <a:spAutoFit/>
          </a:bodyPr>
          <a:lstStyle/>
          <a:p>
            <a:pPr algn="ct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IT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スキル</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低い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0" name="テキスト ボックス 9"/>
          <p:cNvSpPr txBox="1"/>
          <p:nvPr/>
        </p:nvSpPr>
        <p:spPr bwMode="gray">
          <a:xfrm>
            <a:off x="7315306" y="3908387"/>
            <a:ext cx="1477969" cy="369332"/>
          </a:xfrm>
          <a:prstGeom prst="rect">
            <a:avLst/>
          </a:prstGeom>
          <a:noFill/>
        </p:spPr>
        <p:txBody>
          <a:bodyPr wrap="none" lIns="0" tIns="0" rIns="0" bIns="0" rtlCol="0">
            <a:spAutoFit/>
          </a:bodyP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興味</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高い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 name="テキスト ボックス 12"/>
          <p:cNvSpPr txBox="1"/>
          <p:nvPr/>
        </p:nvSpPr>
        <p:spPr bwMode="gray">
          <a:xfrm>
            <a:off x="361981" y="3908387"/>
            <a:ext cx="1477969" cy="369332"/>
          </a:xfrm>
          <a:prstGeom prst="rect">
            <a:avLst/>
          </a:prstGeom>
          <a:noFill/>
        </p:spPr>
        <p:txBody>
          <a:bodyPr wrap="none" lIns="0" tIns="0" rIns="0" bIns="0" rtlCol="0">
            <a:spAutoFit/>
          </a:bodyP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興味</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低い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円/楕円 13"/>
          <p:cNvSpPr/>
          <p:nvPr/>
        </p:nvSpPr>
        <p:spPr bwMode="gray">
          <a:xfrm>
            <a:off x="5068752" y="2501195"/>
            <a:ext cx="1443821" cy="1363560"/>
          </a:xfrm>
          <a:prstGeom prst="ellipse">
            <a:avLst/>
          </a:prstGeom>
          <a:solidFill>
            <a:srgbClr val="FFD4CD"/>
          </a:solidFill>
          <a:ln w="571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bg1">
                  <a:lumMod val="50000"/>
                </a:schemeClr>
              </a:solidFill>
            </a:endParaRPr>
          </a:p>
        </p:txBody>
      </p:sp>
      <p:sp>
        <p:nvSpPr>
          <p:cNvPr id="15" name="テキスト ボックス 14"/>
          <p:cNvSpPr txBox="1"/>
          <p:nvPr/>
        </p:nvSpPr>
        <p:spPr bwMode="gray">
          <a:xfrm>
            <a:off x="5187243" y="2766590"/>
            <a:ext cx="1261884" cy="913070"/>
          </a:xfrm>
          <a:prstGeom prst="rect">
            <a:avLst/>
          </a:prstGeom>
          <a:noFill/>
        </p:spPr>
        <p:txBody>
          <a:bodyPr wrap="none" rtlCol="0">
            <a:spAutoFit/>
          </a:bodyPr>
          <a:lstStyle/>
          <a:p>
            <a:pPr algn="ctr">
              <a:lnSpc>
                <a:spcPts val="3200"/>
              </a:lnSpc>
            </a:pP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マニア</a:t>
            </a:r>
            <a: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型</a:t>
            </a:r>
          </a:p>
        </p:txBody>
      </p:sp>
      <p:sp>
        <p:nvSpPr>
          <p:cNvPr id="16" name="円/楕円 15"/>
          <p:cNvSpPr/>
          <p:nvPr/>
        </p:nvSpPr>
        <p:spPr bwMode="gray">
          <a:xfrm>
            <a:off x="2667976" y="4262047"/>
            <a:ext cx="1443821" cy="1363560"/>
          </a:xfrm>
          <a:prstGeom prst="ellipse">
            <a:avLst/>
          </a:prstGeom>
          <a:solidFill>
            <a:srgbClr val="FFD4CD"/>
          </a:solidFill>
          <a:ln w="5715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chemeClr val="bg1">
                  <a:lumMod val="50000"/>
                </a:schemeClr>
              </a:solidFill>
            </a:endParaRPr>
          </a:p>
        </p:txBody>
      </p:sp>
      <p:sp>
        <p:nvSpPr>
          <p:cNvPr id="17" name="テキスト ボックス 16"/>
          <p:cNvSpPr txBox="1"/>
          <p:nvPr/>
        </p:nvSpPr>
        <p:spPr bwMode="gray">
          <a:xfrm>
            <a:off x="2633627" y="4526148"/>
            <a:ext cx="1544012" cy="913070"/>
          </a:xfrm>
          <a:prstGeom prst="rect">
            <a:avLst/>
          </a:prstGeom>
          <a:noFill/>
        </p:spPr>
        <p:txBody>
          <a:bodyPr wrap="none" rtlCol="0">
            <a:spAutoFit/>
          </a:bodyPr>
          <a:lstStyle/>
          <a:p>
            <a:pPr algn="ctr">
              <a:lnSpc>
                <a:spcPts val="3200"/>
              </a:lnSpc>
            </a:pPr>
            <a:r>
              <a:rPr lang="ja-JP" altLang="en-US" sz="2800" b="1" spc="-150"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ミニマム</a:t>
            </a:r>
            <a:r>
              <a:rPr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型</a:t>
            </a:r>
            <a:endPar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 name="円/楕円 17"/>
          <p:cNvSpPr/>
          <p:nvPr/>
        </p:nvSpPr>
        <p:spPr bwMode="gray">
          <a:xfrm>
            <a:off x="5068752" y="4262047"/>
            <a:ext cx="1443821" cy="1363560"/>
          </a:xfrm>
          <a:prstGeom prst="ellipse">
            <a:avLst/>
          </a:prstGeom>
          <a:solidFill>
            <a:srgbClr val="FFD4CD"/>
          </a:solidFill>
          <a:ln w="57150">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solidFill>
                <a:schemeClr val="bg1">
                  <a:lumMod val="50000"/>
                </a:schemeClr>
              </a:solidFill>
            </a:endParaRPr>
          </a:p>
        </p:txBody>
      </p:sp>
      <p:sp>
        <p:nvSpPr>
          <p:cNvPr id="19" name="テキスト ボックス 18"/>
          <p:cNvSpPr txBox="1"/>
          <p:nvPr/>
        </p:nvSpPr>
        <p:spPr bwMode="gray">
          <a:xfrm>
            <a:off x="5193539" y="4455124"/>
            <a:ext cx="1261884" cy="913070"/>
          </a:xfrm>
          <a:prstGeom prst="rect">
            <a:avLst/>
          </a:prstGeom>
          <a:noFill/>
        </p:spPr>
        <p:txBody>
          <a:bodyPr wrap="none" rtlCol="0">
            <a:spAutoFit/>
          </a:bodyPr>
          <a:lstStyle/>
          <a:p>
            <a:pPr algn="ctr">
              <a:lnSpc>
                <a:spcPts val="3200"/>
              </a:lnSpc>
            </a:pP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期待</a:t>
            </a:r>
            <a: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先行型</a:t>
            </a:r>
          </a:p>
        </p:txBody>
      </p:sp>
      <p:sp>
        <p:nvSpPr>
          <p:cNvPr id="20" name="円/楕円 19"/>
          <p:cNvSpPr/>
          <p:nvPr/>
        </p:nvSpPr>
        <p:spPr bwMode="gray">
          <a:xfrm>
            <a:off x="2668794" y="2501195"/>
            <a:ext cx="1443821" cy="1363560"/>
          </a:xfrm>
          <a:prstGeom prst="ellipse">
            <a:avLst/>
          </a:prstGeom>
          <a:solidFill>
            <a:srgbClr val="FFD4CD"/>
          </a:solidFill>
          <a:ln w="571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solidFill>
                <a:schemeClr val="bg1">
                  <a:lumMod val="50000"/>
                </a:schemeClr>
              </a:solidFill>
            </a:endParaRPr>
          </a:p>
        </p:txBody>
      </p:sp>
      <p:sp>
        <p:nvSpPr>
          <p:cNvPr id="21" name="テキスト ボックス 20"/>
          <p:cNvSpPr txBox="1"/>
          <p:nvPr/>
        </p:nvSpPr>
        <p:spPr bwMode="gray">
          <a:xfrm>
            <a:off x="2773720" y="2695566"/>
            <a:ext cx="1261884" cy="913070"/>
          </a:xfrm>
          <a:prstGeom prst="rect">
            <a:avLst/>
          </a:prstGeom>
          <a:noFill/>
        </p:spPr>
        <p:txBody>
          <a:bodyPr wrap="none" rtlCol="0">
            <a:spAutoFit/>
          </a:bodyPr>
          <a:lstStyle/>
          <a:p>
            <a:pPr algn="ctr">
              <a:lnSpc>
                <a:spcPts val="3200"/>
              </a:lnSpc>
            </a:pP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冷静</a:t>
            </a:r>
            <a: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2800" b="1" dirty="0">
                <a:solidFill>
                  <a:schemeClr val="bg1">
                    <a:lumMod val="50000"/>
                  </a:schemeClr>
                </a:solidFill>
                <a:latin typeface="游ゴシック" panose="020B0400000000000000" pitchFamily="50" charset="-128"/>
                <a:ea typeface="游ゴシック" panose="020B0400000000000000" pitchFamily="50" charset="-128"/>
                <a:cs typeface="メイリオ" panose="020B0604030504040204" pitchFamily="50" charset="-128"/>
              </a:rPr>
              <a:t>分析型</a:t>
            </a:r>
          </a:p>
        </p:txBody>
      </p:sp>
      <p:sp>
        <p:nvSpPr>
          <p:cNvPr id="23" name="テキスト ボックス 19"/>
          <p:cNvSpPr txBox="1"/>
          <p:nvPr/>
        </p:nvSpPr>
        <p:spPr bwMode="gray">
          <a:xfrm>
            <a:off x="7564290" y="5729589"/>
            <a:ext cx="1226865"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主婦や</a:t>
            </a:r>
            <a:r>
              <a:rPr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小学生など</a:t>
            </a:r>
            <a:endPar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4" name="テキスト ボックス 20"/>
          <p:cNvSpPr txBox="1"/>
          <p:nvPr/>
        </p:nvSpPr>
        <p:spPr bwMode="gray">
          <a:xfrm>
            <a:off x="869856" y="5729589"/>
            <a:ext cx="2150195"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シニア世代や</a:t>
            </a: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文系</a:t>
            </a: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女子大学生など</a:t>
            </a:r>
            <a:endPar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5" name="テキスト ボックス 21"/>
          <p:cNvSpPr txBox="1"/>
          <p:nvPr/>
        </p:nvSpPr>
        <p:spPr bwMode="gray">
          <a:xfrm>
            <a:off x="7351090" y="2842439"/>
            <a:ext cx="1440065"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設計者や</a:t>
            </a: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IT</a:t>
            </a: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管理者など</a:t>
            </a:r>
          </a:p>
        </p:txBody>
      </p:sp>
      <p:sp>
        <p:nvSpPr>
          <p:cNvPr id="26" name="テキスト ボックス 22"/>
          <p:cNvSpPr txBox="1"/>
          <p:nvPr/>
        </p:nvSpPr>
        <p:spPr bwMode="gray">
          <a:xfrm>
            <a:off x="828758" y="2803790"/>
            <a:ext cx="1457698" cy="940051"/>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働く女性や</a:t>
            </a: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管理職の男性</a:t>
            </a:r>
            <a: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r>
            <a:br>
              <a:rPr kumimoji="1" lang="en-US" altLang="ja-JP"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b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など</a:t>
            </a:r>
          </a:p>
        </p:txBody>
      </p:sp>
      <p:sp>
        <p:nvSpPr>
          <p:cNvPr id="4" name="スライド番号プレースホルダー 3"/>
          <p:cNvSpPr>
            <a:spLocks noGrp="1"/>
          </p:cNvSpPr>
          <p:nvPr>
            <p:ph type="sldNum" sz="quarter" idx="10"/>
          </p:nvPr>
        </p:nvSpPr>
        <p:spPr/>
        <p:txBody>
          <a:bodyPr/>
          <a:lstStyle/>
          <a:p>
            <a:fld id="{194B20C9-26D2-4B3D-B0E5-BA1A1EAC872E}" type="slidenum">
              <a:rPr lang="ja-JP" altLang="en-US" smtClean="0"/>
              <a:pPr/>
              <a:t>17</a:t>
            </a:fld>
            <a:endParaRPr lang="ja-JP" altLang="en-US"/>
          </a:p>
        </p:txBody>
      </p:sp>
      <p:sp>
        <p:nvSpPr>
          <p:cNvPr id="29" name="コンテンツ プレースホルダー 2">
            <a:extLst>
              <a:ext uri="{FF2B5EF4-FFF2-40B4-BE49-F238E27FC236}">
                <a16:creationId xmlns:a16="http://schemas.microsoft.com/office/drawing/2014/main" xmlns="" id="{106A1813-9BD7-4CB8-9E1A-1327B0E2DFB4}"/>
              </a:ext>
            </a:extLst>
          </p:cNvPr>
          <p:cNvSpPr txBox="1">
            <a:spLocks/>
          </p:cNvSpPr>
          <p:nvPr/>
        </p:nvSpPr>
        <p:spPr bwMode="gray">
          <a:xfrm>
            <a:off x="138906" y="918783"/>
            <a:ext cx="8615363" cy="96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en-US" altLang="ja-JP" sz="2400" dirty="0">
                <a:latin typeface="游ゴシック" panose="020B0400000000000000" pitchFamily="50" charset="-128"/>
                <a:ea typeface="游ゴシック" panose="020B0400000000000000" pitchFamily="50" charset="-128"/>
              </a:rPr>
              <a:t>HCD</a:t>
            </a:r>
            <a:r>
              <a:rPr lang="ja-JP" altLang="en-US" sz="2400" dirty="0">
                <a:latin typeface="游ゴシック" panose="020B0400000000000000" pitchFamily="50" charset="-128"/>
                <a:ea typeface="游ゴシック" panose="020B0400000000000000" pitchFamily="50" charset="-128"/>
              </a:rPr>
              <a:t>では、利用に関わる対象ユーザーを明確にし、</a:t>
            </a:r>
            <a:r>
              <a:rPr lang="ja-JP" altLang="en-US" sz="2400" b="1" u="sng" dirty="0">
                <a:latin typeface="游ゴシック" panose="020B0400000000000000" pitchFamily="50" charset="-128"/>
                <a:ea typeface="游ゴシック" panose="020B0400000000000000" pitchFamily="50" charset="-128"/>
              </a:rPr>
              <a:t>重要なユーザーは誰なのか</a:t>
            </a:r>
            <a:r>
              <a:rPr lang="ja-JP" altLang="en-US" sz="2400" dirty="0">
                <a:latin typeface="游ゴシック" panose="020B0400000000000000" pitchFamily="50" charset="-128"/>
                <a:ea typeface="游ゴシック" panose="020B0400000000000000" pitchFamily="50" charset="-128"/>
              </a:rPr>
              <a:t>、を理解することが重要。</a:t>
            </a:r>
          </a:p>
        </p:txBody>
      </p:sp>
    </p:spTree>
    <p:extLst>
      <p:ext uri="{BB962C8B-B14F-4D97-AF65-F5344CB8AC3E}">
        <p14:creationId xmlns:p14="http://schemas.microsoft.com/office/powerpoint/2010/main" val="155567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a:extLst>
              <a:ext uri="{FF2B5EF4-FFF2-40B4-BE49-F238E27FC236}">
                <a16:creationId xmlns:a16="http://schemas.microsoft.com/office/drawing/2014/main" xmlns="" id="{9A92F9C2-B2F0-48E4-AB57-6EE8DD1CD1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5350" y="5080844"/>
            <a:ext cx="657880" cy="1334738"/>
          </a:xfrm>
          <a:prstGeom prst="rect">
            <a:avLst/>
          </a:prstGeom>
        </p:spPr>
      </p:pic>
      <p:pic>
        <p:nvPicPr>
          <p:cNvPr id="30" name="図 2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8599" y="2072148"/>
            <a:ext cx="826782" cy="797066"/>
          </a:xfrm>
          <a:prstGeom prst="rect">
            <a:avLst/>
          </a:prstGeom>
        </p:spPr>
      </p:pic>
      <p:pic>
        <p:nvPicPr>
          <p:cNvPr id="27" name="図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5478" y="4500226"/>
            <a:ext cx="937113" cy="1296965"/>
          </a:xfrm>
          <a:prstGeom prst="rect">
            <a:avLst/>
          </a:prstGeom>
        </p:spPr>
      </p:pic>
      <p:pic>
        <p:nvPicPr>
          <p:cNvPr id="22" name="図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8153" y="1480538"/>
            <a:ext cx="1553002" cy="1086297"/>
          </a:xfrm>
          <a:prstGeom prst="rect">
            <a:avLst/>
          </a:prstGeom>
        </p:spPr>
      </p:pic>
      <p:sp>
        <p:nvSpPr>
          <p:cNvPr id="2" name="タイトル 1"/>
          <p:cNvSpPr>
            <a:spLocks noGrp="1"/>
          </p:cNvSpPr>
          <p:nvPr>
            <p:ph type="title"/>
          </p:nvPr>
        </p:nvSpPr>
        <p:spPr bwMode="gray"/>
        <p:txBody>
          <a:bodyPr>
            <a:noAutofit/>
          </a:bodyPr>
          <a:lstStyle/>
          <a:p>
            <a:r>
              <a:rPr lang="ja-JP" altLang="en-US" dirty="0"/>
              <a:t>ユーザー特徴別・設計の配慮例</a:t>
            </a:r>
            <a:endParaRPr kumimoji="1" lang="ja-JP" altLang="en-US" sz="3200" dirty="0">
              <a:latin typeface="游ゴシック" panose="020B0400000000000000" pitchFamily="50" charset="-128"/>
              <a:ea typeface="游ゴシック" panose="020B0400000000000000" pitchFamily="50" charset="-128"/>
            </a:endParaRPr>
          </a:p>
        </p:txBody>
      </p:sp>
      <p:cxnSp>
        <p:nvCxnSpPr>
          <p:cNvPr id="5" name="直線矢印コネクタ 4"/>
          <p:cNvCxnSpPr/>
          <p:nvPr/>
        </p:nvCxnSpPr>
        <p:spPr bwMode="gray">
          <a:xfrm>
            <a:off x="1877628" y="4053826"/>
            <a:ext cx="5400000" cy="0"/>
          </a:xfrm>
          <a:prstGeom prst="straightConnector1">
            <a:avLst/>
          </a:prstGeom>
          <a:ln w="76200">
            <a:solidFill>
              <a:srgbClr val="FE6E54"/>
            </a:solidFill>
            <a:headEnd type="arrow"/>
            <a:tailEnd type="arrow"/>
          </a:ln>
          <a:effectLst/>
        </p:spPr>
        <p:style>
          <a:lnRef idx="2">
            <a:schemeClr val="dk1"/>
          </a:lnRef>
          <a:fillRef idx="0">
            <a:schemeClr val="dk1"/>
          </a:fillRef>
          <a:effectRef idx="1">
            <a:schemeClr val="dk1"/>
          </a:effectRef>
          <a:fontRef idx="minor">
            <a:schemeClr val="tx1"/>
          </a:fontRef>
        </p:style>
      </p:cxnSp>
      <p:cxnSp>
        <p:nvCxnSpPr>
          <p:cNvPr id="6" name="直線矢印コネクタ 5"/>
          <p:cNvCxnSpPr/>
          <p:nvPr/>
        </p:nvCxnSpPr>
        <p:spPr bwMode="gray">
          <a:xfrm flipV="1">
            <a:off x="4572000" y="2248146"/>
            <a:ext cx="0" cy="3960000"/>
          </a:xfrm>
          <a:prstGeom prst="straightConnector1">
            <a:avLst/>
          </a:prstGeom>
          <a:ln w="76200">
            <a:solidFill>
              <a:srgbClr val="FE6E54"/>
            </a:solidFill>
            <a:headEnd type="arrow"/>
            <a:tailEnd type="arrow"/>
          </a:ln>
          <a:effectLst/>
        </p:spPr>
        <p:style>
          <a:lnRef idx="2">
            <a:schemeClr val="dk1"/>
          </a:lnRef>
          <a:fillRef idx="0">
            <a:schemeClr val="dk1"/>
          </a:fillRef>
          <a:effectRef idx="1">
            <a:schemeClr val="dk1"/>
          </a:effectRef>
          <a:fontRef idx="minor">
            <a:schemeClr val="tx1"/>
          </a:fontRef>
        </p:style>
      </p:cxnSp>
      <p:sp>
        <p:nvSpPr>
          <p:cNvPr id="8" name="テキスト ボックス 7"/>
          <p:cNvSpPr txBox="1"/>
          <p:nvPr/>
        </p:nvSpPr>
        <p:spPr bwMode="gray">
          <a:xfrm>
            <a:off x="3528446" y="1584126"/>
            <a:ext cx="2087110" cy="369332"/>
          </a:xfrm>
          <a:prstGeom prst="rect">
            <a:avLst/>
          </a:prstGeom>
          <a:noFill/>
        </p:spPr>
        <p:txBody>
          <a:bodyPr wrap="none" lIns="0" tIns="0" rIns="0" bIns="0" rtlCol="0">
            <a:spAutoFit/>
          </a:bodyPr>
          <a:lstStyle/>
          <a:p>
            <a:pPr algn="ct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IT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スキル</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高い</a:t>
            </a:r>
            <a:r>
              <a:rPr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テキスト ボックス 8"/>
          <p:cNvSpPr txBox="1"/>
          <p:nvPr/>
        </p:nvSpPr>
        <p:spPr bwMode="gray">
          <a:xfrm>
            <a:off x="3528446" y="6200726"/>
            <a:ext cx="2087110" cy="369332"/>
          </a:xfrm>
          <a:prstGeom prst="rect">
            <a:avLst/>
          </a:prstGeom>
          <a:noFill/>
        </p:spPr>
        <p:txBody>
          <a:bodyPr wrap="none" lIns="0" tIns="0" rIns="0" bIns="0" rtlCol="0">
            <a:spAutoFit/>
          </a:bodyPr>
          <a:lstStyle/>
          <a:p>
            <a:pPr algn="ct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IT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スキル</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低い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0" name="テキスト ボックス 9"/>
          <p:cNvSpPr txBox="1"/>
          <p:nvPr/>
        </p:nvSpPr>
        <p:spPr bwMode="gray">
          <a:xfrm>
            <a:off x="7315306" y="3908387"/>
            <a:ext cx="1477969" cy="369332"/>
          </a:xfrm>
          <a:prstGeom prst="rect">
            <a:avLst/>
          </a:prstGeom>
          <a:noFill/>
        </p:spPr>
        <p:txBody>
          <a:bodyPr wrap="none" lIns="0" tIns="0" rIns="0" bIns="0" rtlCol="0">
            <a:spAutoFit/>
          </a:bodyP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興味</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高い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 name="テキスト ボックス 12"/>
          <p:cNvSpPr txBox="1"/>
          <p:nvPr/>
        </p:nvSpPr>
        <p:spPr bwMode="gray">
          <a:xfrm>
            <a:off x="361981" y="3908387"/>
            <a:ext cx="1477969" cy="369332"/>
          </a:xfrm>
          <a:prstGeom prst="rect">
            <a:avLst/>
          </a:prstGeom>
          <a:noFill/>
        </p:spPr>
        <p:txBody>
          <a:bodyPr wrap="none" lIns="0" tIns="0" rIns="0" bIns="0" rtlCol="0">
            <a:spAutoFit/>
          </a:bodyP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興味</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低い</a:t>
            </a:r>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4" name="テキスト ボックス 20"/>
          <p:cNvSpPr txBox="1"/>
          <p:nvPr/>
        </p:nvSpPr>
        <p:spPr bwMode="gray">
          <a:xfrm>
            <a:off x="1414225" y="4710158"/>
            <a:ext cx="2611860" cy="940051"/>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・丁寧な説明や問いかけ</a:t>
            </a: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・音声ガイダンス</a:t>
            </a:r>
            <a:endPar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endParaRP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・インターホンで補助</a:t>
            </a:r>
            <a:endPar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25" name="テキスト ボックス 21"/>
          <p:cNvSpPr txBox="1"/>
          <p:nvPr/>
        </p:nvSpPr>
        <p:spPr bwMode="gray">
          <a:xfrm>
            <a:off x="4761913" y="2741140"/>
            <a:ext cx="3304357"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・サブディスプレイなどで広告</a:t>
            </a:r>
          </a:p>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・スマホと連携した機能</a:t>
            </a:r>
          </a:p>
        </p:txBody>
      </p:sp>
      <p:sp>
        <p:nvSpPr>
          <p:cNvPr id="26" name="テキスト ボックス 22"/>
          <p:cNvSpPr txBox="1"/>
          <p:nvPr/>
        </p:nvSpPr>
        <p:spPr bwMode="gray">
          <a:xfrm>
            <a:off x="1491086" y="2618801"/>
            <a:ext cx="2381027" cy="663053"/>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・広告で操作の邪魔を</a:t>
            </a: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a:t>
            </a: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しない画面構成</a:t>
            </a:r>
          </a:p>
        </p:txBody>
      </p:sp>
      <p:sp>
        <p:nvSpPr>
          <p:cNvPr id="4" name="スライド番号プレースホルダー 3"/>
          <p:cNvSpPr>
            <a:spLocks noGrp="1"/>
          </p:cNvSpPr>
          <p:nvPr>
            <p:ph type="sldNum" sz="quarter" idx="10"/>
          </p:nvPr>
        </p:nvSpPr>
        <p:spPr>
          <a:xfrm>
            <a:off x="8604070" y="6492875"/>
            <a:ext cx="539930" cy="365125"/>
          </a:xfrm>
        </p:spPr>
        <p:txBody>
          <a:bodyPr/>
          <a:lstStyle/>
          <a:p>
            <a:fld id="{194B20C9-26D2-4B3D-B0E5-BA1A1EAC872E}" type="slidenum">
              <a:rPr lang="ja-JP" altLang="en-US" smtClean="0"/>
              <a:pPr/>
              <a:t>18</a:t>
            </a:fld>
            <a:endParaRPr lang="ja-JP" altLang="en-US"/>
          </a:p>
        </p:txBody>
      </p:sp>
      <p:sp>
        <p:nvSpPr>
          <p:cNvPr id="28" name="コンテンツ プレースホルダー 2"/>
          <p:cNvSpPr txBox="1">
            <a:spLocks/>
          </p:cNvSpPr>
          <p:nvPr/>
        </p:nvSpPr>
        <p:spPr bwMode="gray">
          <a:xfrm>
            <a:off x="138906" y="918783"/>
            <a:ext cx="8615363" cy="96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en-US" altLang="ja-JP" sz="2400" dirty="0">
                <a:latin typeface="游ゴシック" panose="020B0400000000000000" pitchFamily="50" charset="-128"/>
                <a:ea typeface="游ゴシック" panose="020B0400000000000000" pitchFamily="50" charset="-128"/>
              </a:rPr>
              <a:t>ATM</a:t>
            </a:r>
            <a:r>
              <a:rPr lang="ja-JP" altLang="en-US" sz="2400" dirty="0">
                <a:latin typeface="游ゴシック" panose="020B0400000000000000" pitchFamily="50" charset="-128"/>
                <a:ea typeface="游ゴシック" panose="020B0400000000000000" pitchFamily="50" charset="-128"/>
              </a:rPr>
              <a:t>のユーザーの例</a:t>
            </a:r>
          </a:p>
        </p:txBody>
      </p:sp>
      <p:sp>
        <p:nvSpPr>
          <p:cNvPr id="29" name="AutoShape 2" descr="SNSが表示されたコンピューターのイラス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テキスト ボックス 21">
            <a:extLst>
              <a:ext uri="{FF2B5EF4-FFF2-40B4-BE49-F238E27FC236}">
                <a16:creationId xmlns:a16="http://schemas.microsoft.com/office/drawing/2014/main" xmlns="" id="{71380433-7D3B-4CC9-820C-318283D4F23D}"/>
              </a:ext>
            </a:extLst>
          </p:cNvPr>
          <p:cNvSpPr txBox="1"/>
          <p:nvPr/>
        </p:nvSpPr>
        <p:spPr bwMode="gray">
          <a:xfrm>
            <a:off x="4761913" y="4631233"/>
            <a:ext cx="2611860" cy="940051"/>
          </a:xfrm>
          <a:prstGeom prst="rect">
            <a:avLst/>
          </a:prstGeom>
          <a:noFill/>
        </p:spPr>
        <p:txBody>
          <a:bodyPr wrap="none" lIns="36000" tIns="72000" rIns="36000" bIns="3600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・生体認証機能</a:t>
            </a: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・広告からサービス利用</a:t>
            </a:r>
          </a:p>
          <a:p>
            <a:pPr>
              <a:defRPr/>
            </a:pPr>
            <a:r>
              <a:rPr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　までの</a:t>
            </a:r>
            <a:r>
              <a:rPr kumimoji="1" lang="ja-JP" altLang="en-US" dirty="0">
                <a:solidFill>
                  <a:srgbClr val="FE6E54"/>
                </a:solidFill>
                <a:latin typeface="游ゴシック" panose="020B0400000000000000" pitchFamily="50" charset="-128"/>
                <a:ea typeface="游ゴシック" panose="020B0400000000000000" pitchFamily="50" charset="-128"/>
                <a:cs typeface="Meiryo UI" panose="020B0604030504040204" pitchFamily="50" charset="-128"/>
              </a:rPr>
              <a:t>動線を案内</a:t>
            </a:r>
          </a:p>
        </p:txBody>
      </p:sp>
    </p:spTree>
    <p:extLst>
      <p:ext uri="{BB962C8B-B14F-4D97-AF65-F5344CB8AC3E}">
        <p14:creationId xmlns:p14="http://schemas.microsoft.com/office/powerpoint/2010/main" val="408581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r>
              <a:rPr lang="ja-JP" altLang="en-US" dirty="0"/>
              <a:t> ユーザーや状況に配慮した設計の工夫</a:t>
            </a:r>
            <a:endParaRPr kumimoji="1" lang="ja-JP" altLang="en-US" sz="3200" dirty="0">
              <a:latin typeface="游ゴシック" panose="020B0400000000000000" pitchFamily="50" charset="-128"/>
              <a:ea typeface="游ゴシック" panose="020B0400000000000000" pitchFamily="50" charset="-128"/>
            </a:endParaRPr>
          </a:p>
        </p:txBody>
      </p:sp>
      <p:sp>
        <p:nvSpPr>
          <p:cNvPr id="28" name="コンテンツ プレースホルダー 2"/>
          <p:cNvSpPr txBox="1">
            <a:spLocks/>
          </p:cNvSpPr>
          <p:nvPr/>
        </p:nvSpPr>
        <p:spPr bwMode="gray">
          <a:xfrm>
            <a:off x="138906" y="918783"/>
            <a:ext cx="8615363" cy="96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ja-JP" altLang="en-US" sz="2400" dirty="0">
                <a:latin typeface="游ゴシック" panose="020B0400000000000000" pitchFamily="50" charset="-128"/>
                <a:ea typeface="游ゴシック" panose="020B0400000000000000" pitchFamily="50" charset="-128"/>
              </a:rPr>
              <a:t>コンビニ</a:t>
            </a:r>
            <a:r>
              <a:rPr lang="en-US" altLang="ja-JP" sz="2400" dirty="0">
                <a:latin typeface="游ゴシック" panose="020B0400000000000000" pitchFamily="50" charset="-128"/>
                <a:ea typeface="游ゴシック" panose="020B0400000000000000" pitchFamily="50" charset="-128"/>
              </a:rPr>
              <a:t>ATM</a:t>
            </a:r>
            <a:r>
              <a:rPr lang="ja-JP" altLang="en-US" sz="2400" dirty="0">
                <a:latin typeface="游ゴシック" panose="020B0400000000000000" pitchFamily="50" charset="-128"/>
                <a:ea typeface="游ゴシック" panose="020B0400000000000000" pitchFamily="50" charset="-128"/>
              </a:rPr>
              <a:t>の例</a:t>
            </a:r>
          </a:p>
        </p:txBody>
      </p:sp>
      <p:sp>
        <p:nvSpPr>
          <p:cNvPr id="29" name="AutoShape 2" descr="SNSが表示されたコンピューターのイラス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コンテンツ プレースホルダー 2">
            <a:extLst>
              <a:ext uri="{FF2B5EF4-FFF2-40B4-BE49-F238E27FC236}">
                <a16:creationId xmlns:a16="http://schemas.microsoft.com/office/drawing/2014/main" xmlns="" id="{054FF1D0-4F7D-4183-AA64-D2826BFB4DA0}"/>
              </a:ext>
            </a:extLst>
          </p:cNvPr>
          <p:cNvSpPr txBox="1">
            <a:spLocks/>
          </p:cNvSpPr>
          <p:nvPr/>
        </p:nvSpPr>
        <p:spPr bwMode="gray">
          <a:xfrm>
            <a:off x="155575" y="1974430"/>
            <a:ext cx="8615363" cy="4708981"/>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None/>
            </a:pPr>
            <a:r>
              <a:rPr lang="ja-JP" altLang="en-US" sz="2400" dirty="0">
                <a:latin typeface="游ゴシック" panose="020B0400000000000000" pitchFamily="50" charset="-128"/>
                <a:ea typeface="游ゴシック" panose="020B0400000000000000" pitchFamily="50" charset="-128"/>
              </a:rPr>
              <a:t>・読みやすいフォントと色使い（</a:t>
            </a:r>
            <a:r>
              <a:rPr lang="en-US" altLang="ja-JP" sz="2400" dirty="0">
                <a:latin typeface="游ゴシック" panose="020B0400000000000000" pitchFamily="50" charset="-128"/>
                <a:ea typeface="游ゴシック" panose="020B0400000000000000" pitchFamily="50" charset="-128"/>
              </a:rPr>
              <a:t>UD</a:t>
            </a:r>
            <a:r>
              <a:rPr lang="ja-JP" altLang="en-US" sz="2400" dirty="0">
                <a:latin typeface="游ゴシック" panose="020B0400000000000000" pitchFamily="50" charset="-128"/>
                <a:ea typeface="游ゴシック" panose="020B0400000000000000" pitchFamily="50" charset="-128"/>
              </a:rPr>
              <a:t>フォントなど）</a:t>
            </a:r>
            <a:endParaRPr lang="en-US" altLang="ja-JP" sz="2400" dirty="0">
              <a:latin typeface="游ゴシック" panose="020B0400000000000000" pitchFamily="50" charset="-128"/>
              <a:ea typeface="游ゴシック" panose="020B0400000000000000" pitchFamily="50" charset="-128"/>
            </a:endParaRPr>
          </a:p>
          <a:p>
            <a:pPr marL="180975" indent="0">
              <a:buNone/>
            </a:pPr>
            <a:r>
              <a:rPr lang="ja-JP" altLang="en-US" sz="2400" dirty="0">
                <a:latin typeface="游ゴシック" panose="020B0400000000000000" pitchFamily="50" charset="-128"/>
                <a:ea typeface="游ゴシック" panose="020B0400000000000000" pitchFamily="50" charset="-128"/>
              </a:rPr>
              <a:t>・表示する情報の簡素化</a:t>
            </a:r>
            <a:endParaRPr lang="en-US" altLang="ja-JP" sz="2400" dirty="0">
              <a:latin typeface="游ゴシック" panose="020B0400000000000000" pitchFamily="50" charset="-128"/>
              <a:ea typeface="游ゴシック" panose="020B0400000000000000" pitchFamily="50" charset="-128"/>
            </a:endParaRPr>
          </a:p>
          <a:p>
            <a:pPr marL="180975" indent="0">
              <a:buNone/>
            </a:pPr>
            <a:r>
              <a:rPr lang="ja-JP" altLang="en-US" sz="2400" dirty="0">
                <a:latin typeface="游ゴシック" panose="020B0400000000000000" pitchFamily="50" charset="-128"/>
                <a:ea typeface="游ゴシック" panose="020B0400000000000000" pitchFamily="50" charset="-128"/>
              </a:rPr>
              <a:t>・多言語対応</a:t>
            </a:r>
            <a:endParaRPr lang="en-US" altLang="ja-JP" sz="2400" dirty="0">
              <a:latin typeface="游ゴシック" panose="020B0400000000000000" pitchFamily="50" charset="-128"/>
              <a:ea typeface="游ゴシック" panose="020B0400000000000000" pitchFamily="50" charset="-128"/>
            </a:endParaRPr>
          </a:p>
          <a:p>
            <a:pPr marL="180975" indent="0">
              <a:buNone/>
            </a:pPr>
            <a:r>
              <a:rPr lang="ja-JP" altLang="en-US" sz="2400" dirty="0">
                <a:latin typeface="游ゴシック" panose="020B0400000000000000" pitchFamily="50" charset="-128"/>
                <a:ea typeface="游ゴシック" panose="020B0400000000000000" pitchFamily="50" charset="-128"/>
              </a:rPr>
              <a:t>・音声案内ガイダンス</a:t>
            </a:r>
          </a:p>
          <a:p>
            <a:pPr marL="180975" indent="0">
              <a:buNone/>
            </a:pPr>
            <a:endParaRPr lang="en-US" altLang="ja-JP" sz="2400" dirty="0">
              <a:latin typeface="游ゴシック" panose="020B0400000000000000" pitchFamily="50" charset="-128"/>
              <a:ea typeface="游ゴシック" panose="020B0400000000000000" pitchFamily="50" charset="-128"/>
            </a:endParaRPr>
          </a:p>
          <a:p>
            <a:pPr marL="180975" indent="0">
              <a:buNone/>
            </a:pPr>
            <a:endParaRPr lang="en-US" altLang="ja-JP" sz="1400" dirty="0">
              <a:latin typeface="游ゴシック" panose="020B0400000000000000" pitchFamily="50" charset="-128"/>
              <a:ea typeface="游ゴシック" panose="020B0400000000000000" pitchFamily="50" charset="-128"/>
            </a:endParaRPr>
          </a:p>
          <a:p>
            <a:pPr marL="180975" indent="0">
              <a:buNone/>
            </a:pPr>
            <a:r>
              <a:rPr lang="ja-JP" altLang="en-US" sz="2400" dirty="0">
                <a:latin typeface="游ゴシック" panose="020B0400000000000000" pitchFamily="50" charset="-128"/>
                <a:ea typeface="游ゴシック" panose="020B0400000000000000" pitchFamily="50" charset="-128"/>
              </a:rPr>
              <a:t>・のぞき見防止のついたて</a:t>
            </a:r>
          </a:p>
          <a:p>
            <a:pPr marL="180975" indent="0">
              <a:buNone/>
            </a:pPr>
            <a:r>
              <a:rPr lang="ja-JP" altLang="en-US" sz="2400" dirty="0">
                <a:latin typeface="游ゴシック" panose="020B0400000000000000" pitchFamily="50" charset="-128"/>
                <a:ea typeface="游ゴシック" panose="020B0400000000000000" pitchFamily="50" charset="-128"/>
              </a:rPr>
              <a:t>・手元の操作が周囲から見えにくい入力ボタン</a:t>
            </a:r>
          </a:p>
          <a:p>
            <a:pPr marL="180975" indent="0">
              <a:buNone/>
            </a:pPr>
            <a:r>
              <a:rPr lang="ja-JP" altLang="en-US" sz="2400" dirty="0">
                <a:latin typeface="游ゴシック" panose="020B0400000000000000" pitchFamily="50" charset="-128"/>
                <a:ea typeface="游ゴシック" panose="020B0400000000000000" pitchFamily="50" charset="-128"/>
              </a:rPr>
              <a:t>・斜め横からは画面が見えない特殊フィルム</a:t>
            </a:r>
          </a:p>
          <a:p>
            <a:pPr marL="180975" indent="0">
              <a:buNone/>
            </a:pPr>
            <a:r>
              <a:rPr lang="ja-JP" altLang="en-US" sz="2400" dirty="0">
                <a:latin typeface="游ゴシック" panose="020B0400000000000000" pitchFamily="50" charset="-128"/>
                <a:ea typeface="游ゴシック" panose="020B0400000000000000" pitchFamily="50" charset="-128"/>
              </a:rPr>
              <a:t>・買い物袋を下げるためのフックや傘立て</a:t>
            </a:r>
          </a:p>
          <a:p>
            <a:pPr marL="180975" indent="0">
              <a:buNone/>
            </a:pPr>
            <a:r>
              <a:rPr lang="ja-JP" altLang="en-US" sz="2400" dirty="0">
                <a:latin typeface="游ゴシック" panose="020B0400000000000000" pitchFamily="50" charset="-128"/>
                <a:ea typeface="游ゴシック" panose="020B0400000000000000" pitchFamily="50" charset="-128"/>
              </a:rPr>
              <a:t>・周囲の環境音に合わせた音量調節　　　　　　　　</a:t>
            </a:r>
            <a:r>
              <a:rPr lang="en-US" altLang="ja-JP" sz="2400" dirty="0" err="1">
                <a:latin typeface="游ゴシック" panose="020B0400000000000000" pitchFamily="50" charset="-128"/>
                <a:ea typeface="游ゴシック" panose="020B0400000000000000" pitchFamily="50" charset="-128"/>
              </a:rPr>
              <a:t>etc</a:t>
            </a:r>
            <a:r>
              <a:rPr lang="en-US" altLang="ja-JP" sz="2400" dirty="0">
                <a:latin typeface="游ゴシック" panose="020B0400000000000000" pitchFamily="50" charset="-128"/>
                <a:ea typeface="游ゴシック" panose="020B0400000000000000" pitchFamily="50" charset="-128"/>
              </a:rPr>
              <a:t>…</a:t>
            </a:r>
            <a:endParaRPr lang="ja-JP" altLang="en-US" sz="2400" dirty="0">
              <a:latin typeface="游ゴシック" panose="020B0400000000000000" pitchFamily="50" charset="-128"/>
              <a:ea typeface="游ゴシック" panose="020B0400000000000000" pitchFamily="50" charset="-128"/>
            </a:endParaRPr>
          </a:p>
        </p:txBody>
      </p:sp>
      <p:sp>
        <p:nvSpPr>
          <p:cNvPr id="48" name="スライド番号プレースホルダー 3">
            <a:extLst>
              <a:ext uri="{FF2B5EF4-FFF2-40B4-BE49-F238E27FC236}">
                <a16:creationId xmlns:a16="http://schemas.microsoft.com/office/drawing/2014/main" xmlns="" id="{C99B442E-BB5B-4E2B-8644-4E67E5DE6407}"/>
              </a:ext>
            </a:extLst>
          </p:cNvPr>
          <p:cNvSpPr>
            <a:spLocks noGrp="1"/>
          </p:cNvSpPr>
          <p:nvPr>
            <p:ph type="sldNum" sz="quarter" idx="10"/>
          </p:nvPr>
        </p:nvSpPr>
        <p:spPr>
          <a:xfrm>
            <a:off x="8604070" y="6492875"/>
            <a:ext cx="539930" cy="365125"/>
          </a:xfrm>
        </p:spPr>
        <p:txBody>
          <a:bodyPr/>
          <a:lstStyle/>
          <a:p>
            <a:fld id="{194B20C9-26D2-4B3D-B0E5-BA1A1EAC872E}" type="slidenum">
              <a:rPr lang="ja-JP" altLang="en-US" smtClean="0"/>
              <a:pPr/>
              <a:t>19</a:t>
            </a:fld>
            <a:endParaRPr lang="ja-JP" altLang="en-US"/>
          </a:p>
        </p:txBody>
      </p:sp>
      <p:sp>
        <p:nvSpPr>
          <p:cNvPr id="12" name="コンテンツ プレースホルダー 2"/>
          <p:cNvSpPr txBox="1">
            <a:spLocks/>
          </p:cNvSpPr>
          <p:nvPr/>
        </p:nvSpPr>
        <p:spPr bwMode="gray">
          <a:xfrm>
            <a:off x="462997" y="1532260"/>
            <a:ext cx="1960607" cy="442170"/>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Font typeface="Arial" panose="020B0604020202020204" pitchFamily="34" charset="0"/>
              <a:buNone/>
            </a:pPr>
            <a:r>
              <a:rPr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特性の多様性</a:t>
            </a:r>
          </a:p>
        </p:txBody>
      </p:sp>
      <p:sp>
        <p:nvSpPr>
          <p:cNvPr id="16" name="コンテンツ プレースホルダー 2"/>
          <p:cNvSpPr txBox="1">
            <a:spLocks/>
          </p:cNvSpPr>
          <p:nvPr/>
        </p:nvSpPr>
        <p:spPr bwMode="gray">
          <a:xfrm>
            <a:off x="463623" y="3906096"/>
            <a:ext cx="3246228" cy="442170"/>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Font typeface="Arial" panose="020B0604020202020204" pitchFamily="34" charset="0"/>
              <a:buNone/>
            </a:pPr>
            <a:r>
              <a:rPr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状況や環境に関する多様性</a:t>
            </a:r>
          </a:p>
        </p:txBody>
      </p:sp>
    </p:spTree>
    <p:extLst>
      <p:ext uri="{BB962C8B-B14F-4D97-AF65-F5344CB8AC3E}">
        <p14:creationId xmlns:p14="http://schemas.microsoft.com/office/powerpoint/2010/main" val="305655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pPr algn="l"/>
            <a:r>
              <a:rPr kumimoji="1" lang="ja-JP" altLang="en-US" sz="3200" dirty="0">
                <a:latin typeface="游ゴシック" panose="020B0400000000000000" pitchFamily="50" charset="-128"/>
                <a:ea typeface="游ゴシック" panose="020B0400000000000000" pitchFamily="50" charset="-128"/>
              </a:rPr>
              <a:t>目次</a:t>
            </a:r>
          </a:p>
        </p:txBody>
      </p:sp>
      <p:sp>
        <p:nvSpPr>
          <p:cNvPr id="3" name="コンテンツ プレースホルダー 2"/>
          <p:cNvSpPr>
            <a:spLocks noGrp="1"/>
          </p:cNvSpPr>
          <p:nvPr>
            <p:ph idx="4294967295"/>
          </p:nvPr>
        </p:nvSpPr>
        <p:spPr bwMode="gray">
          <a:xfrm>
            <a:off x="406597" y="1268413"/>
            <a:ext cx="8234363" cy="4857750"/>
          </a:xfrm>
        </p:spPr>
        <p:txBody>
          <a:bodyPr>
            <a:noAutofit/>
          </a:bodyPr>
          <a:lstStyle/>
          <a:p>
            <a:pPr marL="514350" indent="-514350">
              <a:buFont typeface="+mj-lt"/>
              <a:buAutoNum type="arabicPeriod"/>
            </a:pPr>
            <a:r>
              <a:rPr lang="ja-JP" altLang="en-US" sz="3600" dirty="0">
                <a:latin typeface="游ゴシック" panose="020B0400000000000000" pitchFamily="50" charset="-128"/>
                <a:ea typeface="游ゴシック" panose="020B0400000000000000" pitchFamily="50" charset="-128"/>
              </a:rPr>
              <a:t>顧客起点で考える</a:t>
            </a: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lang="ja-JP" altLang="en-US" sz="3600" dirty="0">
                <a:latin typeface="游ゴシック" panose="020B0400000000000000" pitchFamily="50" charset="-128"/>
                <a:ea typeface="游ゴシック" panose="020B0400000000000000" pitchFamily="50" charset="-128"/>
              </a:rPr>
              <a:t>人間中心設計</a:t>
            </a:r>
            <a:r>
              <a:rPr lang="en-US" altLang="ja-JP" sz="3600" dirty="0">
                <a:latin typeface="游ゴシック" panose="020B0400000000000000" pitchFamily="50" charset="-128"/>
                <a:ea typeface="游ゴシック" panose="020B0400000000000000" pitchFamily="50" charset="-128"/>
              </a:rPr>
              <a:t>(HCD)</a:t>
            </a:r>
            <a:r>
              <a:rPr lang="ja-JP" altLang="en-US" sz="3600" dirty="0">
                <a:latin typeface="游ゴシック" panose="020B0400000000000000" pitchFamily="50" charset="-128"/>
                <a:ea typeface="游ゴシック" panose="020B0400000000000000" pitchFamily="50" charset="-128"/>
              </a:rPr>
              <a:t>の考え方</a:t>
            </a: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lang="ja-JP" altLang="en-US" sz="3600" dirty="0">
                <a:latin typeface="游ゴシック" panose="020B0400000000000000" pitchFamily="50" charset="-128"/>
                <a:ea typeface="游ゴシック" panose="020B0400000000000000" pitchFamily="50" charset="-128"/>
              </a:rPr>
              <a:t>ユーザビリティ</a:t>
            </a: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lang="en-US" altLang="ja-JP" sz="3600" dirty="0">
                <a:latin typeface="游ゴシック" panose="020B0400000000000000" pitchFamily="50" charset="-128"/>
                <a:ea typeface="游ゴシック" panose="020B0400000000000000" pitchFamily="50" charset="-128"/>
              </a:rPr>
              <a:t>HCD</a:t>
            </a:r>
            <a:r>
              <a:rPr lang="ja-JP" altLang="en-US" sz="3600" dirty="0">
                <a:latin typeface="游ゴシック" panose="020B0400000000000000" pitchFamily="50" charset="-128"/>
                <a:ea typeface="游ゴシック" panose="020B0400000000000000" pitchFamily="50" charset="-128"/>
              </a:rPr>
              <a:t>のサイクルと導入</a:t>
            </a:r>
          </a:p>
          <a:p>
            <a:pPr marL="514350" indent="-514350">
              <a:buFont typeface="+mj-lt"/>
              <a:buAutoNum type="arabicPeriod"/>
            </a:pPr>
            <a:r>
              <a:rPr lang="en-US" altLang="ja-JP" sz="3600" dirty="0">
                <a:latin typeface="游ゴシック" panose="020B0400000000000000" pitchFamily="50" charset="-128"/>
                <a:ea typeface="游ゴシック" panose="020B0400000000000000" pitchFamily="50" charset="-128"/>
              </a:rPr>
              <a:t>HCD</a:t>
            </a:r>
            <a:r>
              <a:rPr lang="ja-JP" altLang="en-US" sz="3600" dirty="0">
                <a:latin typeface="游ゴシック" panose="020B0400000000000000" pitchFamily="50" charset="-128"/>
                <a:ea typeface="游ゴシック" panose="020B0400000000000000" pitchFamily="50" charset="-128"/>
              </a:rPr>
              <a:t>の位置づけ</a:t>
            </a: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r>
              <a:rPr lang="ja-JP" altLang="en-US" sz="3600" dirty="0">
                <a:latin typeface="游ゴシック" panose="020B0400000000000000" pitchFamily="50" charset="-128"/>
                <a:ea typeface="游ゴシック" panose="020B0400000000000000" pitchFamily="50" charset="-128"/>
              </a:rPr>
              <a:t>付録</a:t>
            </a:r>
            <a:endParaRPr lang="en-US" altLang="ja-JP" sz="3600" dirty="0">
              <a:latin typeface="游ゴシック" panose="020B0400000000000000" pitchFamily="50" charset="-128"/>
              <a:ea typeface="游ゴシック" panose="020B0400000000000000" pitchFamily="50" charset="-128"/>
            </a:endParaRPr>
          </a:p>
          <a:p>
            <a:pPr marL="914400" lvl="1" indent="-514350"/>
            <a:r>
              <a:rPr lang="en-US" altLang="ja-JP" sz="3200" dirty="0">
                <a:latin typeface="游ゴシック" panose="020B0400000000000000" pitchFamily="50" charset="-128"/>
                <a:ea typeface="游ゴシック" panose="020B0400000000000000" pitchFamily="50" charset="-128"/>
              </a:rPr>
              <a:t>HCD</a:t>
            </a:r>
            <a:r>
              <a:rPr lang="ja-JP" altLang="en-US" sz="3200" dirty="0">
                <a:latin typeface="游ゴシック" panose="020B0400000000000000" pitchFamily="50" charset="-128"/>
                <a:ea typeface="游ゴシック" panose="020B0400000000000000" pitchFamily="50" charset="-128"/>
              </a:rPr>
              <a:t>の実践例紹介</a:t>
            </a:r>
            <a:endParaRPr lang="en-US" altLang="ja-JP" sz="3200" dirty="0">
              <a:latin typeface="游ゴシック" panose="020B0400000000000000" pitchFamily="50" charset="-128"/>
              <a:ea typeface="游ゴシック" panose="020B0400000000000000" pitchFamily="50" charset="-128"/>
            </a:endParaRPr>
          </a:p>
          <a:p>
            <a:pPr marL="914400" lvl="1" indent="-514350"/>
            <a:r>
              <a:rPr lang="ja-JP" altLang="en-US" sz="3200" dirty="0">
                <a:latin typeface="游ゴシック" panose="020B0400000000000000" pitchFamily="50" charset="-128"/>
                <a:ea typeface="游ゴシック" panose="020B0400000000000000" pitchFamily="50" charset="-128"/>
              </a:rPr>
              <a:t>用語集</a:t>
            </a:r>
            <a:endParaRPr lang="en-US" altLang="ja-JP" sz="3200" dirty="0">
              <a:latin typeface="游ゴシック" panose="020B0400000000000000" pitchFamily="50" charset="-128"/>
              <a:ea typeface="游ゴシック" panose="020B0400000000000000" pitchFamily="50" charset="-128"/>
            </a:endParaRPr>
          </a:p>
          <a:p>
            <a:pPr marL="514350" indent="-514350">
              <a:buFont typeface="+mj-lt"/>
              <a:buAutoNum type="arabicPeriod"/>
            </a:pPr>
            <a:endParaRPr lang="en-US" altLang="ja-JP" sz="3600" dirty="0">
              <a:latin typeface="游ゴシック" panose="020B0400000000000000" pitchFamily="50" charset="-128"/>
              <a:ea typeface="游ゴシック" panose="020B0400000000000000" pitchFamily="50" charset="-128"/>
            </a:endParaRPr>
          </a:p>
          <a:p>
            <a:pPr marL="514350" indent="-514350">
              <a:buFont typeface="+mj-lt"/>
              <a:buAutoNum type="arabicPeriod"/>
            </a:pPr>
            <a:endParaRPr kumimoji="1" lang="ja-JP" altLang="en-US" sz="3600"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194B20C9-26D2-4B3D-B0E5-BA1A1EAC872E}" type="slidenum">
              <a:rPr lang="ja-JP" altLang="en-US" smtClean="0"/>
              <a:pPr/>
              <a:t>2</a:t>
            </a:fld>
            <a:endParaRPr lang="ja-JP" altLang="en-US"/>
          </a:p>
        </p:txBody>
      </p:sp>
    </p:spTree>
    <p:extLst>
      <p:ext uri="{BB962C8B-B14F-4D97-AF65-F5344CB8AC3E}">
        <p14:creationId xmlns:p14="http://schemas.microsoft.com/office/powerpoint/2010/main" val="2153421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sz="4800" b="1" dirty="0">
                <a:latin typeface="游ゴシック" panose="020B0400000000000000" pitchFamily="50" charset="-128"/>
                <a:ea typeface="游ゴシック" panose="020B0400000000000000" pitchFamily="50" charset="-128"/>
              </a:rPr>
              <a:t>３</a:t>
            </a:r>
            <a:r>
              <a:rPr kumimoji="1" lang="en-US" altLang="ja-JP" sz="4800" b="1" dirty="0">
                <a:latin typeface="游ゴシック" panose="020B0400000000000000" pitchFamily="50" charset="-128"/>
                <a:ea typeface="游ゴシック" panose="020B0400000000000000" pitchFamily="50" charset="-128"/>
              </a:rPr>
              <a:t>.</a:t>
            </a:r>
            <a:r>
              <a:rPr kumimoji="1" lang="ja-JP" altLang="en-US" sz="4800" b="1" dirty="0">
                <a:latin typeface="游ゴシック" panose="020B0400000000000000" pitchFamily="50" charset="-128"/>
                <a:ea typeface="游ゴシック" panose="020B0400000000000000" pitchFamily="50" charset="-128"/>
              </a:rPr>
              <a:t>ユーザビリティ</a:t>
            </a:r>
          </a:p>
        </p:txBody>
      </p:sp>
      <p:sp>
        <p:nvSpPr>
          <p:cNvPr id="4" name="コンテンツ プレースホルダー 2"/>
          <p:cNvSpPr>
            <a:spLocks noGrp="1"/>
          </p:cNvSpPr>
          <p:nvPr>
            <p:ph idx="1"/>
          </p:nvPr>
        </p:nvSpPr>
        <p:spPr bwMode="gray">
          <a:xfrm>
            <a:off x="457200" y="3669732"/>
            <a:ext cx="8579296" cy="3168352"/>
          </a:xfrm>
        </p:spPr>
        <p:txBody>
          <a:bodyPr/>
          <a:lstStyle/>
          <a:p>
            <a:pPr>
              <a:spcBef>
                <a:spcPts val="600"/>
              </a:spcBef>
            </a:pPr>
            <a:r>
              <a:rPr kumimoji="1" lang="ja-JP" altLang="en-US" sz="2800" dirty="0">
                <a:latin typeface="游ゴシック" panose="020B0400000000000000" pitchFamily="50" charset="-128"/>
                <a:ea typeface="游ゴシック" panose="020B0400000000000000" pitchFamily="50" charset="-128"/>
              </a:rPr>
              <a:t>ユーザビリティとは</a:t>
            </a:r>
            <a:endParaRPr kumimoji="1" lang="en-US" altLang="ja-JP" sz="2800" dirty="0">
              <a:latin typeface="游ゴシック" panose="020B0400000000000000" pitchFamily="50" charset="-128"/>
              <a:ea typeface="游ゴシック" panose="020B0400000000000000" pitchFamily="50" charset="-128"/>
            </a:endParaRPr>
          </a:p>
          <a:p>
            <a:pPr>
              <a:spcBef>
                <a:spcPts val="600"/>
              </a:spcBef>
            </a:pPr>
            <a:r>
              <a:rPr lang="ja-JP" altLang="en-US" sz="2800" dirty="0">
                <a:latin typeface="游ゴシック" panose="020B0400000000000000" pitchFamily="50" charset="-128"/>
                <a:ea typeface="游ゴシック" panose="020B0400000000000000" pitchFamily="50" charset="-128"/>
              </a:rPr>
              <a:t>ユーザビリティの定義</a:t>
            </a:r>
            <a:endParaRPr lang="en-US" altLang="ja-JP" sz="2800" dirty="0">
              <a:latin typeface="游ゴシック" panose="020B0400000000000000" pitchFamily="50" charset="-128"/>
              <a:ea typeface="游ゴシック" panose="020B0400000000000000" pitchFamily="50" charset="-128"/>
            </a:endParaRPr>
          </a:p>
          <a:p>
            <a:pPr>
              <a:spcBef>
                <a:spcPts val="600"/>
              </a:spcBef>
            </a:pPr>
            <a:r>
              <a:rPr lang="ja-JP" altLang="en-US" sz="2800" dirty="0">
                <a:latin typeface="游ゴシック" panose="020B0400000000000000" pitchFamily="50" charset="-128"/>
                <a:ea typeface="游ゴシック" panose="020B0400000000000000" pitchFamily="50" charset="-128"/>
              </a:rPr>
              <a:t>ユーザーの目的</a:t>
            </a:r>
            <a:endParaRPr lang="en-US" altLang="ja-JP" sz="2800" dirty="0">
              <a:latin typeface="游ゴシック" panose="020B0400000000000000" pitchFamily="50" charset="-128"/>
              <a:ea typeface="游ゴシック" panose="020B0400000000000000" pitchFamily="50" charset="-128"/>
            </a:endParaRPr>
          </a:p>
          <a:p>
            <a:pPr>
              <a:spcBef>
                <a:spcPts val="600"/>
              </a:spcBef>
            </a:pPr>
            <a:r>
              <a:rPr lang="ja-JP" altLang="en-US" sz="2800" dirty="0">
                <a:latin typeface="游ゴシック" panose="020B0400000000000000" pitchFamily="50" charset="-128"/>
                <a:ea typeface="游ゴシック" panose="020B0400000000000000" pitchFamily="50" charset="-128"/>
              </a:rPr>
              <a:t>（ユーザビリティと利用品質）</a:t>
            </a:r>
          </a:p>
        </p:txBody>
      </p:sp>
      <p:sp>
        <p:nvSpPr>
          <p:cNvPr id="5" name="スライド番号プレースホルダー 4"/>
          <p:cNvSpPr>
            <a:spLocks noGrp="1"/>
          </p:cNvSpPr>
          <p:nvPr>
            <p:ph type="sldNum" sz="quarter" idx="12"/>
          </p:nvPr>
        </p:nvSpPr>
        <p:spPr/>
        <p:txBody>
          <a:bodyPr/>
          <a:lstStyle/>
          <a:p>
            <a:fld id="{194B20C9-26D2-4B3D-B0E5-BA1A1EAC872E}" type="slidenum">
              <a:rPr lang="ja-JP" altLang="en-US" smtClean="0"/>
              <a:pPr/>
              <a:t>20</a:t>
            </a:fld>
            <a:endParaRPr lang="ja-JP" altLang="en-US"/>
          </a:p>
        </p:txBody>
      </p:sp>
      <p:sp>
        <p:nvSpPr>
          <p:cNvPr id="7" name="タイトル 1">
            <a:extLst>
              <a:ext uri="{FF2B5EF4-FFF2-40B4-BE49-F238E27FC236}">
                <a16:creationId xmlns:a16="http://schemas.microsoft.com/office/drawing/2014/main" xmlns="" id="{D0D43004-802E-42B8-917F-1ACD37078401}"/>
              </a:ext>
            </a:extLst>
          </p:cNvPr>
          <p:cNvSpPr txBox="1">
            <a:spLocks/>
          </p:cNvSpPr>
          <p:nvPr/>
        </p:nvSpPr>
        <p:spPr bwMode="gray">
          <a:xfrm>
            <a:off x="0" y="2796554"/>
            <a:ext cx="9144000" cy="436589"/>
          </a:xfrm>
          <a:prstGeom prst="rect">
            <a:avLst/>
          </a:prstGeom>
          <a:solidFill>
            <a:srgbClr val="FE6E54">
              <a:alpha val="50000"/>
            </a:srgbClr>
          </a:solidFill>
        </p:spPr>
        <p:txBody>
          <a:bodyPr vert="horz" lIns="0" tIns="0" rIns="288000" bIns="0" rtlCol="0" anchor="ctr">
            <a:normAutofit/>
          </a:bodyPr>
          <a:lstStyle>
            <a:lvl1pPr algn="l" defTabSz="914400" rtl="0" eaLnBrk="1" latinLnBrk="0" hangingPunct="1">
              <a:spcBef>
                <a:spcPct val="0"/>
              </a:spcBef>
              <a:buNone/>
              <a:defRPr kumimoji="1" sz="4400" kern="12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defRPr>
            </a:lvl1pPr>
          </a:lstStyle>
          <a:p>
            <a:pPr algn="r"/>
            <a:r>
              <a:rPr lang="ja-JP" altLang="en-US" sz="2800" dirty="0">
                <a:solidFill>
                  <a:schemeClr val="tx1"/>
                </a:solidFill>
              </a:rPr>
              <a:t>利用場面での品質</a:t>
            </a:r>
          </a:p>
        </p:txBody>
      </p:sp>
    </p:spTree>
    <p:extLst>
      <p:ext uri="{BB962C8B-B14F-4D97-AF65-F5344CB8AC3E}">
        <p14:creationId xmlns:p14="http://schemas.microsoft.com/office/powerpoint/2010/main" val="2908242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pPr algn="l"/>
            <a:r>
              <a:rPr kumimoji="1" lang="ja-JP" altLang="en-US" dirty="0"/>
              <a:t>ユーザビリティとは</a:t>
            </a:r>
          </a:p>
        </p:txBody>
      </p:sp>
      <p:sp>
        <p:nvSpPr>
          <p:cNvPr id="3" name="コンテンツ プレースホルダー 2"/>
          <p:cNvSpPr>
            <a:spLocks noGrp="1"/>
          </p:cNvSpPr>
          <p:nvPr>
            <p:ph idx="4294967295"/>
          </p:nvPr>
        </p:nvSpPr>
        <p:spPr bwMode="gray">
          <a:xfrm>
            <a:off x="464607" y="4694238"/>
            <a:ext cx="8391525" cy="1296987"/>
          </a:xfrm>
        </p:spPr>
        <p:txBody>
          <a:bodyPr wrap="square" lIns="36000" tIns="36000" rIns="36000" bIns="36000">
            <a:noAutofit/>
          </a:bodyPr>
          <a:lstStyle/>
          <a:p>
            <a:pPr>
              <a:buFont typeface="Wingdings" panose="05000000000000000000" pitchFamily="2" charset="2"/>
              <a:buChar char="l"/>
            </a:pPr>
            <a:r>
              <a:rPr kumimoji="1" lang="ja-JP" altLang="en-US" dirty="0">
                <a:latin typeface="游ゴシック" panose="020B0400000000000000" pitchFamily="50" charset="-128"/>
                <a:ea typeface="游ゴシック" panose="020B0400000000000000" pitchFamily="50" charset="-128"/>
              </a:rPr>
              <a:t>製品やサービスにおける使いやすさをはかる尺度</a:t>
            </a:r>
            <a:endParaRPr kumimoji="1" lang="en-US" altLang="ja-JP" dirty="0">
              <a:latin typeface="游ゴシック" panose="020B0400000000000000" pitchFamily="50" charset="-128"/>
              <a:ea typeface="游ゴシック" panose="020B0400000000000000" pitchFamily="50" charset="-128"/>
            </a:endParaRPr>
          </a:p>
          <a:p>
            <a:pPr>
              <a:buFont typeface="Wingdings" panose="05000000000000000000" pitchFamily="2" charset="2"/>
              <a:buChar char="l"/>
            </a:pPr>
            <a:r>
              <a:rPr lang="ja-JP" altLang="en-US" dirty="0">
                <a:latin typeface="游ゴシック" panose="020B0400000000000000" pitchFamily="50" charset="-128"/>
                <a:ea typeface="游ゴシック" panose="020B0400000000000000" pitchFamily="50" charset="-128"/>
              </a:rPr>
              <a:t>ユーザビリティが高い → 品質が高い</a:t>
            </a:r>
            <a:endParaRPr kumimoji="1" lang="en-US" altLang="ja-JP" dirty="0">
              <a:latin typeface="游ゴシック" panose="020B0400000000000000" pitchFamily="50" charset="-128"/>
              <a:ea typeface="游ゴシック" panose="020B0400000000000000" pitchFamily="50" charset="-128"/>
            </a:endParaRPr>
          </a:p>
        </p:txBody>
      </p:sp>
      <p:sp>
        <p:nvSpPr>
          <p:cNvPr id="5" name="テキスト ボックス 4"/>
          <p:cNvSpPr txBox="1"/>
          <p:nvPr/>
        </p:nvSpPr>
        <p:spPr bwMode="gray">
          <a:xfrm>
            <a:off x="4139406" y="2290595"/>
            <a:ext cx="4668779" cy="923330"/>
          </a:xfrm>
          <a:prstGeom prst="rect">
            <a:avLst/>
          </a:prstGeom>
          <a:noFill/>
        </p:spPr>
        <p:txBody>
          <a:bodyPr wrap="none" rtlCol="0">
            <a:spAutoFit/>
          </a:bodyPr>
          <a:lstStyle/>
          <a:p>
            <a:r>
              <a:rPr kumimoji="1" lang="en-US" altLang="ja-JP" sz="5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Use</a:t>
            </a:r>
            <a:r>
              <a:rPr kumimoji="1" lang="ja-JP" altLang="en-US" sz="5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 </a:t>
            </a:r>
            <a:r>
              <a:rPr kumimoji="1" lang="en-US" altLang="ja-JP" sz="5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Ability</a:t>
            </a:r>
            <a:endParaRPr kumimoji="1" lang="ja-JP" altLang="en-US" sz="5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テキスト ボックス 5"/>
          <p:cNvSpPr txBox="1"/>
          <p:nvPr/>
        </p:nvSpPr>
        <p:spPr bwMode="gray">
          <a:xfrm>
            <a:off x="4609584" y="3077258"/>
            <a:ext cx="3467616" cy="584775"/>
          </a:xfrm>
          <a:prstGeom prst="rect">
            <a:avLst/>
          </a:prstGeom>
          <a:noFill/>
        </p:spPr>
        <p:txBody>
          <a:bodyPr wrap="none" rtlCol="0">
            <a:spAutoFit/>
          </a:bodyPr>
          <a:lstStyle/>
          <a:p>
            <a:r>
              <a:rPr kumimoji="1" lang="ja-JP" altLang="en-US" sz="3200" dirty="0">
                <a:latin typeface="游ゴシック" panose="020B0400000000000000" pitchFamily="50" charset="-128"/>
                <a:ea typeface="游ゴシック" panose="020B0400000000000000" pitchFamily="50" charset="-128"/>
                <a:cs typeface="メイリオ" panose="020B0604030504040204" pitchFamily="50" charset="-128"/>
              </a:rPr>
              <a:t>使うことができる</a:t>
            </a:r>
          </a:p>
        </p:txBody>
      </p:sp>
      <p:sp>
        <p:nvSpPr>
          <p:cNvPr id="8" name="テキスト ボックス 7"/>
          <p:cNvSpPr txBox="1"/>
          <p:nvPr/>
        </p:nvSpPr>
        <p:spPr bwMode="gray">
          <a:xfrm>
            <a:off x="385943" y="2321372"/>
            <a:ext cx="3555782" cy="923330"/>
          </a:xfrm>
          <a:prstGeom prst="rect">
            <a:avLst/>
          </a:prstGeom>
          <a:noFill/>
        </p:spPr>
        <p:txBody>
          <a:bodyPr wrap="none" rtlCol="0">
            <a:spAutoFit/>
          </a:bodyPr>
          <a:lstStyle/>
          <a:p>
            <a:r>
              <a:rPr kumimoji="1" lang="en-US" altLang="ja-JP" sz="5400" dirty="0">
                <a:latin typeface="游ゴシック" panose="020B0400000000000000" pitchFamily="50" charset="-128"/>
                <a:ea typeface="游ゴシック" panose="020B0400000000000000" pitchFamily="50" charset="-128"/>
                <a:cs typeface="メイリオ" panose="020B0604030504040204" pitchFamily="50" charset="-128"/>
              </a:rPr>
              <a:t>usability =</a:t>
            </a:r>
            <a:endParaRPr kumimoji="1" lang="ja-JP" altLang="en-US" sz="5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 name="スライド番号プレースホルダー 6"/>
          <p:cNvSpPr>
            <a:spLocks noGrp="1"/>
          </p:cNvSpPr>
          <p:nvPr>
            <p:ph type="sldNum" sz="quarter" idx="10"/>
          </p:nvPr>
        </p:nvSpPr>
        <p:spPr/>
        <p:txBody>
          <a:bodyPr/>
          <a:lstStyle/>
          <a:p>
            <a:fld id="{194B20C9-26D2-4B3D-B0E5-BA1A1EAC872E}" type="slidenum">
              <a:rPr lang="ja-JP" altLang="en-US" smtClean="0"/>
              <a:pPr/>
              <a:t>21</a:t>
            </a:fld>
            <a:endParaRPr lang="ja-JP" altLang="en-US"/>
          </a:p>
        </p:txBody>
      </p:sp>
      <p:sp>
        <p:nvSpPr>
          <p:cNvPr id="10" name="テキスト ボックス 9">
            <a:extLst>
              <a:ext uri="{FF2B5EF4-FFF2-40B4-BE49-F238E27FC236}">
                <a16:creationId xmlns:a16="http://schemas.microsoft.com/office/drawing/2014/main" xmlns="" id="{908F2F58-2A0E-4AB6-B9FE-7DA582AA8CA1}"/>
              </a:ext>
            </a:extLst>
          </p:cNvPr>
          <p:cNvSpPr txBox="1"/>
          <p:nvPr/>
        </p:nvSpPr>
        <p:spPr bwMode="gray">
          <a:xfrm>
            <a:off x="4660369" y="1967770"/>
            <a:ext cx="646331"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cs typeface="メイリオ" panose="020B0604030504040204" pitchFamily="50" charset="-128"/>
              </a:rPr>
              <a:t>使う</a:t>
            </a:r>
          </a:p>
        </p:txBody>
      </p:sp>
      <p:sp>
        <p:nvSpPr>
          <p:cNvPr id="11" name="テキスト ボックス 10">
            <a:extLst>
              <a:ext uri="{FF2B5EF4-FFF2-40B4-BE49-F238E27FC236}">
                <a16:creationId xmlns:a16="http://schemas.microsoft.com/office/drawing/2014/main" xmlns="" id="{6935DA79-54CA-4071-B4D2-EC8F5D26BAEF}"/>
              </a:ext>
            </a:extLst>
          </p:cNvPr>
          <p:cNvSpPr txBox="1"/>
          <p:nvPr/>
        </p:nvSpPr>
        <p:spPr bwMode="gray">
          <a:xfrm>
            <a:off x="7235127" y="1967770"/>
            <a:ext cx="646331"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cs typeface="メイリオ" panose="020B0604030504040204" pitchFamily="50" charset="-128"/>
              </a:rPr>
              <a:t>能力</a:t>
            </a:r>
          </a:p>
        </p:txBody>
      </p:sp>
    </p:spTree>
    <p:extLst>
      <p:ext uri="{BB962C8B-B14F-4D97-AF65-F5344CB8AC3E}">
        <p14:creationId xmlns:p14="http://schemas.microsoft.com/office/powerpoint/2010/main" val="3965644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a:noFill/>
        </p:spPr>
        <p:txBody>
          <a:bodyPr>
            <a:normAutofit/>
          </a:bodyPr>
          <a:lstStyle/>
          <a:p>
            <a:pPr algn="l"/>
            <a:r>
              <a:rPr kumimoji="1" lang="ja-JP" altLang="en-US" dirty="0">
                <a:latin typeface="游ゴシック" panose="020B0400000000000000" pitchFamily="50" charset="-128"/>
                <a:ea typeface="游ゴシック" panose="020B0400000000000000" pitchFamily="50" charset="-128"/>
              </a:rPr>
              <a:t>ユーザビリティの定義</a:t>
            </a:r>
          </a:p>
        </p:txBody>
      </p:sp>
      <p:sp>
        <p:nvSpPr>
          <p:cNvPr id="10" name="テキスト ボックス 9"/>
          <p:cNvSpPr txBox="1"/>
          <p:nvPr/>
        </p:nvSpPr>
        <p:spPr bwMode="gray">
          <a:xfrm>
            <a:off x="563940" y="6480979"/>
            <a:ext cx="3964547"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」を一部修正</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二等辺三角形 13"/>
          <p:cNvSpPr/>
          <p:nvPr/>
        </p:nvSpPr>
        <p:spPr bwMode="gray">
          <a:xfrm rot="16200000">
            <a:off x="6752637" y="2411021"/>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二等辺三角形 14"/>
          <p:cNvSpPr/>
          <p:nvPr/>
        </p:nvSpPr>
        <p:spPr bwMode="gray">
          <a:xfrm rot="16200000">
            <a:off x="6752637" y="2972227"/>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二等辺三角形 15"/>
          <p:cNvSpPr/>
          <p:nvPr/>
        </p:nvSpPr>
        <p:spPr bwMode="gray">
          <a:xfrm rot="16200000">
            <a:off x="6752637" y="3531858"/>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 name="コンテンツ プレースホルダー 2"/>
          <p:cNvSpPr txBox="1">
            <a:spLocks/>
          </p:cNvSpPr>
          <p:nvPr/>
        </p:nvSpPr>
        <p:spPr bwMode="gray">
          <a:xfrm>
            <a:off x="138906" y="1014033"/>
            <a:ext cx="8736602" cy="980954"/>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0" tIns="36000" rIns="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180975" indent="0">
              <a:buNone/>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ある利用状況であるユーザーが、ある目的のために使うときの</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有効さ、効率、満足度</a:t>
            </a:r>
          </a:p>
        </p:txBody>
      </p:sp>
      <p:sp>
        <p:nvSpPr>
          <p:cNvPr id="19" name="コンテンツ プレースホルダー 2"/>
          <p:cNvSpPr txBox="1">
            <a:spLocks/>
          </p:cNvSpPr>
          <p:nvPr/>
        </p:nvSpPr>
        <p:spPr bwMode="gray">
          <a:xfrm>
            <a:off x="335865" y="1877729"/>
            <a:ext cx="2107045" cy="459885"/>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72000" rIns="9144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None/>
            </a:pPr>
            <a:r>
              <a:rPr lang="en-US" altLang="ja-JP" sz="20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ISO9241-11</a:t>
            </a:r>
            <a:endPar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 name="テキスト ボックス 16"/>
          <p:cNvSpPr txBox="1"/>
          <p:nvPr/>
        </p:nvSpPr>
        <p:spPr bwMode="gray">
          <a:xfrm>
            <a:off x="4888690" y="4939421"/>
            <a:ext cx="1569660" cy="338554"/>
          </a:xfrm>
          <a:prstGeom prst="rect">
            <a:avLst/>
          </a:prstGeom>
          <a:solidFill>
            <a:schemeClr val="bg1"/>
          </a:solidFill>
        </p:spPr>
        <p:txBody>
          <a:bodyPr wrap="none" rtlCol="0">
            <a:spAutoFit/>
          </a:bodyPr>
          <a:lstStyle/>
          <a:p>
            <a:pPr marL="85725" indent="-85725">
              <a:buFont typeface="Wingdings" panose="05000000000000000000" pitchFamily="2" charset="2"/>
              <a:buChar char="l"/>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若者（男性）</a:t>
            </a:r>
            <a:endParaRPr kumimoji="1" lang="ja-JP" altLang="en-US"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テキスト ボックス 19"/>
          <p:cNvSpPr txBox="1"/>
          <p:nvPr/>
        </p:nvSpPr>
        <p:spPr bwMode="gray">
          <a:xfrm>
            <a:off x="4888690" y="5948908"/>
            <a:ext cx="1774845" cy="584775"/>
          </a:xfrm>
          <a:prstGeom prst="rect">
            <a:avLst/>
          </a:prstGeom>
          <a:solidFill>
            <a:schemeClr val="bg1"/>
          </a:solidFill>
        </p:spPr>
        <p:txBody>
          <a:bodyPr wrap="none" rtlCol="0">
            <a:spAutoFit/>
          </a:bodyPr>
          <a:lstStyle/>
          <a:p>
            <a:pPr marL="85725" indent="-85725">
              <a:buFont typeface="Wingdings" panose="05000000000000000000" pitchFamily="2" charset="2"/>
              <a:buChar char="l"/>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水曜午後８時</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a:p>
            <a:pPr marL="85725" indent="-85725">
              <a:buFont typeface="Wingdings" panose="05000000000000000000" pitchFamily="2" charset="2"/>
              <a:buChar char="l"/>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コンビニの店内</a:t>
            </a:r>
            <a:endParaRPr kumimoji="1" lang="ja-JP" altLang="en-US" sz="16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22</a:t>
            </a:fld>
            <a:endParaRPr lang="ja-JP" altLang="en-US"/>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gray">
          <a:xfrm>
            <a:off x="1428551" y="3755200"/>
            <a:ext cx="2328586" cy="2414616"/>
          </a:xfrm>
          <a:prstGeom prst="rect">
            <a:avLst/>
          </a:prstGeom>
        </p:spPr>
      </p:pic>
      <p:sp>
        <p:nvSpPr>
          <p:cNvPr id="5" name="テキスト ボックス 4"/>
          <p:cNvSpPr txBox="1"/>
          <p:nvPr/>
        </p:nvSpPr>
        <p:spPr bwMode="gray">
          <a:xfrm>
            <a:off x="753891" y="2884063"/>
            <a:ext cx="3081572" cy="657923"/>
          </a:xfrm>
          <a:prstGeom prst="rect">
            <a:avLst/>
          </a:prstGeom>
          <a:solidFill>
            <a:srgbClr val="FCB6AD"/>
          </a:solidFill>
          <a:ln>
            <a:solidFill>
              <a:srgbClr val="FEEEEE"/>
            </a:solidFill>
          </a:ln>
        </p:spPr>
        <p:txBody>
          <a:bodyPr wrap="square" lIns="72000" tIns="72000" rIns="72000" bIns="36000" rtlCol="0">
            <a:spAutoFit/>
          </a:bodyPr>
          <a:lstStyle/>
          <a:p>
            <a:pPr algn="ctr"/>
            <a:r>
              <a:rPr kumimoji="1"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ユーザビリティ</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ts val="1400"/>
              </a:lnSpc>
            </a:pPr>
            <a:r>
              <a:rPr kumimoji="1"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（使いやすさ）</a:t>
            </a:r>
          </a:p>
        </p:txBody>
      </p:sp>
      <p:sp>
        <p:nvSpPr>
          <p:cNvPr id="23" name="テキスト ボックス 22"/>
          <p:cNvSpPr txBox="1"/>
          <p:nvPr/>
        </p:nvSpPr>
        <p:spPr bwMode="gray">
          <a:xfrm>
            <a:off x="4879455" y="2416558"/>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有効さ</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4" name="テキスト ボックス 23"/>
          <p:cNvSpPr txBox="1"/>
          <p:nvPr/>
        </p:nvSpPr>
        <p:spPr bwMode="gray">
          <a:xfrm>
            <a:off x="4879455" y="2977744"/>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効率</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テキスト ボックス 24"/>
          <p:cNvSpPr txBox="1"/>
          <p:nvPr/>
        </p:nvSpPr>
        <p:spPr bwMode="gray">
          <a:xfrm>
            <a:off x="4879455" y="3541360"/>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満足度</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テキスト ボックス 25"/>
          <p:cNvSpPr txBox="1"/>
          <p:nvPr/>
        </p:nvSpPr>
        <p:spPr bwMode="gray">
          <a:xfrm>
            <a:off x="4879455" y="4465440"/>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ユーザー</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7" name="テキスト ボックス 26"/>
          <p:cNvSpPr txBox="1"/>
          <p:nvPr/>
        </p:nvSpPr>
        <p:spPr bwMode="gray">
          <a:xfrm>
            <a:off x="4879455" y="5474927"/>
            <a:ext cx="1771834" cy="478387"/>
          </a:xfrm>
          <a:prstGeom prst="rect">
            <a:avLst/>
          </a:prstGeom>
          <a:solidFill>
            <a:srgbClr val="FCB6AD"/>
          </a:solidFill>
          <a:ln>
            <a:solidFill>
              <a:srgbClr val="FEEEEE"/>
            </a:solidFill>
          </a:ln>
        </p:spPr>
        <p:txBody>
          <a:bodyPr wrap="square" lIns="72000" tIns="72000" rIns="72000" bIns="36000" rtlCol="0">
            <a:spAutoFit/>
          </a:bodyPr>
          <a:lstStyle/>
          <a:p>
            <a:pPr algn="ct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状況</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11" name="直線コネクタ 10"/>
          <p:cNvCxnSpPr>
            <a:stCxn id="5" idx="3"/>
            <a:endCxn id="24" idx="1"/>
          </p:cNvCxnSpPr>
          <p:nvPr/>
        </p:nvCxnSpPr>
        <p:spPr bwMode="gray">
          <a:xfrm>
            <a:off x="3835463" y="3213025"/>
            <a:ext cx="1043992" cy="3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5" idx="3"/>
            <a:endCxn id="23" idx="1"/>
          </p:cNvCxnSpPr>
          <p:nvPr/>
        </p:nvCxnSpPr>
        <p:spPr bwMode="gray">
          <a:xfrm flipV="1">
            <a:off x="3835463" y="2655752"/>
            <a:ext cx="1043992" cy="557273"/>
          </a:xfrm>
          <a:prstGeom prst="bentConnector3">
            <a:avLst>
              <a:gd name="adj1"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7"/>
          <p:cNvCxnSpPr>
            <a:stCxn id="5" idx="3"/>
            <a:endCxn id="25" idx="1"/>
          </p:cNvCxnSpPr>
          <p:nvPr/>
        </p:nvCxnSpPr>
        <p:spPr bwMode="gray">
          <a:xfrm>
            <a:off x="3835463" y="3213025"/>
            <a:ext cx="1043992" cy="567529"/>
          </a:xfrm>
          <a:prstGeom prst="bentConnector3">
            <a:avLst>
              <a:gd name="adj1"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bwMode="gray">
          <a:xfrm flipV="1">
            <a:off x="3835463" y="4682024"/>
            <a:ext cx="1043992" cy="995"/>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bwMode="gray">
          <a:xfrm flipV="1">
            <a:off x="3844698" y="5683342"/>
            <a:ext cx="1043992" cy="995"/>
          </a:xfrm>
          <a:prstGeom prst="line">
            <a:avLst/>
          </a:prstGeom>
          <a:ln w="190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pic>
        <p:nvPicPr>
          <p:cNvPr id="35" name="図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618788" y="3675391"/>
            <a:ext cx="770600" cy="821488"/>
          </a:xfrm>
          <a:prstGeom prst="rect">
            <a:avLst/>
          </a:prstGeom>
        </p:spPr>
      </p:pic>
      <p:sp>
        <p:nvSpPr>
          <p:cNvPr id="6" name="角丸四角形 5"/>
          <p:cNvSpPr/>
          <p:nvPr/>
        </p:nvSpPr>
        <p:spPr bwMode="gray">
          <a:xfrm>
            <a:off x="6935692" y="2338464"/>
            <a:ext cx="1954135" cy="521170"/>
          </a:xfrm>
          <a:prstGeom prst="round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36000" bIns="36000" rtlCol="0" anchor="ctr"/>
          <a:lstStyle/>
          <a:p>
            <a:pPr>
              <a:lnSpc>
                <a:spcPts val="1500"/>
              </a:lnSpc>
            </a:pPr>
            <a:r>
              <a:rPr kumimoji="1" lang="ja-JP" altLang="en-US"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できる</a:t>
            </a:r>
            <a:endParaRPr kumimoji="1" lang="en-US" altLang="ja-JP"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1500"/>
              </a:lnSpc>
            </a:pPr>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お金を引き出せた </a:t>
            </a:r>
            <a: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 name="角丸四角形 6"/>
          <p:cNvSpPr/>
          <p:nvPr/>
        </p:nvSpPr>
        <p:spPr bwMode="gray">
          <a:xfrm>
            <a:off x="6935692" y="2914528"/>
            <a:ext cx="1954135" cy="521170"/>
          </a:xfrm>
          <a:prstGeom prst="round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36000" bIns="36000" rtlCol="0" anchor="ctr"/>
          <a:lstStyle/>
          <a:p>
            <a:pPr>
              <a:lnSpc>
                <a:spcPts val="1500"/>
              </a:lnSpc>
            </a:pPr>
            <a:r>
              <a:rPr lang="ja-JP" altLang="en-US"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時間かからず</a:t>
            </a:r>
            <a:endParaRPr lang="en-US" altLang="ja-JP"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1500"/>
              </a:lnSpc>
            </a:pP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１分でできた </a:t>
            </a:r>
            <a: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8" name="角丸四角形 7"/>
          <p:cNvSpPr/>
          <p:nvPr/>
        </p:nvSpPr>
        <p:spPr bwMode="gray">
          <a:xfrm>
            <a:off x="6935692" y="3507706"/>
            <a:ext cx="1954135" cy="521170"/>
          </a:xfrm>
          <a:prstGeom prst="roundRect">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36000" bIns="36000" rtlCol="0" anchor="ctr"/>
          <a:lstStyle/>
          <a:p>
            <a:pPr>
              <a:lnSpc>
                <a:spcPts val="1500"/>
              </a:lnSpc>
            </a:pPr>
            <a:r>
              <a:rPr kumimoji="1" lang="ja-JP" altLang="en-US"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ポジティブ</a:t>
            </a:r>
            <a:endParaRPr kumimoji="1" lang="en-US" altLang="ja-JP"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1500"/>
              </a:lnSpc>
            </a:pP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また使ってみたい </a:t>
            </a:r>
            <a: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988440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pPr algn="l"/>
            <a:r>
              <a:rPr kumimoji="1" lang="ja-JP" altLang="en-US" dirty="0">
                <a:latin typeface="游ゴシック" panose="020B0400000000000000" pitchFamily="50" charset="-128"/>
                <a:ea typeface="游ゴシック" panose="020B0400000000000000" pitchFamily="50" charset="-128"/>
              </a:rPr>
              <a:t>ユーザーの目的</a:t>
            </a:r>
          </a:p>
        </p:txBody>
      </p:sp>
      <p:sp>
        <p:nvSpPr>
          <p:cNvPr id="3" name="コンテンツ プレースホルダー 2"/>
          <p:cNvSpPr>
            <a:spLocks noGrp="1"/>
          </p:cNvSpPr>
          <p:nvPr>
            <p:ph idx="4294967295"/>
          </p:nvPr>
        </p:nvSpPr>
        <p:spPr bwMode="gray">
          <a:xfrm>
            <a:off x="138906" y="1014033"/>
            <a:ext cx="8615363" cy="965200"/>
          </a:xfrm>
        </p:spPr>
        <p:txBody>
          <a:bodyPr>
            <a:normAutofit/>
          </a:bodyPr>
          <a:lstStyle/>
          <a:p>
            <a:pPr marL="180975" indent="0">
              <a:buNone/>
            </a:pPr>
            <a:r>
              <a:rPr kumimoji="1" lang="en-US" altLang="ja-JP" sz="2400" dirty="0">
                <a:latin typeface="游ゴシック" panose="020B0400000000000000" pitchFamily="50" charset="-128"/>
                <a:ea typeface="游ゴシック" panose="020B0400000000000000" pitchFamily="50" charset="-128"/>
              </a:rPr>
              <a:t>HCD</a:t>
            </a:r>
            <a:r>
              <a:rPr kumimoji="1" lang="ja-JP" altLang="en-US" sz="2400" dirty="0">
                <a:latin typeface="游ゴシック" panose="020B0400000000000000" pitchFamily="50" charset="-128"/>
                <a:ea typeface="游ゴシック" panose="020B0400000000000000" pitchFamily="50" charset="-128"/>
              </a:rPr>
              <a:t>やユーザビリティでは、目標達成が有効に、効率的に</a:t>
            </a:r>
            <a:r>
              <a:rPr kumimoji="1" lang="en-US" altLang="ja-JP" sz="2400" dirty="0">
                <a:latin typeface="游ゴシック" panose="020B0400000000000000" pitchFamily="50" charset="-128"/>
                <a:ea typeface="游ゴシック" panose="020B0400000000000000" pitchFamily="50" charset="-128"/>
              </a:rPr>
              <a:t/>
            </a:r>
            <a:br>
              <a:rPr kumimoji="1" lang="en-US" altLang="ja-JP" sz="2400" dirty="0">
                <a:latin typeface="游ゴシック" panose="020B0400000000000000" pitchFamily="50" charset="-128"/>
                <a:ea typeface="游ゴシック" panose="020B0400000000000000" pitchFamily="50" charset="-128"/>
              </a:rPr>
            </a:br>
            <a:r>
              <a:rPr kumimoji="1" lang="ja-JP" altLang="en-US" sz="2400" dirty="0">
                <a:latin typeface="游ゴシック" panose="020B0400000000000000" pitchFamily="50" charset="-128"/>
                <a:ea typeface="游ゴシック" panose="020B0400000000000000" pitchFamily="50" charset="-128"/>
              </a:rPr>
              <a:t>できることを目指す。</a:t>
            </a: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gray">
          <a:xfrm>
            <a:off x="3190875" y="2097368"/>
            <a:ext cx="4277422" cy="336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bwMode="gray">
          <a:xfrm>
            <a:off x="6397132" y="5294982"/>
            <a:ext cx="2577950" cy="253916"/>
          </a:xfrm>
          <a:prstGeom prst="rect">
            <a:avLst/>
          </a:prstGeom>
          <a:noFill/>
        </p:spPr>
        <p:txBody>
          <a:bodyPr wrap="none" rtlCol="0">
            <a:spAutoFit/>
          </a:bodyPr>
          <a:lstStyle/>
          <a:p>
            <a:r>
              <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安藤”</a:t>
            </a:r>
            <a:r>
              <a:rPr kumimoji="1"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UX</a:t>
            </a:r>
            <a:r>
              <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デザインの教科書”丸善、</a:t>
            </a:r>
            <a:r>
              <a:rPr kumimoji="1"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コンテンツ プレースホルダー 2"/>
          <p:cNvSpPr txBox="1">
            <a:spLocks/>
          </p:cNvSpPr>
          <p:nvPr/>
        </p:nvSpPr>
        <p:spPr bwMode="gray">
          <a:xfrm>
            <a:off x="389731" y="5788025"/>
            <a:ext cx="8364538" cy="887412"/>
          </a:xfrm>
          <a:prstGeom prst="roundRect">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None/>
            </a:pP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目標達成という場面を考えることが</a:t>
            </a: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やユーザビリティの基本的な枠組みである</a:t>
            </a:r>
          </a:p>
        </p:txBody>
      </p:sp>
      <p:sp>
        <p:nvSpPr>
          <p:cNvPr id="16" name="コンテンツ プレースホルダー 2"/>
          <p:cNvSpPr txBox="1">
            <a:spLocks/>
          </p:cNvSpPr>
          <p:nvPr/>
        </p:nvSpPr>
        <p:spPr bwMode="gray">
          <a:xfrm>
            <a:off x="5018856" y="2957331"/>
            <a:ext cx="1259299" cy="420217"/>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None/>
            </a:pPr>
            <a:r>
              <a:rPr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迷わず達成</a:t>
            </a:r>
            <a:endParaRPr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二等辺三角形 19"/>
          <p:cNvSpPr/>
          <p:nvPr/>
        </p:nvSpPr>
        <p:spPr bwMode="gray">
          <a:xfrm rot="4243808" flipV="1">
            <a:off x="6383121" y="2857764"/>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1" name="円/楕円 20"/>
          <p:cNvSpPr/>
          <p:nvPr/>
        </p:nvSpPr>
        <p:spPr bwMode="gray">
          <a:xfrm>
            <a:off x="6550834" y="2366789"/>
            <a:ext cx="1410410" cy="1116000"/>
          </a:xfrm>
          <a:prstGeom prst="ellips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0" bIns="36000" rtlCol="0" anchor="ctr"/>
          <a:lstStyle/>
          <a:p>
            <a:pPr>
              <a:lnSpc>
                <a:spcPts val="2800"/>
              </a:lnSpc>
              <a:spcBef>
                <a:spcPts val="600"/>
              </a:spcBef>
            </a:pP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効果</a:t>
            </a:r>
            <a:endParaRPr kumimoji="1"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800"/>
              </a:lnSpc>
              <a:spcBef>
                <a:spcPts val="600"/>
              </a:spcBef>
            </a:pPr>
            <a:r>
              <a:rPr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効率</a:t>
            </a:r>
            <a:endPar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7366357" y="2493583"/>
            <a:ext cx="443921" cy="443921"/>
          </a:xfrm>
          <a:prstGeom prst="rect">
            <a:avLst/>
          </a:prstGeom>
        </p:spPr>
      </p:pic>
      <p:pic>
        <p:nvPicPr>
          <p:cNvPr id="22" name="図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7366357" y="2925631"/>
            <a:ext cx="443921" cy="443921"/>
          </a:xfrm>
          <a:prstGeom prst="rect">
            <a:avLst/>
          </a:prstGeom>
        </p:spPr>
      </p:pic>
      <p:sp>
        <p:nvSpPr>
          <p:cNvPr id="23" name="二等辺三角形 22"/>
          <p:cNvSpPr/>
          <p:nvPr/>
        </p:nvSpPr>
        <p:spPr bwMode="gray">
          <a:xfrm rot="16200000">
            <a:off x="6306877" y="4211910"/>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4" name="円/楕円 23"/>
          <p:cNvSpPr/>
          <p:nvPr/>
        </p:nvSpPr>
        <p:spPr bwMode="gray">
          <a:xfrm>
            <a:off x="6576963" y="3878957"/>
            <a:ext cx="1410410" cy="1116000"/>
          </a:xfrm>
          <a:prstGeom prst="ellips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0" bIns="36000" rtlCol="0" anchor="ctr"/>
          <a:lstStyle/>
          <a:p>
            <a:pPr>
              <a:lnSpc>
                <a:spcPts val="2800"/>
              </a:lnSpc>
              <a:spcBef>
                <a:spcPts val="600"/>
              </a:spcBef>
            </a:pPr>
            <a:r>
              <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効果</a:t>
            </a:r>
            <a:endParaRPr kumimoji="1"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800"/>
              </a:lnSpc>
              <a:spcBef>
                <a:spcPts val="600"/>
              </a:spcBef>
            </a:pPr>
            <a:r>
              <a:rPr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効率</a:t>
            </a:r>
            <a:endParaRPr kumimoji="1" lang="ja-JP" altLang="en-US"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25" name="図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7340710" y="4383013"/>
            <a:ext cx="496710" cy="496710"/>
          </a:xfrm>
          <a:prstGeom prst="rect">
            <a:avLst/>
          </a:prstGeom>
        </p:spPr>
      </p:pic>
      <p:pic>
        <p:nvPicPr>
          <p:cNvPr id="26" name="図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7366357" y="4011100"/>
            <a:ext cx="443921" cy="443921"/>
          </a:xfrm>
          <a:prstGeom prst="rect">
            <a:avLst/>
          </a:prstGeom>
        </p:spPr>
      </p:pic>
      <p:sp>
        <p:nvSpPr>
          <p:cNvPr id="17" name="コンテンツ プレースホルダー 2"/>
          <p:cNvSpPr txBox="1">
            <a:spLocks/>
          </p:cNvSpPr>
          <p:nvPr/>
        </p:nvSpPr>
        <p:spPr bwMode="gray">
          <a:xfrm>
            <a:off x="5076056" y="4171505"/>
            <a:ext cx="1084306" cy="489506"/>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None/>
            </a:pPr>
            <a:r>
              <a:rPr lang="ja-JP" altLang="en-US" sz="12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迷ったけど</a:t>
            </a:r>
            <a:r>
              <a:rPr lang="en-US" altLang="ja-JP" sz="12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2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達成</a:t>
            </a:r>
            <a:endParaRPr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7" name="直線コネクタ 6"/>
          <p:cNvCxnSpPr/>
          <p:nvPr/>
        </p:nvCxnSpPr>
        <p:spPr bwMode="gray">
          <a:xfrm flipV="1">
            <a:off x="4860032" y="3230885"/>
            <a:ext cx="216024" cy="157154"/>
          </a:xfrm>
          <a:prstGeom prst="line">
            <a:avLst/>
          </a:prstGeom>
          <a:ln w="38100">
            <a:solidFill>
              <a:srgbClr val="FE6E54"/>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bwMode="gray">
          <a:xfrm>
            <a:off x="5326634" y="4050401"/>
            <a:ext cx="109462" cy="188596"/>
          </a:xfrm>
          <a:prstGeom prst="line">
            <a:avLst/>
          </a:prstGeom>
          <a:ln w="38100">
            <a:solidFill>
              <a:srgbClr val="FE6E54"/>
            </a:solidFill>
          </a:ln>
        </p:spPr>
        <p:style>
          <a:lnRef idx="1">
            <a:schemeClr val="accent1"/>
          </a:lnRef>
          <a:fillRef idx="0">
            <a:schemeClr val="accent1"/>
          </a:fillRef>
          <a:effectRef idx="0">
            <a:schemeClr val="accent1"/>
          </a:effectRef>
          <a:fontRef idx="minor">
            <a:schemeClr val="tx1"/>
          </a:fontRef>
        </p:style>
      </p:cxnSp>
      <p:sp>
        <p:nvSpPr>
          <p:cNvPr id="35" name="コンテンツ プレースホルダー 2"/>
          <p:cNvSpPr txBox="1">
            <a:spLocks/>
          </p:cNvSpPr>
          <p:nvPr/>
        </p:nvSpPr>
        <p:spPr bwMode="gray">
          <a:xfrm>
            <a:off x="2091098" y="2206636"/>
            <a:ext cx="1962547" cy="858306"/>
          </a:xfrm>
          <a:prstGeom prst="wedgeEllipseCallout">
            <a:avLst>
              <a:gd name="adj1" fmla="val 60734"/>
              <a:gd name="adj2" fmla="val 354"/>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lnSpc>
                <a:spcPts val="1800"/>
              </a:lnSpc>
              <a:buNone/>
            </a:pP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Ａさんに振込</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振り込んだ</a:t>
            </a:r>
            <a:endPar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コンテンツ プレースホルダー 2"/>
          <p:cNvSpPr txBox="1">
            <a:spLocks/>
          </p:cNvSpPr>
          <p:nvPr/>
        </p:nvSpPr>
        <p:spPr bwMode="gray">
          <a:xfrm>
            <a:off x="2091098" y="4527029"/>
            <a:ext cx="1962547" cy="858306"/>
          </a:xfrm>
          <a:prstGeom prst="wedgeEllipseCallout">
            <a:avLst>
              <a:gd name="adj1" fmla="val 63471"/>
              <a:gd name="adj2" fmla="val 1464"/>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lnSpc>
                <a:spcPts val="1800"/>
              </a:lnSpc>
              <a:buNone/>
            </a:pP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Ａさんに一万円</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を振り込みたい</a:t>
            </a:r>
            <a:endPar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075" name="正方形/長方形 3074"/>
          <p:cNvSpPr/>
          <p:nvPr/>
        </p:nvSpPr>
        <p:spPr bwMode="gray">
          <a:xfrm>
            <a:off x="2544715" y="3388039"/>
            <a:ext cx="1019173" cy="336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コンテンツ プレースホルダー 2"/>
          <p:cNvSpPr txBox="1">
            <a:spLocks/>
          </p:cNvSpPr>
          <p:nvPr/>
        </p:nvSpPr>
        <p:spPr bwMode="gray">
          <a:xfrm>
            <a:off x="2051720" y="3363001"/>
            <a:ext cx="1175634" cy="420217"/>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85725" indent="0" algn="ctr">
              <a:buNone/>
            </a:pPr>
            <a:r>
              <a:rPr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未達成</a:t>
            </a:r>
            <a:endParaRPr lang="en-US" altLang="ja-JP"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37" name="図 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gray">
          <a:xfrm>
            <a:off x="3234195" y="3405248"/>
            <a:ext cx="401701" cy="401701"/>
          </a:xfrm>
          <a:prstGeom prst="rect">
            <a:avLst/>
          </a:prstGeom>
        </p:spPr>
      </p:pic>
      <p:sp>
        <p:nvSpPr>
          <p:cNvPr id="18" name="二等辺三角形 17"/>
          <p:cNvSpPr/>
          <p:nvPr/>
        </p:nvSpPr>
        <p:spPr bwMode="gray">
          <a:xfrm rot="5400000" flipH="1">
            <a:off x="1788300" y="3323721"/>
            <a:ext cx="206859" cy="432050"/>
          </a:xfrm>
          <a:prstGeom prst="triangl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9" name="円/楕円 18"/>
          <p:cNvSpPr/>
          <p:nvPr/>
        </p:nvSpPr>
        <p:spPr bwMode="gray">
          <a:xfrm>
            <a:off x="395536" y="2950324"/>
            <a:ext cx="1410410" cy="1116000"/>
          </a:xfrm>
          <a:prstGeom prst="ellipse">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0" bIns="36000" rtlCol="0" anchor="ctr"/>
          <a:lstStyle/>
          <a:p>
            <a:pPr>
              <a:lnSpc>
                <a:spcPts val="2800"/>
              </a:lnSpc>
              <a:spcBef>
                <a:spcPts val="600"/>
              </a:spcBef>
            </a:pPr>
            <a:r>
              <a:rPr kumimoji="1" lang="ja-JP" altLang="en-US"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効果</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1115616" y="3286508"/>
            <a:ext cx="496710" cy="496710"/>
          </a:xfrm>
          <a:prstGeom prst="rect">
            <a:avLst/>
          </a:prstGeom>
        </p:spPr>
      </p:pic>
      <p:sp>
        <p:nvSpPr>
          <p:cNvPr id="6" name="スライド番号プレースホルダー 5"/>
          <p:cNvSpPr>
            <a:spLocks noGrp="1"/>
          </p:cNvSpPr>
          <p:nvPr>
            <p:ph type="sldNum" sz="quarter" idx="10"/>
          </p:nvPr>
        </p:nvSpPr>
        <p:spPr/>
        <p:txBody>
          <a:bodyPr/>
          <a:lstStyle/>
          <a:p>
            <a:fld id="{194B20C9-26D2-4B3D-B0E5-BA1A1EAC872E}" type="slidenum">
              <a:rPr lang="ja-JP" altLang="en-US" smtClean="0"/>
              <a:pPr/>
              <a:t>23</a:t>
            </a:fld>
            <a:endParaRPr lang="ja-JP" altLang="en-US"/>
          </a:p>
        </p:txBody>
      </p:sp>
      <p:sp>
        <p:nvSpPr>
          <p:cNvPr id="31" name="コンテンツ プレースホルダー 2"/>
          <p:cNvSpPr txBox="1">
            <a:spLocks/>
          </p:cNvSpPr>
          <p:nvPr/>
        </p:nvSpPr>
        <p:spPr bwMode="gray">
          <a:xfrm>
            <a:off x="542925" y="1888632"/>
            <a:ext cx="1668629" cy="858306"/>
          </a:xfrm>
          <a:prstGeom prst="wedgeEllipseCallout">
            <a:avLst>
              <a:gd name="adj1" fmla="val 52911"/>
              <a:gd name="adj2" fmla="val 29207"/>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lnSpc>
                <a:spcPts val="1800"/>
              </a:lnSpc>
              <a:buNone/>
            </a:pP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Ａさんに</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お礼を</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言われた</a:t>
            </a:r>
            <a:endPar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2" name="コンテンツ プレースホルダー 2"/>
          <p:cNvSpPr txBox="1">
            <a:spLocks/>
          </p:cNvSpPr>
          <p:nvPr/>
        </p:nvSpPr>
        <p:spPr bwMode="gray">
          <a:xfrm>
            <a:off x="750548" y="4544673"/>
            <a:ext cx="1255888" cy="858306"/>
          </a:xfrm>
          <a:prstGeom prst="wedgeEllipseCallout">
            <a:avLst>
              <a:gd name="adj1" fmla="val 63471"/>
              <a:gd name="adj2" fmla="val 1464"/>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0" tIns="3600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lnSpc>
                <a:spcPts val="1800"/>
              </a:lnSpc>
              <a:buNone/>
            </a:pP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できるか</a:t>
            </a:r>
            <a: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不安</a:t>
            </a:r>
            <a:endParaRPr lang="en-US" altLang="ja-JP" sz="18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561062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図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1007" y="1451386"/>
            <a:ext cx="1005338" cy="822549"/>
          </a:xfrm>
          <a:prstGeom prst="rect">
            <a:avLst/>
          </a:prstGeom>
        </p:spPr>
      </p:pic>
      <p:pic>
        <p:nvPicPr>
          <p:cNvPr id="69" name="図 6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8591" y="3907788"/>
            <a:ext cx="982489" cy="814933"/>
          </a:xfrm>
          <a:prstGeom prst="rect">
            <a:avLst/>
          </a:prstGeom>
        </p:spPr>
      </p:pic>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ユーザビリティと利用品質</a:t>
            </a:r>
          </a:p>
        </p:txBody>
      </p:sp>
      <p:sp>
        <p:nvSpPr>
          <p:cNvPr id="6" name="テキスト ボックス 5"/>
          <p:cNvSpPr txBox="1"/>
          <p:nvPr/>
        </p:nvSpPr>
        <p:spPr bwMode="gray">
          <a:xfrm>
            <a:off x="44389" y="6254540"/>
            <a:ext cx="4087979" cy="553998"/>
          </a:xfrm>
          <a:prstGeom prst="rect">
            <a:avLst/>
          </a:prstGeom>
          <a:noFill/>
        </p:spPr>
        <p:txBody>
          <a:bodyPr wrap="none" rtlCol="0">
            <a:spAutoFit/>
          </a:bodyPr>
          <a:lstStyle/>
          <a:p>
            <a:pPr>
              <a:lnSpc>
                <a:spcPts val="1200"/>
              </a:lnSpc>
            </a:pPr>
            <a:r>
              <a:rPr kumimoji="1" lang="ja-JP" altLang="en-US" sz="1200" dirty="0">
                <a:latin typeface="游ゴシック" panose="020B0400000000000000" pitchFamily="50" charset="-128"/>
                <a:ea typeface="游ゴシック" panose="020B0400000000000000" pitchFamily="50" charset="-128"/>
                <a:cs typeface="メイリオ" panose="020B0604030504040204" pitchFamily="50" charset="-128"/>
              </a:rPr>
              <a:t>ソフトウェアの品質規格</a:t>
            </a:r>
            <a:endParaRPr kumimoji="1" lang="en-US" altLang="ja-JP" sz="12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1200"/>
              </a:lnSpc>
            </a:pP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ISO/IEC25000</a:t>
            </a:r>
            <a:r>
              <a:rPr lang="ja-JP" altLang="en-US" sz="1200" dirty="0">
                <a:latin typeface="游ゴシック" panose="020B0400000000000000" pitchFamily="50" charset="-128"/>
                <a:ea typeface="游ゴシック" panose="020B0400000000000000" pitchFamily="50" charset="-128"/>
                <a:cs typeface="メイリオ" panose="020B0604030504040204" pitchFamily="50" charset="-128"/>
              </a:rPr>
              <a:t>シリーズ</a:t>
            </a: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dirty="0" err="1">
                <a:latin typeface="游ゴシック" panose="020B0400000000000000" pitchFamily="50" charset="-128"/>
                <a:ea typeface="游ゴシック" panose="020B0400000000000000" pitchFamily="50" charset="-128"/>
                <a:cs typeface="メイリオ" panose="020B0604030504040204" pitchFamily="50" charset="-128"/>
              </a:rPr>
              <a:t>SQuaRE</a:t>
            </a: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a:t>
            </a:r>
          </a:p>
          <a:p>
            <a:pPr>
              <a:lnSpc>
                <a:spcPts val="1200"/>
              </a:lnSpc>
            </a:pP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Software product Quality</a:t>
            </a:r>
            <a:r>
              <a:rPr lang="ja-JP" altLang="en-US" sz="1200" dirty="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1200" dirty="0">
                <a:latin typeface="游ゴシック" panose="020B0400000000000000" pitchFamily="50" charset="-128"/>
                <a:ea typeface="游ゴシック" panose="020B0400000000000000" pitchFamily="50" charset="-128"/>
                <a:cs typeface="メイリオ" panose="020B0604030504040204" pitchFamily="50" charset="-128"/>
              </a:rPr>
              <a:t>Requirements and Evaluation</a:t>
            </a:r>
            <a:endParaRPr kumimoji="1" lang="en-US" altLang="ja-JP" sz="12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 name="正方形/長方形 2"/>
          <p:cNvSpPr/>
          <p:nvPr/>
        </p:nvSpPr>
        <p:spPr bwMode="gray">
          <a:xfrm>
            <a:off x="3629167" y="2282454"/>
            <a:ext cx="1400033" cy="642566"/>
          </a:xfrm>
          <a:prstGeom prst="rect">
            <a:avLst/>
          </a:prstGeom>
          <a:solidFill>
            <a:srgbClr val="FED2D1"/>
          </a:solidFill>
          <a:ln w="190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利用時の品質</a:t>
            </a:r>
          </a:p>
        </p:txBody>
      </p:sp>
      <p:sp>
        <p:nvSpPr>
          <p:cNvPr id="10" name="正方形/長方形 9"/>
          <p:cNvSpPr/>
          <p:nvPr/>
        </p:nvSpPr>
        <p:spPr bwMode="gray">
          <a:xfrm>
            <a:off x="6160109" y="1527634"/>
            <a:ext cx="1698016" cy="342069"/>
          </a:xfrm>
          <a:prstGeom prst="rect">
            <a:avLst/>
          </a:prstGeom>
          <a:noFill/>
          <a:ln w="571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有効性</a:t>
            </a:r>
          </a:p>
        </p:txBody>
      </p:sp>
      <p:sp>
        <p:nvSpPr>
          <p:cNvPr id="11" name="正方形/長方形 10"/>
          <p:cNvSpPr/>
          <p:nvPr/>
        </p:nvSpPr>
        <p:spPr bwMode="gray">
          <a:xfrm>
            <a:off x="6160109" y="1982822"/>
            <a:ext cx="1698016" cy="342069"/>
          </a:xfrm>
          <a:prstGeom prst="rect">
            <a:avLst/>
          </a:prstGeom>
          <a:noFill/>
          <a:ln w="571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効率性</a:t>
            </a:r>
          </a:p>
        </p:txBody>
      </p:sp>
      <p:sp>
        <p:nvSpPr>
          <p:cNvPr id="12" name="正方形/長方形 11"/>
          <p:cNvSpPr/>
          <p:nvPr/>
        </p:nvSpPr>
        <p:spPr bwMode="gray">
          <a:xfrm>
            <a:off x="6160109" y="2437387"/>
            <a:ext cx="1698016" cy="342069"/>
          </a:xfrm>
          <a:prstGeom prst="rect">
            <a:avLst/>
          </a:prstGeom>
          <a:noFill/>
          <a:ln w="571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満足性</a:t>
            </a:r>
          </a:p>
        </p:txBody>
      </p:sp>
      <p:sp>
        <p:nvSpPr>
          <p:cNvPr id="13" name="正方形/長方形 12"/>
          <p:cNvSpPr/>
          <p:nvPr/>
        </p:nvSpPr>
        <p:spPr bwMode="gray">
          <a:xfrm>
            <a:off x="6160109" y="2859473"/>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リスク回避性</a:t>
            </a:r>
          </a:p>
        </p:txBody>
      </p:sp>
      <p:sp>
        <p:nvSpPr>
          <p:cNvPr id="14" name="正方形/長方形 13"/>
          <p:cNvSpPr/>
          <p:nvPr/>
        </p:nvSpPr>
        <p:spPr bwMode="gray">
          <a:xfrm>
            <a:off x="6160109" y="3252723"/>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利用状況網羅性</a:t>
            </a:r>
          </a:p>
        </p:txBody>
      </p:sp>
      <p:sp>
        <p:nvSpPr>
          <p:cNvPr id="16" name="正方形/長方形 15"/>
          <p:cNvSpPr/>
          <p:nvPr/>
        </p:nvSpPr>
        <p:spPr bwMode="gray">
          <a:xfrm>
            <a:off x="1162050" y="3004933"/>
            <a:ext cx="1739848" cy="642566"/>
          </a:xfrm>
          <a:prstGeom prst="rect">
            <a:avLst/>
          </a:prstGeom>
          <a:solidFill>
            <a:srgbClr val="FED2D1"/>
          </a:solidFill>
          <a:ln w="190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ソフトウェア品質</a:t>
            </a:r>
          </a:p>
        </p:txBody>
      </p:sp>
      <p:sp>
        <p:nvSpPr>
          <p:cNvPr id="18" name="正方形/長方形 17"/>
          <p:cNvSpPr/>
          <p:nvPr/>
        </p:nvSpPr>
        <p:spPr bwMode="gray">
          <a:xfrm>
            <a:off x="3629167" y="4743032"/>
            <a:ext cx="1400033" cy="642566"/>
          </a:xfrm>
          <a:prstGeom prst="rect">
            <a:avLst/>
          </a:prstGeom>
          <a:solidFill>
            <a:srgbClr val="FED2D1"/>
          </a:solidFill>
          <a:ln w="190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pPr>
              <a:lnSpc>
                <a:spcPts val="1400"/>
              </a:lnSpc>
            </a:pP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システム</a:t>
            </a:r>
            <a: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a:t>
            </a:r>
            <a:b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ソフトウェアの</a:t>
            </a:r>
            <a: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製品品質</a:t>
            </a:r>
          </a:p>
        </p:txBody>
      </p:sp>
      <p:sp>
        <p:nvSpPr>
          <p:cNvPr id="19" name="正方形/長方形 18"/>
          <p:cNvSpPr/>
          <p:nvPr/>
        </p:nvSpPr>
        <p:spPr bwMode="gray">
          <a:xfrm>
            <a:off x="6160109" y="3735515"/>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機能適合性</a:t>
            </a:r>
          </a:p>
        </p:txBody>
      </p:sp>
      <p:sp>
        <p:nvSpPr>
          <p:cNvPr id="20" name="正方形/長方形 19"/>
          <p:cNvSpPr/>
          <p:nvPr/>
        </p:nvSpPr>
        <p:spPr bwMode="gray">
          <a:xfrm>
            <a:off x="6160109" y="4119908"/>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性能効率性</a:t>
            </a:r>
          </a:p>
        </p:txBody>
      </p:sp>
      <p:sp>
        <p:nvSpPr>
          <p:cNvPr id="21" name="正方形/長方形 20"/>
          <p:cNvSpPr/>
          <p:nvPr/>
        </p:nvSpPr>
        <p:spPr bwMode="gray">
          <a:xfrm>
            <a:off x="6160109" y="4504301"/>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互換性</a:t>
            </a:r>
          </a:p>
        </p:txBody>
      </p:sp>
      <p:sp>
        <p:nvSpPr>
          <p:cNvPr id="22" name="正方形/長方形 21"/>
          <p:cNvSpPr/>
          <p:nvPr/>
        </p:nvSpPr>
        <p:spPr bwMode="gray">
          <a:xfrm>
            <a:off x="6160109" y="4888694"/>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使用</a:t>
            </a: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性</a:t>
            </a:r>
          </a:p>
        </p:txBody>
      </p:sp>
      <p:sp>
        <p:nvSpPr>
          <p:cNvPr id="23" name="正方形/長方形 22"/>
          <p:cNvSpPr/>
          <p:nvPr/>
        </p:nvSpPr>
        <p:spPr bwMode="gray">
          <a:xfrm>
            <a:off x="6160109" y="5273087"/>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信頼</a:t>
            </a:r>
            <a:r>
              <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性</a:t>
            </a:r>
          </a:p>
        </p:txBody>
      </p:sp>
      <p:sp>
        <p:nvSpPr>
          <p:cNvPr id="24" name="正方形/長方形 23"/>
          <p:cNvSpPr/>
          <p:nvPr/>
        </p:nvSpPr>
        <p:spPr bwMode="gray">
          <a:xfrm>
            <a:off x="6160109" y="5657480"/>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セキュリティ</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正方形/長方形 24"/>
          <p:cNvSpPr/>
          <p:nvPr/>
        </p:nvSpPr>
        <p:spPr bwMode="gray">
          <a:xfrm>
            <a:off x="6160109" y="6041873"/>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保守性</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正方形/長方形 25"/>
          <p:cNvSpPr/>
          <p:nvPr/>
        </p:nvSpPr>
        <p:spPr bwMode="gray">
          <a:xfrm>
            <a:off x="6160108" y="6426266"/>
            <a:ext cx="1698016" cy="342069"/>
          </a:xfrm>
          <a:prstGeom prst="rect">
            <a:avLst/>
          </a:prstGeom>
          <a:noFill/>
          <a:ln w="1270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ctr"/>
          <a:lstStyle/>
          <a:p>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移植性</a:t>
            </a:r>
            <a:endParaRPr kumimoji="1"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cxnSp>
        <p:nvCxnSpPr>
          <p:cNvPr id="27" name="カギ線コネクタ 26"/>
          <p:cNvCxnSpPr>
            <a:stCxn id="16" idx="3"/>
            <a:endCxn id="3" idx="1"/>
          </p:cNvCxnSpPr>
          <p:nvPr/>
        </p:nvCxnSpPr>
        <p:spPr bwMode="gray">
          <a:xfrm flipV="1">
            <a:off x="2901898" y="2603737"/>
            <a:ext cx="727269" cy="722479"/>
          </a:xfrm>
          <a:prstGeom prst="bentConnector3">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a:stCxn id="16" idx="3"/>
            <a:endCxn id="18" idx="1"/>
          </p:cNvCxnSpPr>
          <p:nvPr/>
        </p:nvCxnSpPr>
        <p:spPr bwMode="gray">
          <a:xfrm>
            <a:off x="2901898" y="3326216"/>
            <a:ext cx="727269" cy="1738099"/>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stCxn id="3" idx="3"/>
            <a:endCxn id="10" idx="1"/>
          </p:cNvCxnSpPr>
          <p:nvPr/>
        </p:nvCxnSpPr>
        <p:spPr bwMode="gray">
          <a:xfrm flipV="1">
            <a:off x="5029200" y="1698669"/>
            <a:ext cx="1130909" cy="905068"/>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38" name="カギ線コネクタ 37"/>
          <p:cNvCxnSpPr>
            <a:stCxn id="3" idx="3"/>
            <a:endCxn id="11" idx="1"/>
          </p:cNvCxnSpPr>
          <p:nvPr/>
        </p:nvCxnSpPr>
        <p:spPr bwMode="gray">
          <a:xfrm flipV="1">
            <a:off x="5029200" y="2153857"/>
            <a:ext cx="1130909" cy="449880"/>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41" name="カギ線コネクタ 40"/>
          <p:cNvCxnSpPr>
            <a:stCxn id="3" idx="3"/>
            <a:endCxn id="12" idx="1"/>
          </p:cNvCxnSpPr>
          <p:nvPr/>
        </p:nvCxnSpPr>
        <p:spPr bwMode="gray">
          <a:xfrm>
            <a:off x="5029200" y="2603737"/>
            <a:ext cx="1130909" cy="4685"/>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stCxn id="3" idx="3"/>
            <a:endCxn id="13" idx="1"/>
          </p:cNvCxnSpPr>
          <p:nvPr/>
        </p:nvCxnSpPr>
        <p:spPr bwMode="gray">
          <a:xfrm>
            <a:off x="5029200" y="2603737"/>
            <a:ext cx="1130909" cy="426771"/>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47" name="カギ線コネクタ 46"/>
          <p:cNvCxnSpPr>
            <a:stCxn id="3" idx="3"/>
            <a:endCxn id="14" idx="1"/>
          </p:cNvCxnSpPr>
          <p:nvPr/>
        </p:nvCxnSpPr>
        <p:spPr bwMode="gray">
          <a:xfrm>
            <a:off x="5029200" y="2603737"/>
            <a:ext cx="1130909" cy="820021"/>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a:stCxn id="18" idx="3"/>
            <a:endCxn id="19" idx="1"/>
          </p:cNvCxnSpPr>
          <p:nvPr/>
        </p:nvCxnSpPr>
        <p:spPr bwMode="gray">
          <a:xfrm flipV="1">
            <a:off x="5029200" y="3906550"/>
            <a:ext cx="1130909" cy="1157765"/>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a:stCxn id="18" idx="3"/>
            <a:endCxn id="20" idx="1"/>
          </p:cNvCxnSpPr>
          <p:nvPr/>
        </p:nvCxnSpPr>
        <p:spPr bwMode="gray">
          <a:xfrm flipV="1">
            <a:off x="5029200" y="4290943"/>
            <a:ext cx="1130909" cy="773372"/>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56" name="カギ線コネクタ 55"/>
          <p:cNvCxnSpPr>
            <a:stCxn id="18" idx="3"/>
            <a:endCxn id="21" idx="1"/>
          </p:cNvCxnSpPr>
          <p:nvPr/>
        </p:nvCxnSpPr>
        <p:spPr bwMode="gray">
          <a:xfrm flipV="1">
            <a:off x="5029200" y="4675336"/>
            <a:ext cx="1130909" cy="388979"/>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59" name="カギ線コネクタ 58"/>
          <p:cNvCxnSpPr>
            <a:stCxn id="18" idx="3"/>
            <a:endCxn id="22" idx="1"/>
          </p:cNvCxnSpPr>
          <p:nvPr/>
        </p:nvCxnSpPr>
        <p:spPr bwMode="gray">
          <a:xfrm flipV="1">
            <a:off x="5029200" y="5059729"/>
            <a:ext cx="1130909" cy="4586"/>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62" name="カギ線コネクタ 61"/>
          <p:cNvCxnSpPr>
            <a:stCxn id="18" idx="3"/>
            <a:endCxn id="23" idx="1"/>
          </p:cNvCxnSpPr>
          <p:nvPr/>
        </p:nvCxnSpPr>
        <p:spPr bwMode="gray">
          <a:xfrm>
            <a:off x="5029200" y="5064315"/>
            <a:ext cx="1130909" cy="379807"/>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65" name="カギ線コネクタ 64"/>
          <p:cNvCxnSpPr>
            <a:stCxn id="18" idx="3"/>
            <a:endCxn id="24" idx="1"/>
          </p:cNvCxnSpPr>
          <p:nvPr/>
        </p:nvCxnSpPr>
        <p:spPr bwMode="gray">
          <a:xfrm>
            <a:off x="5029200" y="5064315"/>
            <a:ext cx="1130909" cy="764200"/>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68" name="カギ線コネクタ 67"/>
          <p:cNvCxnSpPr>
            <a:stCxn id="18" idx="3"/>
            <a:endCxn id="25" idx="1"/>
          </p:cNvCxnSpPr>
          <p:nvPr/>
        </p:nvCxnSpPr>
        <p:spPr bwMode="gray">
          <a:xfrm>
            <a:off x="5029200" y="5064315"/>
            <a:ext cx="1130909" cy="1148593"/>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cxnSp>
        <p:nvCxnSpPr>
          <p:cNvPr id="71" name="カギ線コネクタ 70"/>
          <p:cNvCxnSpPr>
            <a:stCxn id="18" idx="3"/>
            <a:endCxn id="26" idx="1"/>
          </p:cNvCxnSpPr>
          <p:nvPr/>
        </p:nvCxnSpPr>
        <p:spPr bwMode="gray">
          <a:xfrm>
            <a:off x="5029200" y="5064315"/>
            <a:ext cx="1130908" cy="1532986"/>
          </a:xfrm>
          <a:prstGeom prst="bentConnector3">
            <a:avLst>
              <a:gd name="adj1" fmla="val 50000"/>
            </a:avLst>
          </a:prstGeom>
          <a:ln w="19050">
            <a:solidFill>
              <a:srgbClr val="FE6E54"/>
            </a:solidFill>
            <a:tailEnd type="arrow"/>
          </a:ln>
        </p:spPr>
        <p:style>
          <a:lnRef idx="1">
            <a:schemeClr val="accent1"/>
          </a:lnRef>
          <a:fillRef idx="0">
            <a:schemeClr val="accent1"/>
          </a:fillRef>
          <a:effectRef idx="0">
            <a:schemeClr val="accent1"/>
          </a:effectRef>
          <a:fontRef idx="minor">
            <a:schemeClr val="tx1"/>
          </a:fontRef>
        </p:style>
      </p:cxnSp>
      <p:sp>
        <p:nvSpPr>
          <p:cNvPr id="119" name="コンテンツ プレースホルダー 2"/>
          <p:cNvSpPr txBox="1">
            <a:spLocks/>
          </p:cNvSpPr>
          <p:nvPr/>
        </p:nvSpPr>
        <p:spPr bwMode="gray">
          <a:xfrm>
            <a:off x="139401" y="919845"/>
            <a:ext cx="7573154" cy="442035"/>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wrap="none" lIns="36000" tIns="36000" rIns="36000" bIns="36000" rtlCol="0" anchor="ctr">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Clr>
                <a:srgbClr val="FE6E54"/>
              </a:buClr>
              <a:buNone/>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ユーザビリティは ”利用時の品質” として</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ISO</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で規格化</a:t>
            </a:r>
          </a:p>
        </p:txBody>
      </p:sp>
      <p:sp>
        <p:nvSpPr>
          <p:cNvPr id="39" name="コンテンツ プレースホルダー 2"/>
          <p:cNvSpPr txBox="1">
            <a:spLocks/>
          </p:cNvSpPr>
          <p:nvPr/>
        </p:nvSpPr>
        <p:spPr bwMode="gray">
          <a:xfrm>
            <a:off x="401059" y="1435365"/>
            <a:ext cx="2898305" cy="448468"/>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wrap="none" lIns="72000" tIns="36000" rIns="72000" bIns="36000" rtlCol="0" anchor="ctr">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Clr>
                <a:srgbClr val="FE6E54"/>
              </a:buClr>
              <a:buNone/>
            </a:pPr>
            <a:r>
              <a:rPr lang="en-US" altLang="ja-JP" sz="1600" dirty="0" err="1">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SQuaRE</a:t>
            </a:r>
            <a:r>
              <a:rPr lang="ja-JP" altLang="en-US" sz="16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における品質モデル</a:t>
            </a:r>
          </a:p>
        </p:txBody>
      </p:sp>
      <p:sp>
        <p:nvSpPr>
          <p:cNvPr id="5" name="スライド番号プレースホルダー 4"/>
          <p:cNvSpPr>
            <a:spLocks noGrp="1"/>
          </p:cNvSpPr>
          <p:nvPr>
            <p:ph type="sldNum" sz="quarter" idx="10"/>
          </p:nvPr>
        </p:nvSpPr>
        <p:spPr/>
        <p:txBody>
          <a:bodyPr/>
          <a:lstStyle/>
          <a:p>
            <a:fld id="{194B20C9-26D2-4B3D-B0E5-BA1A1EAC872E}" type="slidenum">
              <a:rPr lang="ja-JP" altLang="en-US" smtClean="0"/>
              <a:pPr/>
              <a:t>24</a:t>
            </a:fld>
            <a:endParaRPr lang="ja-JP" altLang="en-US"/>
          </a:p>
        </p:txBody>
      </p:sp>
      <p:sp>
        <p:nvSpPr>
          <p:cNvPr id="40" name="コンテンツ プレースホルダー 2"/>
          <p:cNvSpPr txBox="1">
            <a:spLocks/>
          </p:cNvSpPr>
          <p:nvPr/>
        </p:nvSpPr>
        <p:spPr bwMode="gray">
          <a:xfrm>
            <a:off x="6620337" y="143625"/>
            <a:ext cx="2344327" cy="562034"/>
          </a:xfrm>
          <a:prstGeom prst="roundRect">
            <a:avLst>
              <a:gd name="adj" fmla="val 18142"/>
            </a:avLst>
          </a:prstGeom>
          <a:solidFill>
            <a:schemeClr val="bg1"/>
          </a:solidFill>
          <a:ln w="25400" cap="flat" cmpd="sng" algn="ctr">
            <a:solidFill>
              <a:srgbClr val="FE6E54"/>
            </a:solidFill>
            <a:prstDash val="solid"/>
          </a:ln>
        </p:spPr>
        <p:style>
          <a:lnRef idx="2">
            <a:schemeClr val="accent2"/>
          </a:lnRef>
          <a:fillRef idx="1">
            <a:schemeClr val="lt1"/>
          </a:fillRef>
          <a:effectRef idx="0">
            <a:schemeClr val="accent2"/>
          </a:effectRef>
          <a:fontRef idx="minor">
            <a:schemeClr val="dk1"/>
          </a:fontRef>
        </p:style>
        <p:txBody>
          <a:bodyPr vert="horz" wrap="none" lIns="72000" tIns="36000" rIns="72000" bIns="36000" rtlCol="0" anchor="ctr">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buClr>
                <a:srgbClr val="FE6E54"/>
              </a:buClr>
              <a:buNone/>
            </a:pPr>
            <a:r>
              <a:rPr lang="ja-JP" altLang="en-US" sz="1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このページは必要に応じて</a:t>
            </a:r>
            <a:r>
              <a:rPr lang="en-US" altLang="ja-JP" sz="1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使用してください</a:t>
            </a:r>
          </a:p>
        </p:txBody>
      </p:sp>
    </p:spTree>
    <p:extLst>
      <p:ext uri="{BB962C8B-B14F-4D97-AF65-F5344CB8AC3E}">
        <p14:creationId xmlns:p14="http://schemas.microsoft.com/office/powerpoint/2010/main" val="2979054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sz="4800" b="1" dirty="0">
                <a:latin typeface="游ゴシック" panose="020B0400000000000000" pitchFamily="50" charset="-128"/>
                <a:ea typeface="游ゴシック" panose="020B0400000000000000" pitchFamily="50" charset="-128"/>
              </a:rPr>
              <a:t>４</a:t>
            </a:r>
            <a:r>
              <a:rPr kumimoji="1" lang="en-US" altLang="ja-JP" sz="4800" b="1" dirty="0">
                <a:latin typeface="游ゴシック" panose="020B0400000000000000" pitchFamily="50" charset="-128"/>
                <a:ea typeface="游ゴシック" panose="020B0400000000000000" pitchFamily="50" charset="-128"/>
              </a:rPr>
              <a:t>.HCD</a:t>
            </a:r>
            <a:r>
              <a:rPr kumimoji="1" lang="ja-JP" altLang="en-US" sz="4800" b="1" dirty="0">
                <a:latin typeface="游ゴシック" panose="020B0400000000000000" pitchFamily="50" charset="-128"/>
                <a:ea typeface="游ゴシック" panose="020B0400000000000000" pitchFamily="50" charset="-128"/>
              </a:rPr>
              <a:t>のサイクルと導入</a:t>
            </a:r>
          </a:p>
        </p:txBody>
      </p:sp>
      <p:sp>
        <p:nvSpPr>
          <p:cNvPr id="3" name="コンテンツ プレースホルダー 2"/>
          <p:cNvSpPr>
            <a:spLocks noGrp="1"/>
          </p:cNvSpPr>
          <p:nvPr>
            <p:ph idx="1"/>
          </p:nvPr>
        </p:nvSpPr>
        <p:spPr bwMode="gray">
          <a:xfrm>
            <a:off x="457200" y="3669732"/>
            <a:ext cx="8579296" cy="3168352"/>
          </a:xfrm>
        </p:spPr>
        <p:txBody>
          <a:bodyPr/>
          <a:lstStyle/>
          <a:p>
            <a:pPr>
              <a:spcBef>
                <a:spcPts val="600"/>
              </a:spcBef>
            </a:pPr>
            <a:r>
              <a:rPr kumimoji="1" lang="en-US" altLang="ja-JP" sz="2800" dirty="0">
                <a:latin typeface="游ゴシック" panose="020B0400000000000000" pitchFamily="50" charset="-128"/>
                <a:ea typeface="游ゴシック" panose="020B0400000000000000" pitchFamily="50" charset="-128"/>
              </a:rPr>
              <a:t>HCD</a:t>
            </a:r>
            <a:r>
              <a:rPr kumimoji="1" lang="ja-JP" altLang="en-US" sz="2800" dirty="0">
                <a:latin typeface="游ゴシック" panose="020B0400000000000000" pitchFamily="50" charset="-128"/>
                <a:ea typeface="游ゴシック" panose="020B0400000000000000" pitchFamily="50" charset="-128"/>
              </a:rPr>
              <a:t>サイクル</a:t>
            </a:r>
          </a:p>
          <a:p>
            <a:pPr>
              <a:spcBef>
                <a:spcPts val="600"/>
              </a:spcBef>
            </a:pPr>
            <a:r>
              <a:rPr lang="en-US" altLang="ja-JP" sz="2800" dirty="0"/>
              <a:t>HCD</a:t>
            </a:r>
            <a:r>
              <a:rPr lang="ja-JP" altLang="en-US" sz="2800" dirty="0"/>
              <a:t>サイクルの効果</a:t>
            </a:r>
            <a:endParaRPr kumimoji="1" lang="en-US" altLang="ja-JP" sz="2800" dirty="0">
              <a:latin typeface="游ゴシック" panose="020B0400000000000000" pitchFamily="50" charset="-128"/>
              <a:ea typeface="游ゴシック" panose="020B0400000000000000" pitchFamily="50" charset="-128"/>
            </a:endParaRPr>
          </a:p>
          <a:p>
            <a:pPr>
              <a:spcBef>
                <a:spcPts val="600"/>
              </a:spcBef>
            </a:pPr>
            <a:r>
              <a:rPr lang="en-US" altLang="ja-JP" sz="2800" dirty="0">
                <a:latin typeface="游ゴシック" panose="020B0400000000000000" pitchFamily="50" charset="-128"/>
                <a:ea typeface="游ゴシック" panose="020B0400000000000000" pitchFamily="50" charset="-128"/>
              </a:rPr>
              <a:t>HCD</a:t>
            </a:r>
            <a:r>
              <a:rPr lang="ja-JP" altLang="en-US" sz="2800" dirty="0">
                <a:latin typeface="游ゴシック" panose="020B0400000000000000" pitchFamily="50" charset="-128"/>
                <a:ea typeface="游ゴシック" panose="020B0400000000000000" pitchFamily="50" charset="-128"/>
              </a:rPr>
              <a:t>サイクルに対応する手法</a:t>
            </a:r>
            <a:endParaRPr kumimoji="1" lang="en-US" altLang="ja-JP" sz="2800" dirty="0">
              <a:latin typeface="游ゴシック" panose="020B0400000000000000" pitchFamily="50" charset="-128"/>
              <a:ea typeface="游ゴシック" panose="020B0400000000000000" pitchFamily="50" charset="-128"/>
            </a:endParaRPr>
          </a:p>
        </p:txBody>
      </p:sp>
      <p:sp>
        <p:nvSpPr>
          <p:cNvPr id="6" name="スライド番号プレースホルダー 5"/>
          <p:cNvSpPr>
            <a:spLocks noGrp="1"/>
          </p:cNvSpPr>
          <p:nvPr>
            <p:ph type="sldNum" sz="quarter" idx="12"/>
          </p:nvPr>
        </p:nvSpPr>
        <p:spPr/>
        <p:txBody>
          <a:bodyPr/>
          <a:lstStyle/>
          <a:p>
            <a:fld id="{194B20C9-26D2-4B3D-B0E5-BA1A1EAC872E}" type="slidenum">
              <a:rPr lang="ja-JP" altLang="en-US" smtClean="0"/>
              <a:pPr/>
              <a:t>25</a:t>
            </a:fld>
            <a:endParaRPr lang="ja-JP" altLang="en-US"/>
          </a:p>
        </p:txBody>
      </p:sp>
      <p:sp>
        <p:nvSpPr>
          <p:cNvPr id="8" name="タイトル 1">
            <a:extLst>
              <a:ext uri="{FF2B5EF4-FFF2-40B4-BE49-F238E27FC236}">
                <a16:creationId xmlns:a16="http://schemas.microsoft.com/office/drawing/2014/main" xmlns="" id="{0F01BCA5-2C15-4AB6-A8D8-3A5EE08FFA33}"/>
              </a:ext>
            </a:extLst>
          </p:cNvPr>
          <p:cNvSpPr txBox="1">
            <a:spLocks/>
          </p:cNvSpPr>
          <p:nvPr/>
        </p:nvSpPr>
        <p:spPr bwMode="gray">
          <a:xfrm>
            <a:off x="0" y="2796554"/>
            <a:ext cx="9144000" cy="436589"/>
          </a:xfrm>
          <a:prstGeom prst="rect">
            <a:avLst/>
          </a:prstGeom>
          <a:solidFill>
            <a:srgbClr val="FE6E54">
              <a:alpha val="50000"/>
            </a:srgbClr>
          </a:solidFill>
        </p:spPr>
        <p:txBody>
          <a:bodyPr vert="horz" lIns="0" tIns="0" rIns="288000" bIns="0" rtlCol="0" anchor="ctr">
            <a:normAutofit/>
          </a:bodyPr>
          <a:lstStyle>
            <a:lvl1pPr algn="l" defTabSz="914400" rtl="0" eaLnBrk="1" latinLnBrk="0" hangingPunct="1">
              <a:spcBef>
                <a:spcPct val="0"/>
              </a:spcBef>
              <a:buNone/>
              <a:defRPr kumimoji="1" sz="4400" kern="12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defRPr>
            </a:lvl1pPr>
          </a:lstStyle>
          <a:p>
            <a:pPr algn="r"/>
            <a:r>
              <a:rPr lang="en-US" altLang="ja-JP" sz="2800" dirty="0">
                <a:solidFill>
                  <a:schemeClr val="tx1"/>
                </a:solidFill>
              </a:rPr>
              <a:t>H</a:t>
            </a:r>
            <a:r>
              <a:rPr lang="ja-JP" altLang="en-US" sz="2800" dirty="0">
                <a:solidFill>
                  <a:schemeClr val="tx1"/>
                </a:solidFill>
              </a:rPr>
              <a:t> </a:t>
            </a:r>
            <a:r>
              <a:rPr lang="en-US" altLang="ja-JP" sz="2800" dirty="0">
                <a:solidFill>
                  <a:schemeClr val="tx1"/>
                </a:solidFill>
              </a:rPr>
              <a:t>C</a:t>
            </a:r>
            <a:r>
              <a:rPr lang="ja-JP" altLang="en-US" sz="2800" dirty="0">
                <a:solidFill>
                  <a:schemeClr val="tx1"/>
                </a:solidFill>
              </a:rPr>
              <a:t> </a:t>
            </a:r>
            <a:r>
              <a:rPr lang="en-US" altLang="ja-JP" sz="2800" dirty="0">
                <a:solidFill>
                  <a:schemeClr val="tx1"/>
                </a:solidFill>
              </a:rPr>
              <a:t>D</a:t>
            </a:r>
            <a:r>
              <a:rPr lang="ja-JP" altLang="en-US" sz="2800" dirty="0">
                <a:solidFill>
                  <a:schemeClr val="tx1"/>
                </a:solidFill>
              </a:rPr>
              <a:t> の進め方</a:t>
            </a:r>
          </a:p>
        </p:txBody>
      </p:sp>
    </p:spTree>
    <p:extLst>
      <p:ext uri="{BB962C8B-B14F-4D97-AF65-F5344CB8AC3E}">
        <p14:creationId xmlns:p14="http://schemas.microsoft.com/office/powerpoint/2010/main" val="2265424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2822189" y="4945208"/>
            <a:ext cx="1742857" cy="1666667"/>
          </a:xfrm>
          <a:prstGeom prst="rect">
            <a:avLst/>
          </a:prstGeom>
        </p:spPr>
      </p:pic>
      <p:pic>
        <p:nvPicPr>
          <p:cNvPr id="16" name="図 15"/>
          <p:cNvPicPr>
            <a:picLocks noChangeAspect="1"/>
          </p:cNvPicPr>
          <p:nvPr/>
        </p:nvPicPr>
        <p:blipFill>
          <a:blip r:embed="rId3">
            <a:clrChange>
              <a:clrFrom>
                <a:srgbClr val="FFFFFF"/>
              </a:clrFrom>
              <a:clrTo>
                <a:srgbClr val="FFFFFF">
                  <a:alpha val="0"/>
                </a:srgbClr>
              </a:clrTo>
            </a:clrChange>
          </a:blip>
          <a:stretch>
            <a:fillRect/>
          </a:stretch>
        </p:blipFill>
        <p:spPr>
          <a:xfrm>
            <a:off x="179420" y="3763118"/>
            <a:ext cx="1961905" cy="1714286"/>
          </a:xfrm>
          <a:prstGeom prst="rect">
            <a:avLst/>
          </a:prstGeom>
        </p:spPr>
      </p:pic>
      <p:pic>
        <p:nvPicPr>
          <p:cNvPr id="19" name="図 18"/>
          <p:cNvPicPr>
            <a:picLocks noChangeAspect="1"/>
          </p:cNvPicPr>
          <p:nvPr/>
        </p:nvPicPr>
        <p:blipFill>
          <a:blip r:embed="rId4">
            <a:clrChange>
              <a:clrFrom>
                <a:srgbClr val="FF5039"/>
              </a:clrFrom>
              <a:clrTo>
                <a:srgbClr val="FF5039">
                  <a:alpha val="0"/>
                </a:srgbClr>
              </a:clrTo>
            </a:clrChange>
          </a:blip>
          <a:stretch>
            <a:fillRect/>
          </a:stretch>
        </p:blipFill>
        <p:spPr>
          <a:xfrm>
            <a:off x="7364588" y="2168523"/>
            <a:ext cx="1647619" cy="1942857"/>
          </a:xfrm>
          <a:prstGeom prst="snip2SameRect">
            <a:avLst>
              <a:gd name="adj1" fmla="val 34606"/>
              <a:gd name="adj2" fmla="val 0"/>
            </a:avLst>
          </a:prstGeom>
        </p:spPr>
      </p:pic>
      <p:pic>
        <p:nvPicPr>
          <p:cNvPr id="18" name="図 17"/>
          <p:cNvPicPr>
            <a:picLocks noChangeAspect="1"/>
          </p:cNvPicPr>
          <p:nvPr/>
        </p:nvPicPr>
        <p:blipFill>
          <a:blip r:embed="rId5"/>
          <a:stretch>
            <a:fillRect/>
          </a:stretch>
        </p:blipFill>
        <p:spPr>
          <a:xfrm>
            <a:off x="4437562" y="808918"/>
            <a:ext cx="2352381" cy="1723810"/>
          </a:xfrm>
          <a:prstGeom prst="rect">
            <a:avLst/>
          </a:prstGeom>
        </p:spPr>
      </p:pic>
      <p:sp>
        <p:nvSpPr>
          <p:cNvPr id="2" name="タイトル 1"/>
          <p:cNvSpPr>
            <a:spLocks noGrp="1"/>
          </p:cNvSpPr>
          <p:nvPr>
            <p:ph type="title"/>
          </p:nvPr>
        </p:nvSpPr>
        <p:spPr bwMode="gray"/>
        <p:txBody>
          <a:bodyPr>
            <a:normAutofit/>
          </a:bodyPr>
          <a:lstStyle/>
          <a:p>
            <a:pPr algn="l"/>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a:t>
            </a:r>
            <a:r>
              <a:rPr kumimoji="1" lang="en-US" altLang="ja-JP" dirty="0">
                <a:latin typeface="游ゴシック" panose="020B0400000000000000" pitchFamily="50" charset="-128"/>
                <a:ea typeface="游ゴシック" panose="020B0400000000000000" pitchFamily="50" charset="-128"/>
              </a:rPr>
              <a:t>ISO9241-210</a:t>
            </a:r>
            <a:r>
              <a:rPr kumimoji="1" lang="ja-JP" altLang="en-US" dirty="0">
                <a:latin typeface="游ゴシック" panose="020B0400000000000000" pitchFamily="50" charset="-128"/>
                <a:ea typeface="游ゴシック" panose="020B0400000000000000" pitchFamily="50" charset="-128"/>
              </a:rPr>
              <a:t>）</a:t>
            </a:r>
          </a:p>
        </p:txBody>
      </p:sp>
      <p:sp>
        <p:nvSpPr>
          <p:cNvPr id="5" name="テキスト ボックス 4"/>
          <p:cNvSpPr txBox="1"/>
          <p:nvPr/>
        </p:nvSpPr>
        <p:spPr bwMode="gray">
          <a:xfrm>
            <a:off x="5577301" y="6556459"/>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スライド番号プレースホルダー 8"/>
          <p:cNvSpPr>
            <a:spLocks noGrp="1"/>
          </p:cNvSpPr>
          <p:nvPr>
            <p:ph type="sldNum" sz="quarter" idx="10"/>
          </p:nvPr>
        </p:nvSpPr>
        <p:spPr bwMode="gray"/>
        <p:txBody>
          <a:bodyPr/>
          <a:lstStyle/>
          <a:p>
            <a:fld id="{194B20C9-26D2-4B3D-B0E5-BA1A1EAC872E}" type="slidenum">
              <a:rPr lang="ja-JP" altLang="en-US" smtClean="0"/>
              <a:pPr/>
              <a:t>26</a:t>
            </a:fld>
            <a:endParaRPr lang="ja-JP" altLang="en-US"/>
          </a:p>
        </p:txBody>
      </p:sp>
      <p:pic>
        <p:nvPicPr>
          <p:cNvPr id="6" name="図 5"/>
          <p:cNvPicPr>
            <a:picLocks noChangeAspect="1"/>
          </p:cNvPicPr>
          <p:nvPr/>
        </p:nvPicPr>
        <p:blipFill>
          <a:blip r:embed="rId6"/>
          <a:stretch>
            <a:fillRect/>
          </a:stretch>
        </p:blipFill>
        <p:spPr bwMode="gray">
          <a:xfrm>
            <a:off x="2458865" y="2399438"/>
            <a:ext cx="4152381" cy="2428571"/>
          </a:xfrm>
          <a:prstGeom prst="rect">
            <a:avLst/>
          </a:prstGeom>
        </p:spPr>
      </p:pic>
      <p:sp>
        <p:nvSpPr>
          <p:cNvPr id="10" name="テキスト ボックス 9"/>
          <p:cNvSpPr txBox="1"/>
          <p:nvPr/>
        </p:nvSpPr>
        <p:spPr bwMode="gray">
          <a:xfrm>
            <a:off x="3139729" y="4335593"/>
            <a:ext cx="2270883"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3"/>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ユーザーの要求事項を</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満足させる設計による</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解決策の作成</a:t>
            </a:r>
          </a:p>
        </p:txBody>
      </p:sp>
      <p:sp>
        <p:nvSpPr>
          <p:cNvPr id="12" name="テキスト ボックス 11"/>
          <p:cNvSpPr txBox="1"/>
          <p:nvPr/>
        </p:nvSpPr>
        <p:spPr bwMode="gray">
          <a:xfrm>
            <a:off x="3674682" y="2243456"/>
            <a:ext cx="1735930"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利用状況の</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把握と明示</a:t>
            </a:r>
          </a:p>
        </p:txBody>
      </p:sp>
      <p:sp>
        <p:nvSpPr>
          <p:cNvPr id="13" name="テキスト ボックス 12"/>
          <p:cNvSpPr txBox="1"/>
          <p:nvPr/>
        </p:nvSpPr>
        <p:spPr bwMode="gray">
          <a:xfrm>
            <a:off x="5410612" y="3370758"/>
            <a:ext cx="2032758"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2"/>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の明確化</a:t>
            </a:r>
          </a:p>
        </p:txBody>
      </p:sp>
      <p:sp>
        <p:nvSpPr>
          <p:cNvPr id="14" name="テキスト ボックス 13"/>
          <p:cNvSpPr txBox="1"/>
          <p:nvPr/>
        </p:nvSpPr>
        <p:spPr bwMode="gray">
          <a:xfrm>
            <a:off x="863226" y="2420724"/>
            <a:ext cx="1077218" cy="615553"/>
          </a:xfrm>
          <a:prstGeom prst="rect">
            <a:avLst/>
          </a:prstGeom>
          <a:solidFill>
            <a:schemeClr val="bg1"/>
          </a:solidFill>
        </p:spPr>
        <p:txBody>
          <a:bodyPr wrap="none" lIns="0" tIns="0" rIns="0" bIns="0" rtlCol="0">
            <a:spAutoFit/>
          </a:bodyPr>
          <a:lstStyle/>
          <a:p>
            <a:pPr algn="ctr">
              <a:lnSpc>
                <a:spcPts val="1600"/>
              </a:lnSpc>
            </a:pP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要求事項へ</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適合している</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（実装）</a:t>
            </a:r>
          </a:p>
        </p:txBody>
      </p:sp>
      <p:sp>
        <p:nvSpPr>
          <p:cNvPr id="15" name="テキスト ボックス 14"/>
          <p:cNvSpPr txBox="1"/>
          <p:nvPr/>
        </p:nvSpPr>
        <p:spPr bwMode="gray">
          <a:xfrm>
            <a:off x="3191966" y="3068314"/>
            <a:ext cx="1128514" cy="143277"/>
          </a:xfrm>
          <a:prstGeom prst="rect">
            <a:avLst/>
          </a:prstGeom>
          <a:solidFill>
            <a:schemeClr val="bg1"/>
          </a:solidFill>
        </p:spPr>
        <p:txBody>
          <a:bodyPr wrap="none" lIns="0" tIns="0" rIns="0" bIns="0" rtlCol="0">
            <a:noAutofit/>
          </a:bodyPr>
          <a:lstStyle/>
          <a:p>
            <a:pPr algn="ct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 name="図 6"/>
          <p:cNvPicPr>
            <a:picLocks noChangeAspect="1"/>
          </p:cNvPicPr>
          <p:nvPr/>
        </p:nvPicPr>
        <p:blipFill>
          <a:blip r:embed="rId7"/>
          <a:stretch>
            <a:fillRect/>
          </a:stretch>
        </p:blipFill>
        <p:spPr bwMode="gray">
          <a:xfrm>
            <a:off x="1305211" y="3028287"/>
            <a:ext cx="428571" cy="800000"/>
          </a:xfrm>
          <a:prstGeom prst="rect">
            <a:avLst/>
          </a:prstGeom>
        </p:spPr>
      </p:pic>
      <p:sp>
        <p:nvSpPr>
          <p:cNvPr id="11" name="テキスト ボックス 10"/>
          <p:cNvSpPr txBox="1"/>
          <p:nvPr/>
        </p:nvSpPr>
        <p:spPr bwMode="gray">
          <a:xfrm>
            <a:off x="1723465" y="3367176"/>
            <a:ext cx="2032758"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4"/>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要求事項に対する</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設計の評価</a:t>
            </a:r>
          </a:p>
        </p:txBody>
      </p:sp>
      <p:pic>
        <p:nvPicPr>
          <p:cNvPr id="22" name="図 21"/>
          <p:cNvPicPr>
            <a:picLocks noChangeAspect="1"/>
          </p:cNvPicPr>
          <p:nvPr/>
        </p:nvPicPr>
        <p:blipFill>
          <a:blip r:embed="rId8"/>
          <a:stretch>
            <a:fillRect/>
          </a:stretch>
        </p:blipFill>
        <p:spPr>
          <a:xfrm>
            <a:off x="3195145" y="1658278"/>
            <a:ext cx="1476190" cy="580952"/>
          </a:xfrm>
          <a:prstGeom prst="rect">
            <a:avLst/>
          </a:prstGeom>
        </p:spPr>
      </p:pic>
      <p:sp>
        <p:nvSpPr>
          <p:cNvPr id="20" name="テキスト ボックス 19"/>
          <p:cNvSpPr txBox="1"/>
          <p:nvPr/>
        </p:nvSpPr>
        <p:spPr bwMode="gray">
          <a:xfrm>
            <a:off x="2106295" y="1260591"/>
            <a:ext cx="1140039" cy="1140039"/>
          </a:xfrm>
          <a:prstGeom prst="ellipse">
            <a:avLst/>
          </a:prstGeom>
          <a:solidFill>
            <a:schemeClr val="tx1">
              <a:lumMod val="50000"/>
              <a:lumOff val="50000"/>
            </a:schemeClr>
          </a:solidFill>
        </p:spPr>
        <p:txBody>
          <a:bodyPr wrap="none" lIns="0" tIns="0" rIns="0" bIns="0" rtlCol="0" anchor="b" anchorCtr="0">
            <a:noAutofit/>
          </a:bodyPr>
          <a:lstStyle/>
          <a:p>
            <a:pPr algn="ctr">
              <a:lnSpc>
                <a:spcPts val="1600"/>
              </a:lnSpc>
            </a:pP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人間中心</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設計プロセス</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の計画</a:t>
            </a:r>
          </a:p>
        </p:txBody>
      </p:sp>
      <p:sp>
        <p:nvSpPr>
          <p:cNvPr id="21" name="円/楕円 20"/>
          <p:cNvSpPr/>
          <p:nvPr/>
        </p:nvSpPr>
        <p:spPr bwMode="gray">
          <a:xfrm>
            <a:off x="2601106" y="1334729"/>
            <a:ext cx="188795" cy="188795"/>
          </a:xfrm>
          <a:prstGeom prst="ellipse">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cs typeface="Meiryo UI" panose="020B0604030504040204" pitchFamily="50" charset="-128"/>
              </a:rPr>
              <a:t>0</a:t>
            </a:r>
            <a:endParaRPr kumimoji="1" lang="ja-JP" altLang="en-US" sz="11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 name="テキスト ボックス 7"/>
          <p:cNvSpPr txBox="1"/>
          <p:nvPr/>
        </p:nvSpPr>
        <p:spPr bwMode="gray">
          <a:xfrm>
            <a:off x="4533524" y="3114456"/>
            <a:ext cx="1231106" cy="205184"/>
          </a:xfrm>
          <a:prstGeom prst="rect">
            <a:avLst/>
          </a:prstGeom>
          <a:noFill/>
        </p:spPr>
        <p:txBody>
          <a:bodyPr wrap="none" lIns="0" tIns="0" rIns="0" bIns="0" rtlCol="0">
            <a:spAutoFit/>
          </a:bodyPr>
          <a:lstStyle/>
          <a:p>
            <a:pPr>
              <a:lnSpc>
                <a:spcPts val="1600"/>
              </a:lnSpc>
            </a:pPr>
            <a:r>
              <a:rPr kumimoji="1" lang="ja-JP" altLang="en-US" sz="1200" dirty="0">
                <a:latin typeface="游ゴシック" panose="020B0400000000000000" pitchFamily="50" charset="-128"/>
                <a:ea typeface="游ゴシック" panose="020B0400000000000000" pitchFamily="50" charset="-128"/>
                <a:cs typeface="メイリオ" panose="020B0604030504040204" pitchFamily="50" charset="-128"/>
              </a:rPr>
              <a:t>適切な段階へ反復</a:t>
            </a:r>
          </a:p>
        </p:txBody>
      </p:sp>
    </p:spTree>
    <p:extLst>
      <p:ext uri="{BB962C8B-B14F-4D97-AF65-F5344CB8AC3E}">
        <p14:creationId xmlns:p14="http://schemas.microsoft.com/office/powerpoint/2010/main" val="196670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bwMode="gray">
          <a:xfrm>
            <a:off x="0" y="75676"/>
            <a:ext cx="9144000" cy="761036"/>
          </a:xfrm>
        </p:spPr>
        <p:txBody>
          <a:bodyPr>
            <a:noAutofit/>
          </a:bodyPr>
          <a:lstStyle/>
          <a:p>
            <a:pPr algn="l"/>
            <a:r>
              <a:rPr lang="en-US" altLang="ja-JP" dirty="0"/>
              <a:t>HCD</a:t>
            </a:r>
            <a:r>
              <a:rPr lang="ja-JP" altLang="en-US" dirty="0"/>
              <a:t>サイクルの効果</a:t>
            </a:r>
            <a:endParaRPr kumimoji="1" lang="ja-JP" altLang="en-US" dirty="0">
              <a:latin typeface="游ゴシック" panose="020B0400000000000000" pitchFamily="50" charset="-128"/>
              <a:ea typeface="游ゴシック" panose="020B0400000000000000" pitchFamily="50" charset="-128"/>
            </a:endParaRPr>
          </a:p>
        </p:txBody>
      </p:sp>
      <p:sp>
        <p:nvSpPr>
          <p:cNvPr id="7" name="コンテンツ プレースホルダー 2">
            <a:extLst>
              <a:ext uri="{FF2B5EF4-FFF2-40B4-BE49-F238E27FC236}">
                <a16:creationId xmlns:a16="http://schemas.microsoft.com/office/drawing/2014/main" xmlns="" id="{16466314-5DC4-401E-97E6-5C20610EE599}"/>
              </a:ext>
            </a:extLst>
          </p:cNvPr>
          <p:cNvSpPr txBox="1">
            <a:spLocks/>
          </p:cNvSpPr>
          <p:nvPr/>
        </p:nvSpPr>
        <p:spPr bwMode="gray">
          <a:xfrm>
            <a:off x="7357187" y="1214045"/>
            <a:ext cx="1616269" cy="485386"/>
          </a:xfrm>
          <a:prstGeom prst="roundRect">
            <a:avLst/>
          </a:prstGeom>
          <a:solidFill>
            <a:schemeClr val="tx1">
              <a:lumMod val="50000"/>
              <a:lumOff val="50000"/>
            </a:schemeClr>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buFont typeface="Arial" panose="020B0604020202020204" pitchFamily="34" charset="0"/>
              <a:buNone/>
            </a:pPr>
            <a:r>
              <a:rPr lang="en-US" altLang="ja-JP"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なし</a:t>
            </a:r>
          </a:p>
        </p:txBody>
      </p:sp>
      <p:sp>
        <p:nvSpPr>
          <p:cNvPr id="8" name="円/楕円 39">
            <a:extLst>
              <a:ext uri="{FF2B5EF4-FFF2-40B4-BE49-F238E27FC236}">
                <a16:creationId xmlns:a16="http://schemas.microsoft.com/office/drawing/2014/main" xmlns="" id="{C6247BBB-1672-41BA-A7EC-F3834194DDA2}"/>
              </a:ext>
            </a:extLst>
          </p:cNvPr>
          <p:cNvSpPr/>
          <p:nvPr/>
        </p:nvSpPr>
        <p:spPr>
          <a:xfrm>
            <a:off x="4951787" y="3286668"/>
            <a:ext cx="1417833" cy="141783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游ゴシック" panose="020B0400000000000000" pitchFamily="50" charset="-128"/>
                <a:ea typeface="游ゴシック" panose="020B0400000000000000" pitchFamily="50" charset="-128"/>
              </a:rPr>
              <a:t>関係</a:t>
            </a:r>
            <a:r>
              <a:rPr lang="en-US" altLang="ja-JP" sz="3200" dirty="0">
                <a:solidFill>
                  <a:schemeClr val="bg1"/>
                </a:solidFill>
                <a:latin typeface="游ゴシック" panose="020B0400000000000000" pitchFamily="50" charset="-128"/>
                <a:ea typeface="游ゴシック" panose="020B0400000000000000" pitchFamily="50" charset="-128"/>
              </a:rPr>
              <a:t/>
            </a:r>
            <a:br>
              <a:rPr lang="en-US" altLang="ja-JP" sz="3200" dirty="0">
                <a:solidFill>
                  <a:schemeClr val="bg1"/>
                </a:solidFill>
                <a:latin typeface="游ゴシック" panose="020B0400000000000000" pitchFamily="50" charset="-128"/>
                <a:ea typeface="游ゴシック" panose="020B0400000000000000" pitchFamily="50" charset="-128"/>
              </a:rPr>
            </a:br>
            <a:r>
              <a:rPr lang="ja-JP" altLang="en-US" sz="3200" dirty="0">
                <a:solidFill>
                  <a:schemeClr val="bg1"/>
                </a:solidFill>
                <a:latin typeface="游ゴシック" panose="020B0400000000000000" pitchFamily="50" charset="-128"/>
                <a:ea typeface="游ゴシック" panose="020B0400000000000000" pitchFamily="50" charset="-128"/>
              </a:rPr>
              <a:t>悪化</a:t>
            </a:r>
            <a:endParaRPr kumimoji="1" lang="ja-JP" altLang="en-US" sz="3200" dirty="0">
              <a:solidFill>
                <a:schemeClr val="bg1"/>
              </a:solidFill>
              <a:latin typeface="游ゴシック" panose="020B0400000000000000" pitchFamily="50" charset="-128"/>
              <a:ea typeface="游ゴシック" panose="020B0400000000000000" pitchFamily="50" charset="-128"/>
            </a:endParaRPr>
          </a:p>
        </p:txBody>
      </p:sp>
      <p:sp>
        <p:nvSpPr>
          <p:cNvPr id="9" name="円/楕円 38">
            <a:extLst>
              <a:ext uri="{FF2B5EF4-FFF2-40B4-BE49-F238E27FC236}">
                <a16:creationId xmlns:a16="http://schemas.microsoft.com/office/drawing/2014/main" xmlns="" id="{89222A58-2855-4F1B-9C5A-3B62A2531C20}"/>
              </a:ext>
            </a:extLst>
          </p:cNvPr>
          <p:cNvSpPr/>
          <p:nvPr/>
        </p:nvSpPr>
        <p:spPr>
          <a:xfrm>
            <a:off x="2465440" y="3286668"/>
            <a:ext cx="1417833" cy="141783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ja-JP" altLang="en-US" sz="3200" dirty="0">
                <a:solidFill>
                  <a:schemeClr val="bg1"/>
                </a:solidFill>
                <a:latin typeface="游ゴシック" panose="020B0400000000000000" pitchFamily="50" charset="-128"/>
                <a:ea typeface="游ゴシック" panose="020B0400000000000000" pitchFamily="50" charset="-128"/>
              </a:rPr>
              <a:t>不毛な</a:t>
            </a:r>
            <a:r>
              <a:rPr kumimoji="1" lang="en-US" altLang="ja-JP" sz="3200" dirty="0">
                <a:solidFill>
                  <a:schemeClr val="bg1"/>
                </a:solidFill>
                <a:latin typeface="游ゴシック" panose="020B0400000000000000" pitchFamily="50" charset="-128"/>
                <a:ea typeface="游ゴシック" panose="020B0400000000000000" pitchFamily="50" charset="-128"/>
              </a:rPr>
              <a:t/>
            </a:r>
            <a:br>
              <a:rPr kumimoji="1" lang="en-US" altLang="ja-JP" sz="3200" dirty="0">
                <a:solidFill>
                  <a:schemeClr val="bg1"/>
                </a:solidFill>
                <a:latin typeface="游ゴシック" panose="020B0400000000000000" pitchFamily="50" charset="-128"/>
                <a:ea typeface="游ゴシック" panose="020B0400000000000000" pitchFamily="50" charset="-128"/>
              </a:rPr>
            </a:br>
            <a:r>
              <a:rPr kumimoji="1" lang="ja-JP" altLang="en-US" sz="3200" dirty="0">
                <a:solidFill>
                  <a:schemeClr val="bg1"/>
                </a:solidFill>
                <a:latin typeface="游ゴシック" panose="020B0400000000000000" pitchFamily="50" charset="-128"/>
                <a:ea typeface="游ゴシック" panose="020B0400000000000000" pitchFamily="50" charset="-128"/>
              </a:rPr>
              <a:t>争い</a:t>
            </a:r>
          </a:p>
        </p:txBody>
      </p:sp>
      <p:grpSp>
        <p:nvGrpSpPr>
          <p:cNvPr id="11" name="グループ化 10">
            <a:extLst>
              <a:ext uri="{FF2B5EF4-FFF2-40B4-BE49-F238E27FC236}">
                <a16:creationId xmlns:a16="http://schemas.microsoft.com/office/drawing/2014/main" xmlns="" id="{C31653D3-4024-470B-85AC-90B42FFE294F}"/>
              </a:ext>
            </a:extLst>
          </p:cNvPr>
          <p:cNvGrpSpPr/>
          <p:nvPr/>
        </p:nvGrpSpPr>
        <p:grpSpPr>
          <a:xfrm>
            <a:off x="7842717" y="2820418"/>
            <a:ext cx="902811" cy="1279532"/>
            <a:chOff x="6896392" y="2974446"/>
            <a:chExt cx="1043136" cy="1478409"/>
          </a:xfrm>
        </p:grpSpPr>
        <p:grpSp>
          <p:nvGrpSpPr>
            <p:cNvPr id="12" name="グループ化 11">
              <a:extLst>
                <a:ext uri="{FF2B5EF4-FFF2-40B4-BE49-F238E27FC236}">
                  <a16:creationId xmlns:a16="http://schemas.microsoft.com/office/drawing/2014/main" xmlns="" id="{8E112AD0-A959-4513-9597-EE32B414ACE5}"/>
                </a:ext>
              </a:extLst>
            </p:cNvPr>
            <p:cNvGrpSpPr/>
            <p:nvPr/>
          </p:nvGrpSpPr>
          <p:grpSpPr>
            <a:xfrm>
              <a:off x="6933807" y="2974446"/>
              <a:ext cx="805579" cy="953780"/>
              <a:chOff x="7017322" y="2723227"/>
              <a:chExt cx="464088" cy="549467"/>
            </a:xfrm>
            <a:solidFill>
              <a:schemeClr val="tx1">
                <a:lumMod val="65000"/>
                <a:lumOff val="35000"/>
              </a:schemeClr>
            </a:solidFill>
          </p:grpSpPr>
          <p:sp>
            <p:nvSpPr>
              <p:cNvPr id="14" name="フリーフォーム 18">
                <a:extLst>
                  <a:ext uri="{FF2B5EF4-FFF2-40B4-BE49-F238E27FC236}">
                    <a16:creationId xmlns:a16="http://schemas.microsoft.com/office/drawing/2014/main" xmlns="" id="{DA5BF8C9-50CA-4CFB-8D9D-2133B1707DC9}"/>
                  </a:ext>
                </a:extLst>
              </p:cNvPr>
              <p:cNvSpPr/>
              <p:nvPr/>
            </p:nvSpPr>
            <p:spPr>
              <a:xfrm>
                <a:off x="7164634" y="2723227"/>
                <a:ext cx="185171" cy="393660"/>
              </a:xfrm>
              <a:custGeom>
                <a:avLst/>
                <a:gdLst>
                  <a:gd name="connsiteX0" fmla="*/ 315884 w 631768"/>
                  <a:gd name="connsiteY0" fmla="*/ 0 h 1343091"/>
                  <a:gd name="connsiteX1" fmla="*/ 631768 w 631768"/>
                  <a:gd name="connsiteY1" fmla="*/ 315884 h 1343091"/>
                  <a:gd name="connsiteX2" fmla="*/ 438840 w 631768"/>
                  <a:gd name="connsiteY2" fmla="*/ 606944 h 1343091"/>
                  <a:gd name="connsiteX3" fmla="*/ 379916 w 631768"/>
                  <a:gd name="connsiteY3" fmla="*/ 618841 h 1343091"/>
                  <a:gd name="connsiteX4" fmla="*/ 438840 w 631768"/>
                  <a:gd name="connsiteY4" fmla="*/ 630737 h 1343091"/>
                  <a:gd name="connsiteX5" fmla="*/ 631768 w 631768"/>
                  <a:gd name="connsiteY5" fmla="*/ 921797 h 1343091"/>
                  <a:gd name="connsiteX6" fmla="*/ 631768 w 631768"/>
                  <a:gd name="connsiteY6" fmla="*/ 1343091 h 1343091"/>
                  <a:gd name="connsiteX7" fmla="*/ 0 w 631768"/>
                  <a:gd name="connsiteY7" fmla="*/ 1343091 h 1343091"/>
                  <a:gd name="connsiteX8" fmla="*/ 0 w 631768"/>
                  <a:gd name="connsiteY8" fmla="*/ 921797 h 1343091"/>
                  <a:gd name="connsiteX9" fmla="*/ 192928 w 631768"/>
                  <a:gd name="connsiteY9" fmla="*/ 630737 h 1343091"/>
                  <a:gd name="connsiteX10" fmla="*/ 251852 w 631768"/>
                  <a:gd name="connsiteY10" fmla="*/ 618841 h 1343091"/>
                  <a:gd name="connsiteX11" fmla="*/ 192928 w 631768"/>
                  <a:gd name="connsiteY11" fmla="*/ 606944 h 1343091"/>
                  <a:gd name="connsiteX12" fmla="*/ 0 w 631768"/>
                  <a:gd name="connsiteY12" fmla="*/ 315884 h 1343091"/>
                  <a:gd name="connsiteX13" fmla="*/ 315884 w 631768"/>
                  <a:gd name="connsiteY13" fmla="*/ 0 h 13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768" h="1343091">
                    <a:moveTo>
                      <a:pt x="315884" y="0"/>
                    </a:moveTo>
                    <a:cubicBezTo>
                      <a:pt x="490342" y="0"/>
                      <a:pt x="631768" y="141426"/>
                      <a:pt x="631768" y="315884"/>
                    </a:cubicBezTo>
                    <a:cubicBezTo>
                      <a:pt x="631768" y="446727"/>
                      <a:pt x="552216" y="558990"/>
                      <a:pt x="438840" y="606944"/>
                    </a:cubicBezTo>
                    <a:lnTo>
                      <a:pt x="379916" y="618841"/>
                    </a:lnTo>
                    <a:lnTo>
                      <a:pt x="438840" y="630737"/>
                    </a:lnTo>
                    <a:cubicBezTo>
                      <a:pt x="552216" y="678691"/>
                      <a:pt x="631768" y="790954"/>
                      <a:pt x="631768" y="921797"/>
                    </a:cubicBezTo>
                    <a:lnTo>
                      <a:pt x="631768" y="1343091"/>
                    </a:lnTo>
                    <a:lnTo>
                      <a:pt x="0" y="1343091"/>
                    </a:lnTo>
                    <a:lnTo>
                      <a:pt x="0" y="921797"/>
                    </a:lnTo>
                    <a:cubicBezTo>
                      <a:pt x="0" y="790954"/>
                      <a:pt x="79552" y="678691"/>
                      <a:pt x="192928" y="630737"/>
                    </a:cubicBezTo>
                    <a:lnTo>
                      <a:pt x="251852" y="618841"/>
                    </a:lnTo>
                    <a:lnTo>
                      <a:pt x="192928" y="606944"/>
                    </a:lnTo>
                    <a:cubicBezTo>
                      <a:pt x="79552" y="558990"/>
                      <a:pt x="0" y="446727"/>
                      <a:pt x="0" y="315884"/>
                    </a:cubicBezTo>
                    <a:cubicBezTo>
                      <a:pt x="0" y="141426"/>
                      <a:pt x="141426" y="0"/>
                      <a:pt x="315884" y="0"/>
                    </a:cubicBezTo>
                    <a:close/>
                  </a:path>
                </a:pathLst>
              </a:cu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フリーフォーム 16">
                <a:extLst>
                  <a:ext uri="{FF2B5EF4-FFF2-40B4-BE49-F238E27FC236}">
                    <a16:creationId xmlns:a16="http://schemas.microsoft.com/office/drawing/2014/main" xmlns="" id="{690FDCB8-525B-41AC-9465-FBEF5CFA7BD8}"/>
                  </a:ext>
                </a:extLst>
              </p:cNvPr>
              <p:cNvSpPr/>
              <p:nvPr/>
            </p:nvSpPr>
            <p:spPr>
              <a:xfrm>
                <a:off x="7017322" y="2879034"/>
                <a:ext cx="185171" cy="393660"/>
              </a:xfrm>
              <a:custGeom>
                <a:avLst/>
                <a:gdLst>
                  <a:gd name="connsiteX0" fmla="*/ 315884 w 631768"/>
                  <a:gd name="connsiteY0" fmla="*/ 0 h 1343091"/>
                  <a:gd name="connsiteX1" fmla="*/ 631768 w 631768"/>
                  <a:gd name="connsiteY1" fmla="*/ 315884 h 1343091"/>
                  <a:gd name="connsiteX2" fmla="*/ 438840 w 631768"/>
                  <a:gd name="connsiteY2" fmla="*/ 606944 h 1343091"/>
                  <a:gd name="connsiteX3" fmla="*/ 379916 w 631768"/>
                  <a:gd name="connsiteY3" fmla="*/ 618841 h 1343091"/>
                  <a:gd name="connsiteX4" fmla="*/ 438840 w 631768"/>
                  <a:gd name="connsiteY4" fmla="*/ 630737 h 1343091"/>
                  <a:gd name="connsiteX5" fmla="*/ 631768 w 631768"/>
                  <a:gd name="connsiteY5" fmla="*/ 921797 h 1343091"/>
                  <a:gd name="connsiteX6" fmla="*/ 631768 w 631768"/>
                  <a:gd name="connsiteY6" fmla="*/ 1343091 h 1343091"/>
                  <a:gd name="connsiteX7" fmla="*/ 0 w 631768"/>
                  <a:gd name="connsiteY7" fmla="*/ 1343091 h 1343091"/>
                  <a:gd name="connsiteX8" fmla="*/ 0 w 631768"/>
                  <a:gd name="connsiteY8" fmla="*/ 921797 h 1343091"/>
                  <a:gd name="connsiteX9" fmla="*/ 192928 w 631768"/>
                  <a:gd name="connsiteY9" fmla="*/ 630737 h 1343091"/>
                  <a:gd name="connsiteX10" fmla="*/ 251852 w 631768"/>
                  <a:gd name="connsiteY10" fmla="*/ 618841 h 1343091"/>
                  <a:gd name="connsiteX11" fmla="*/ 192928 w 631768"/>
                  <a:gd name="connsiteY11" fmla="*/ 606944 h 1343091"/>
                  <a:gd name="connsiteX12" fmla="*/ 0 w 631768"/>
                  <a:gd name="connsiteY12" fmla="*/ 315884 h 1343091"/>
                  <a:gd name="connsiteX13" fmla="*/ 315884 w 631768"/>
                  <a:gd name="connsiteY13" fmla="*/ 0 h 13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768" h="1343091">
                    <a:moveTo>
                      <a:pt x="315884" y="0"/>
                    </a:moveTo>
                    <a:cubicBezTo>
                      <a:pt x="490342" y="0"/>
                      <a:pt x="631768" y="141426"/>
                      <a:pt x="631768" y="315884"/>
                    </a:cubicBezTo>
                    <a:cubicBezTo>
                      <a:pt x="631768" y="446727"/>
                      <a:pt x="552216" y="558990"/>
                      <a:pt x="438840" y="606944"/>
                    </a:cubicBezTo>
                    <a:lnTo>
                      <a:pt x="379916" y="618841"/>
                    </a:lnTo>
                    <a:lnTo>
                      <a:pt x="438840" y="630737"/>
                    </a:lnTo>
                    <a:cubicBezTo>
                      <a:pt x="552216" y="678691"/>
                      <a:pt x="631768" y="790954"/>
                      <a:pt x="631768" y="921797"/>
                    </a:cubicBezTo>
                    <a:lnTo>
                      <a:pt x="631768" y="1343091"/>
                    </a:lnTo>
                    <a:lnTo>
                      <a:pt x="0" y="1343091"/>
                    </a:lnTo>
                    <a:lnTo>
                      <a:pt x="0" y="921797"/>
                    </a:lnTo>
                    <a:cubicBezTo>
                      <a:pt x="0" y="790954"/>
                      <a:pt x="79552" y="678691"/>
                      <a:pt x="192928" y="630737"/>
                    </a:cubicBezTo>
                    <a:lnTo>
                      <a:pt x="251852" y="618841"/>
                    </a:lnTo>
                    <a:lnTo>
                      <a:pt x="192928" y="606944"/>
                    </a:lnTo>
                    <a:cubicBezTo>
                      <a:pt x="79552" y="558990"/>
                      <a:pt x="0" y="446727"/>
                      <a:pt x="0" y="315884"/>
                    </a:cubicBezTo>
                    <a:cubicBezTo>
                      <a:pt x="0" y="141426"/>
                      <a:pt x="141426" y="0"/>
                      <a:pt x="315884" y="0"/>
                    </a:cubicBezTo>
                    <a:close/>
                  </a:path>
                </a:pathLst>
              </a:cu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6" name="フリーフォーム 17">
                <a:extLst>
                  <a:ext uri="{FF2B5EF4-FFF2-40B4-BE49-F238E27FC236}">
                    <a16:creationId xmlns:a16="http://schemas.microsoft.com/office/drawing/2014/main" xmlns="" id="{3DF3233F-8997-4A7E-B26A-F54AE6071B39}"/>
                  </a:ext>
                </a:extLst>
              </p:cNvPr>
              <p:cNvSpPr/>
              <p:nvPr/>
            </p:nvSpPr>
            <p:spPr>
              <a:xfrm>
                <a:off x="7296239" y="2832996"/>
                <a:ext cx="185171" cy="393660"/>
              </a:xfrm>
              <a:custGeom>
                <a:avLst/>
                <a:gdLst>
                  <a:gd name="connsiteX0" fmla="*/ 315884 w 631768"/>
                  <a:gd name="connsiteY0" fmla="*/ 0 h 1343091"/>
                  <a:gd name="connsiteX1" fmla="*/ 631768 w 631768"/>
                  <a:gd name="connsiteY1" fmla="*/ 315884 h 1343091"/>
                  <a:gd name="connsiteX2" fmla="*/ 438840 w 631768"/>
                  <a:gd name="connsiteY2" fmla="*/ 606944 h 1343091"/>
                  <a:gd name="connsiteX3" fmla="*/ 379916 w 631768"/>
                  <a:gd name="connsiteY3" fmla="*/ 618841 h 1343091"/>
                  <a:gd name="connsiteX4" fmla="*/ 438840 w 631768"/>
                  <a:gd name="connsiteY4" fmla="*/ 630737 h 1343091"/>
                  <a:gd name="connsiteX5" fmla="*/ 631768 w 631768"/>
                  <a:gd name="connsiteY5" fmla="*/ 921797 h 1343091"/>
                  <a:gd name="connsiteX6" fmla="*/ 631768 w 631768"/>
                  <a:gd name="connsiteY6" fmla="*/ 1343091 h 1343091"/>
                  <a:gd name="connsiteX7" fmla="*/ 0 w 631768"/>
                  <a:gd name="connsiteY7" fmla="*/ 1343091 h 1343091"/>
                  <a:gd name="connsiteX8" fmla="*/ 0 w 631768"/>
                  <a:gd name="connsiteY8" fmla="*/ 921797 h 1343091"/>
                  <a:gd name="connsiteX9" fmla="*/ 192928 w 631768"/>
                  <a:gd name="connsiteY9" fmla="*/ 630737 h 1343091"/>
                  <a:gd name="connsiteX10" fmla="*/ 251852 w 631768"/>
                  <a:gd name="connsiteY10" fmla="*/ 618841 h 1343091"/>
                  <a:gd name="connsiteX11" fmla="*/ 192928 w 631768"/>
                  <a:gd name="connsiteY11" fmla="*/ 606944 h 1343091"/>
                  <a:gd name="connsiteX12" fmla="*/ 0 w 631768"/>
                  <a:gd name="connsiteY12" fmla="*/ 315884 h 1343091"/>
                  <a:gd name="connsiteX13" fmla="*/ 315884 w 631768"/>
                  <a:gd name="connsiteY13" fmla="*/ 0 h 13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768" h="1343091">
                    <a:moveTo>
                      <a:pt x="315884" y="0"/>
                    </a:moveTo>
                    <a:cubicBezTo>
                      <a:pt x="490342" y="0"/>
                      <a:pt x="631768" y="141426"/>
                      <a:pt x="631768" y="315884"/>
                    </a:cubicBezTo>
                    <a:cubicBezTo>
                      <a:pt x="631768" y="446727"/>
                      <a:pt x="552216" y="558990"/>
                      <a:pt x="438840" y="606944"/>
                    </a:cubicBezTo>
                    <a:lnTo>
                      <a:pt x="379916" y="618841"/>
                    </a:lnTo>
                    <a:lnTo>
                      <a:pt x="438840" y="630737"/>
                    </a:lnTo>
                    <a:cubicBezTo>
                      <a:pt x="552216" y="678691"/>
                      <a:pt x="631768" y="790954"/>
                      <a:pt x="631768" y="921797"/>
                    </a:cubicBezTo>
                    <a:lnTo>
                      <a:pt x="631768" y="1343091"/>
                    </a:lnTo>
                    <a:lnTo>
                      <a:pt x="0" y="1343091"/>
                    </a:lnTo>
                    <a:lnTo>
                      <a:pt x="0" y="921797"/>
                    </a:lnTo>
                    <a:cubicBezTo>
                      <a:pt x="0" y="790954"/>
                      <a:pt x="79552" y="678691"/>
                      <a:pt x="192928" y="630737"/>
                    </a:cubicBezTo>
                    <a:lnTo>
                      <a:pt x="251852" y="618841"/>
                    </a:lnTo>
                    <a:lnTo>
                      <a:pt x="192928" y="606944"/>
                    </a:lnTo>
                    <a:cubicBezTo>
                      <a:pt x="79552" y="558990"/>
                      <a:pt x="0" y="446727"/>
                      <a:pt x="0" y="315884"/>
                    </a:cubicBezTo>
                    <a:cubicBezTo>
                      <a:pt x="0" y="141426"/>
                      <a:pt x="141426" y="0"/>
                      <a:pt x="315884" y="0"/>
                    </a:cubicBezTo>
                    <a:close/>
                  </a:path>
                </a:pathLst>
              </a:cu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13" name="テキスト ボックス 12">
              <a:extLst>
                <a:ext uri="{FF2B5EF4-FFF2-40B4-BE49-F238E27FC236}">
                  <a16:creationId xmlns:a16="http://schemas.microsoft.com/office/drawing/2014/main" xmlns="" id="{49945F65-27C5-4199-B980-518EB1F1DD36}"/>
                </a:ext>
              </a:extLst>
            </p:cNvPr>
            <p:cNvSpPr txBox="1"/>
            <p:nvPr/>
          </p:nvSpPr>
          <p:spPr>
            <a:xfrm>
              <a:off x="6896392" y="3848311"/>
              <a:ext cx="1043136" cy="604544"/>
            </a:xfrm>
            <a:prstGeom prst="rect">
              <a:avLst/>
            </a:prstGeom>
            <a:noFill/>
          </p:spPr>
          <p:txBody>
            <a:bodyPr wrap="non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エンド</a:t>
              </a:r>
              <a:r>
                <a:rPr kumimoji="1" lang="en-US" altLang="ja-JP" sz="1400" b="1" dirty="0">
                  <a:latin typeface="游ゴシック" panose="020B0400000000000000" pitchFamily="50" charset="-128"/>
                  <a:ea typeface="游ゴシック" panose="020B0400000000000000" pitchFamily="50" charset="-128"/>
                </a:rPr>
                <a:t/>
              </a:r>
              <a:br>
                <a:rPr kumimoji="1" lang="en-US" altLang="ja-JP" sz="1400" b="1" dirty="0">
                  <a:latin typeface="游ゴシック" panose="020B0400000000000000" pitchFamily="50" charset="-128"/>
                  <a:ea typeface="游ゴシック" panose="020B0400000000000000" pitchFamily="50" charset="-128"/>
                </a:rPr>
              </a:br>
              <a:r>
                <a:rPr kumimoji="1" lang="ja-JP" altLang="en-US" sz="1400" b="1" dirty="0">
                  <a:latin typeface="游ゴシック" panose="020B0400000000000000" pitchFamily="50" charset="-128"/>
                  <a:ea typeface="游ゴシック" panose="020B0400000000000000" pitchFamily="50" charset="-128"/>
                </a:rPr>
                <a:t>ユーザー</a:t>
              </a:r>
              <a:endParaRPr kumimoji="1" lang="ja-JP" altLang="en-US" sz="1200" dirty="0">
                <a:latin typeface="游ゴシック" panose="020B0400000000000000" pitchFamily="50" charset="-128"/>
                <a:ea typeface="游ゴシック" panose="020B0400000000000000" pitchFamily="50" charset="-128"/>
              </a:endParaRPr>
            </a:p>
          </p:txBody>
        </p:sp>
      </p:grpSp>
      <p:grpSp>
        <p:nvGrpSpPr>
          <p:cNvPr id="17" name="グループ化 16">
            <a:extLst>
              <a:ext uri="{FF2B5EF4-FFF2-40B4-BE49-F238E27FC236}">
                <a16:creationId xmlns:a16="http://schemas.microsoft.com/office/drawing/2014/main" xmlns="" id="{164AAFF5-1909-4202-8DC4-19E09FDD87FF}"/>
              </a:ext>
            </a:extLst>
          </p:cNvPr>
          <p:cNvGrpSpPr/>
          <p:nvPr/>
        </p:nvGrpSpPr>
        <p:grpSpPr>
          <a:xfrm>
            <a:off x="3951311" y="2344990"/>
            <a:ext cx="3301189" cy="3605443"/>
            <a:chOff x="5383079" y="2095605"/>
            <a:chExt cx="3301189" cy="3605443"/>
          </a:xfrm>
        </p:grpSpPr>
        <p:sp>
          <p:nvSpPr>
            <p:cNvPr id="18" name="環状矢印 34">
              <a:extLst>
                <a:ext uri="{FF2B5EF4-FFF2-40B4-BE49-F238E27FC236}">
                  <a16:creationId xmlns:a16="http://schemas.microsoft.com/office/drawing/2014/main" xmlns="" id="{291642D3-7C38-4C66-9E6E-33285E1083E8}"/>
                </a:ext>
              </a:extLst>
            </p:cNvPr>
            <p:cNvSpPr/>
            <p:nvPr/>
          </p:nvSpPr>
          <p:spPr>
            <a:xfrm rot="10800000" flipH="1">
              <a:off x="5383079" y="2095605"/>
              <a:ext cx="3301189" cy="3301191"/>
            </a:xfrm>
            <a:prstGeom prst="circularArrow">
              <a:avLst>
                <a:gd name="adj1" fmla="val 13119"/>
                <a:gd name="adj2" fmla="val 1566633"/>
                <a:gd name="adj3" fmla="val 18042537"/>
                <a:gd name="adj4" fmla="val 12915898"/>
                <a:gd name="adj5" fmla="val 12686"/>
              </a:avLst>
            </a:prstGeom>
            <a:solidFill>
              <a:srgbClr val="ED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9" name="テキスト ボックス 18">
              <a:extLst>
                <a:ext uri="{FF2B5EF4-FFF2-40B4-BE49-F238E27FC236}">
                  <a16:creationId xmlns:a16="http://schemas.microsoft.com/office/drawing/2014/main" xmlns="" id="{4D20F15C-611B-462B-A96E-87EC4725D29E}"/>
                </a:ext>
              </a:extLst>
            </p:cNvPr>
            <p:cNvSpPr txBox="1"/>
            <p:nvPr/>
          </p:nvSpPr>
          <p:spPr>
            <a:xfrm>
              <a:off x="6525896" y="5239383"/>
              <a:ext cx="1107996" cy="461665"/>
            </a:xfrm>
            <a:prstGeom prst="rect">
              <a:avLst/>
            </a:prstGeom>
            <a:noFill/>
          </p:spPr>
          <p:txBody>
            <a:bodyPr wrap="non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的外れ</a:t>
              </a:r>
            </a:p>
          </p:txBody>
        </p:sp>
      </p:grpSp>
      <p:grpSp>
        <p:nvGrpSpPr>
          <p:cNvPr id="20" name="グループ化 19">
            <a:extLst>
              <a:ext uri="{FF2B5EF4-FFF2-40B4-BE49-F238E27FC236}">
                <a16:creationId xmlns:a16="http://schemas.microsoft.com/office/drawing/2014/main" xmlns="" id="{B3D988FF-F95F-4586-B835-11D2CBBD49E1}"/>
              </a:ext>
            </a:extLst>
          </p:cNvPr>
          <p:cNvGrpSpPr/>
          <p:nvPr/>
        </p:nvGrpSpPr>
        <p:grpSpPr>
          <a:xfrm>
            <a:off x="3992035" y="2104075"/>
            <a:ext cx="3301189" cy="3542106"/>
            <a:chOff x="5423803" y="1854690"/>
            <a:chExt cx="3301189" cy="3542106"/>
          </a:xfrm>
        </p:grpSpPr>
        <p:sp>
          <p:nvSpPr>
            <p:cNvPr id="21" name="環状矢印 35">
              <a:extLst>
                <a:ext uri="{FF2B5EF4-FFF2-40B4-BE49-F238E27FC236}">
                  <a16:creationId xmlns:a16="http://schemas.microsoft.com/office/drawing/2014/main" xmlns="" id="{6F4A6AA3-AC47-41FF-9FC3-EFF7A87981BA}"/>
                </a:ext>
              </a:extLst>
            </p:cNvPr>
            <p:cNvSpPr/>
            <p:nvPr/>
          </p:nvSpPr>
          <p:spPr>
            <a:xfrm flipH="1">
              <a:off x="5423803" y="2095605"/>
              <a:ext cx="3301189" cy="3301191"/>
            </a:xfrm>
            <a:prstGeom prst="circularArrow">
              <a:avLst>
                <a:gd name="adj1" fmla="val 13119"/>
                <a:gd name="adj2" fmla="val 1566633"/>
                <a:gd name="adj3" fmla="val 18042537"/>
                <a:gd name="adj4" fmla="val 12915898"/>
                <a:gd name="adj5" fmla="val 12686"/>
              </a:avLst>
            </a:prstGeom>
            <a:solidFill>
              <a:srgbClr val="F28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23" name="テキスト ボックス 22">
              <a:extLst>
                <a:ext uri="{FF2B5EF4-FFF2-40B4-BE49-F238E27FC236}">
                  <a16:creationId xmlns:a16="http://schemas.microsoft.com/office/drawing/2014/main" xmlns="" id="{54CE55CE-FCFD-4D78-8765-49DACC57AFD6}"/>
                </a:ext>
              </a:extLst>
            </p:cNvPr>
            <p:cNvSpPr txBox="1"/>
            <p:nvPr/>
          </p:nvSpPr>
          <p:spPr>
            <a:xfrm>
              <a:off x="6218124" y="1854690"/>
              <a:ext cx="1723549" cy="461665"/>
            </a:xfrm>
            <a:prstGeom prst="rect">
              <a:avLst/>
            </a:prstGeom>
            <a:noFill/>
          </p:spPr>
          <p:txBody>
            <a:bodyPr wrap="non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曖昧な要望</a:t>
              </a:r>
            </a:p>
          </p:txBody>
        </p:sp>
      </p:grpSp>
      <p:grpSp>
        <p:nvGrpSpPr>
          <p:cNvPr id="24" name="グループ化 23">
            <a:extLst>
              <a:ext uri="{FF2B5EF4-FFF2-40B4-BE49-F238E27FC236}">
                <a16:creationId xmlns:a16="http://schemas.microsoft.com/office/drawing/2014/main" xmlns="" id="{0E602C62-36BD-4B9A-A4A1-7D7CCACAB888}"/>
              </a:ext>
            </a:extLst>
          </p:cNvPr>
          <p:cNvGrpSpPr/>
          <p:nvPr/>
        </p:nvGrpSpPr>
        <p:grpSpPr>
          <a:xfrm>
            <a:off x="1516335" y="2344990"/>
            <a:ext cx="3301189" cy="3605443"/>
            <a:chOff x="2948103" y="2095605"/>
            <a:chExt cx="3301189" cy="3605443"/>
          </a:xfrm>
        </p:grpSpPr>
        <p:sp>
          <p:nvSpPr>
            <p:cNvPr id="25" name="環状矢印 24">
              <a:extLst>
                <a:ext uri="{FF2B5EF4-FFF2-40B4-BE49-F238E27FC236}">
                  <a16:creationId xmlns:a16="http://schemas.microsoft.com/office/drawing/2014/main" xmlns="" id="{E7D4EE99-579A-409B-99C6-1D30A91FA93D}"/>
                </a:ext>
              </a:extLst>
            </p:cNvPr>
            <p:cNvSpPr/>
            <p:nvPr/>
          </p:nvSpPr>
          <p:spPr>
            <a:xfrm rot="10800000">
              <a:off x="2948103" y="2095605"/>
              <a:ext cx="3301189" cy="3301191"/>
            </a:xfrm>
            <a:prstGeom prst="circularArrow">
              <a:avLst>
                <a:gd name="adj1" fmla="val 13119"/>
                <a:gd name="adj2" fmla="val 1566633"/>
                <a:gd name="adj3" fmla="val 18042537"/>
                <a:gd name="adj4" fmla="val 12915898"/>
                <a:gd name="adj5" fmla="val 12686"/>
              </a:avLst>
            </a:prstGeom>
            <a:solidFill>
              <a:srgbClr val="F28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26" name="テキスト ボックス 25">
              <a:extLst>
                <a:ext uri="{FF2B5EF4-FFF2-40B4-BE49-F238E27FC236}">
                  <a16:creationId xmlns:a16="http://schemas.microsoft.com/office/drawing/2014/main" xmlns="" id="{B71AE2E3-7D0E-402B-8804-9E5CD58FD0FC}"/>
                </a:ext>
              </a:extLst>
            </p:cNvPr>
            <p:cNvSpPr txBox="1"/>
            <p:nvPr/>
          </p:nvSpPr>
          <p:spPr>
            <a:xfrm>
              <a:off x="4029283" y="5239383"/>
              <a:ext cx="1107996" cy="461665"/>
            </a:xfrm>
            <a:prstGeom prst="rect">
              <a:avLst/>
            </a:prstGeom>
            <a:noFill/>
          </p:spPr>
          <p:txBody>
            <a:bodyPr wrap="non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伝書鳩</a:t>
              </a:r>
            </a:p>
          </p:txBody>
        </p:sp>
      </p:grpSp>
      <p:grpSp>
        <p:nvGrpSpPr>
          <p:cNvPr id="27" name="グループ化 26">
            <a:extLst>
              <a:ext uri="{FF2B5EF4-FFF2-40B4-BE49-F238E27FC236}">
                <a16:creationId xmlns:a16="http://schemas.microsoft.com/office/drawing/2014/main" xmlns="" id="{E21421FE-493A-49E5-AB81-122F0537ADDF}"/>
              </a:ext>
            </a:extLst>
          </p:cNvPr>
          <p:cNvGrpSpPr/>
          <p:nvPr/>
        </p:nvGrpSpPr>
        <p:grpSpPr>
          <a:xfrm>
            <a:off x="1526900" y="2104075"/>
            <a:ext cx="3301189" cy="3542106"/>
            <a:chOff x="2958668" y="1854690"/>
            <a:chExt cx="3301189" cy="3542106"/>
          </a:xfrm>
        </p:grpSpPr>
        <p:sp>
          <p:nvSpPr>
            <p:cNvPr id="28" name="環状矢印 32">
              <a:extLst>
                <a:ext uri="{FF2B5EF4-FFF2-40B4-BE49-F238E27FC236}">
                  <a16:creationId xmlns:a16="http://schemas.microsoft.com/office/drawing/2014/main" xmlns="" id="{5099DE58-1DD5-42CC-85EE-1C73BCEAEF43}"/>
                </a:ext>
              </a:extLst>
            </p:cNvPr>
            <p:cNvSpPr/>
            <p:nvPr/>
          </p:nvSpPr>
          <p:spPr>
            <a:xfrm>
              <a:off x="2958668" y="2095605"/>
              <a:ext cx="3301189" cy="3301191"/>
            </a:xfrm>
            <a:prstGeom prst="circularArrow">
              <a:avLst>
                <a:gd name="adj1" fmla="val 13119"/>
                <a:gd name="adj2" fmla="val 1566633"/>
                <a:gd name="adj3" fmla="val 18042537"/>
                <a:gd name="adj4" fmla="val 12915898"/>
                <a:gd name="adj5" fmla="val 12686"/>
              </a:avLst>
            </a:prstGeom>
            <a:solidFill>
              <a:srgbClr val="ED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29" name="テキスト ボックス 28">
              <a:extLst>
                <a:ext uri="{FF2B5EF4-FFF2-40B4-BE49-F238E27FC236}">
                  <a16:creationId xmlns:a16="http://schemas.microsoft.com/office/drawing/2014/main" xmlns="" id="{5EF61E58-5BC7-4C56-B63C-FA9AD059A3BF}"/>
                </a:ext>
              </a:extLst>
            </p:cNvPr>
            <p:cNvSpPr txBox="1"/>
            <p:nvPr/>
          </p:nvSpPr>
          <p:spPr>
            <a:xfrm>
              <a:off x="3598439" y="1854690"/>
              <a:ext cx="2031325" cy="461665"/>
            </a:xfrm>
            <a:prstGeom prst="rect">
              <a:avLst/>
            </a:prstGeom>
            <a:noFill/>
          </p:spPr>
          <p:txBody>
            <a:bodyPr wrap="non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言われた通り</a:t>
              </a:r>
            </a:p>
          </p:txBody>
        </p:sp>
      </p:grpSp>
      <p:grpSp>
        <p:nvGrpSpPr>
          <p:cNvPr id="30" name="グループ化 29">
            <a:extLst>
              <a:ext uri="{FF2B5EF4-FFF2-40B4-BE49-F238E27FC236}">
                <a16:creationId xmlns:a16="http://schemas.microsoft.com/office/drawing/2014/main" xmlns="" id="{8202FF2C-EEA2-4C31-B91E-D87B65F411DB}"/>
              </a:ext>
            </a:extLst>
          </p:cNvPr>
          <p:cNvGrpSpPr/>
          <p:nvPr/>
        </p:nvGrpSpPr>
        <p:grpSpPr>
          <a:xfrm>
            <a:off x="1301283" y="3096843"/>
            <a:ext cx="1415772" cy="1730222"/>
            <a:chOff x="1337619" y="2879033"/>
            <a:chExt cx="872496" cy="1066281"/>
          </a:xfrm>
        </p:grpSpPr>
        <p:sp>
          <p:nvSpPr>
            <p:cNvPr id="31" name="フリーフォーム 33">
              <a:extLst>
                <a:ext uri="{FF2B5EF4-FFF2-40B4-BE49-F238E27FC236}">
                  <a16:creationId xmlns:a16="http://schemas.microsoft.com/office/drawing/2014/main" xmlns="" id="{DC70C6BE-B877-4F4D-B25C-D82CE93A2FDE}"/>
                </a:ext>
              </a:extLst>
            </p:cNvPr>
            <p:cNvSpPr/>
            <p:nvPr/>
          </p:nvSpPr>
          <p:spPr>
            <a:xfrm>
              <a:off x="1532793" y="2879033"/>
              <a:ext cx="482139" cy="1024991"/>
            </a:xfrm>
            <a:custGeom>
              <a:avLst/>
              <a:gdLst>
                <a:gd name="connsiteX0" fmla="*/ 315884 w 631768"/>
                <a:gd name="connsiteY0" fmla="*/ 0 h 1343091"/>
                <a:gd name="connsiteX1" fmla="*/ 631768 w 631768"/>
                <a:gd name="connsiteY1" fmla="*/ 315884 h 1343091"/>
                <a:gd name="connsiteX2" fmla="*/ 438840 w 631768"/>
                <a:gd name="connsiteY2" fmla="*/ 606944 h 1343091"/>
                <a:gd name="connsiteX3" fmla="*/ 379916 w 631768"/>
                <a:gd name="connsiteY3" fmla="*/ 618841 h 1343091"/>
                <a:gd name="connsiteX4" fmla="*/ 438840 w 631768"/>
                <a:gd name="connsiteY4" fmla="*/ 630737 h 1343091"/>
                <a:gd name="connsiteX5" fmla="*/ 631768 w 631768"/>
                <a:gd name="connsiteY5" fmla="*/ 921797 h 1343091"/>
                <a:gd name="connsiteX6" fmla="*/ 631768 w 631768"/>
                <a:gd name="connsiteY6" fmla="*/ 1343091 h 1343091"/>
                <a:gd name="connsiteX7" fmla="*/ 0 w 631768"/>
                <a:gd name="connsiteY7" fmla="*/ 1343091 h 1343091"/>
                <a:gd name="connsiteX8" fmla="*/ 0 w 631768"/>
                <a:gd name="connsiteY8" fmla="*/ 921797 h 1343091"/>
                <a:gd name="connsiteX9" fmla="*/ 192928 w 631768"/>
                <a:gd name="connsiteY9" fmla="*/ 630737 h 1343091"/>
                <a:gd name="connsiteX10" fmla="*/ 251852 w 631768"/>
                <a:gd name="connsiteY10" fmla="*/ 618841 h 1343091"/>
                <a:gd name="connsiteX11" fmla="*/ 192928 w 631768"/>
                <a:gd name="connsiteY11" fmla="*/ 606944 h 1343091"/>
                <a:gd name="connsiteX12" fmla="*/ 0 w 631768"/>
                <a:gd name="connsiteY12" fmla="*/ 315884 h 1343091"/>
                <a:gd name="connsiteX13" fmla="*/ 315884 w 631768"/>
                <a:gd name="connsiteY13" fmla="*/ 0 h 13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768" h="1343091">
                  <a:moveTo>
                    <a:pt x="315884" y="0"/>
                  </a:moveTo>
                  <a:cubicBezTo>
                    <a:pt x="490342" y="0"/>
                    <a:pt x="631768" y="141426"/>
                    <a:pt x="631768" y="315884"/>
                  </a:cubicBezTo>
                  <a:cubicBezTo>
                    <a:pt x="631768" y="446727"/>
                    <a:pt x="552216" y="558990"/>
                    <a:pt x="438840" y="606944"/>
                  </a:cubicBezTo>
                  <a:lnTo>
                    <a:pt x="379916" y="618841"/>
                  </a:lnTo>
                  <a:lnTo>
                    <a:pt x="438840" y="630737"/>
                  </a:lnTo>
                  <a:cubicBezTo>
                    <a:pt x="552216" y="678691"/>
                    <a:pt x="631768" y="790954"/>
                    <a:pt x="631768" y="921797"/>
                  </a:cubicBezTo>
                  <a:lnTo>
                    <a:pt x="631768" y="1343091"/>
                  </a:lnTo>
                  <a:lnTo>
                    <a:pt x="0" y="1343091"/>
                  </a:lnTo>
                  <a:lnTo>
                    <a:pt x="0" y="921797"/>
                  </a:lnTo>
                  <a:cubicBezTo>
                    <a:pt x="0" y="790954"/>
                    <a:pt x="79552" y="678691"/>
                    <a:pt x="192928" y="630737"/>
                  </a:cubicBezTo>
                  <a:lnTo>
                    <a:pt x="251852" y="618841"/>
                  </a:lnTo>
                  <a:lnTo>
                    <a:pt x="192928" y="606944"/>
                  </a:lnTo>
                  <a:cubicBezTo>
                    <a:pt x="79552" y="558990"/>
                    <a:pt x="0" y="446727"/>
                    <a:pt x="0" y="315884"/>
                  </a:cubicBezTo>
                  <a:cubicBezTo>
                    <a:pt x="0" y="141426"/>
                    <a:pt x="141426" y="0"/>
                    <a:pt x="315884" y="0"/>
                  </a:cubicBezTo>
                  <a:close/>
                </a:path>
              </a:pathLst>
            </a:custGeom>
            <a:solidFill>
              <a:srgbClr val="5D9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テキスト ボックス 31">
              <a:extLst>
                <a:ext uri="{FF2B5EF4-FFF2-40B4-BE49-F238E27FC236}">
                  <a16:creationId xmlns:a16="http://schemas.microsoft.com/office/drawing/2014/main" xmlns="" id="{7D532727-DE32-4DF5-97BD-D0E5A16E8BD9}"/>
                </a:ext>
              </a:extLst>
            </p:cNvPr>
            <p:cNvSpPr txBox="1"/>
            <p:nvPr/>
          </p:nvSpPr>
          <p:spPr>
            <a:xfrm>
              <a:off x="1337619" y="3433197"/>
              <a:ext cx="872496" cy="512117"/>
            </a:xfrm>
            <a:prstGeom prst="rect">
              <a:avLst/>
            </a:prstGeom>
            <a:noFill/>
          </p:spPr>
          <p:txBody>
            <a:bodyPr wrap="none" rtlCol="0">
              <a:spAutoFit/>
            </a:bodyPr>
            <a:lstStyle/>
            <a:p>
              <a:pPr algn="ctr"/>
              <a:r>
                <a:rPr lang="ja-JP" altLang="en-US" sz="2400" b="1" dirty="0">
                  <a:latin typeface="游ゴシック" panose="020B0400000000000000" pitchFamily="50" charset="-128"/>
                  <a:ea typeface="游ゴシック" panose="020B0400000000000000" pitchFamily="50" charset="-128"/>
                </a:rPr>
                <a:t>自社内</a:t>
              </a:r>
              <a:r>
                <a:rPr lang="en-US" altLang="ja-JP" sz="2400" b="1" dirty="0">
                  <a:latin typeface="游ゴシック" panose="020B0400000000000000" pitchFamily="50" charset="-128"/>
                  <a:ea typeface="游ゴシック" panose="020B0400000000000000" pitchFamily="50" charset="-128"/>
                </a:rPr>
                <a:t/>
              </a:r>
              <a:br>
                <a:rPr lang="en-US" altLang="ja-JP" sz="2400" b="1" dirty="0">
                  <a:latin typeface="游ゴシック" panose="020B0400000000000000" pitchFamily="50" charset="-128"/>
                  <a:ea typeface="游ゴシック" panose="020B0400000000000000" pitchFamily="50" charset="-128"/>
                </a:rPr>
              </a:br>
              <a:r>
                <a:rPr lang="ja-JP" altLang="en-US" sz="2400" b="1" dirty="0">
                  <a:latin typeface="游ゴシック" panose="020B0400000000000000" pitchFamily="50" charset="-128"/>
                  <a:ea typeface="游ゴシック" panose="020B0400000000000000" pitchFamily="50" charset="-128"/>
                </a:rPr>
                <a:t>つく</a:t>
              </a:r>
              <a:r>
                <a:rPr kumimoji="1" lang="ja-JP" altLang="en-US" sz="2400" b="1" dirty="0">
                  <a:latin typeface="游ゴシック" panose="020B0400000000000000" pitchFamily="50" charset="-128"/>
                  <a:ea typeface="游ゴシック" panose="020B0400000000000000" pitchFamily="50" charset="-128"/>
                </a:rPr>
                <a:t>る人</a:t>
              </a:r>
              <a:endParaRPr kumimoji="1" lang="ja-JP" altLang="en-US" sz="2000" dirty="0">
                <a:latin typeface="游ゴシック" panose="020B0400000000000000" pitchFamily="50" charset="-128"/>
                <a:ea typeface="游ゴシック" panose="020B0400000000000000" pitchFamily="50" charset="-128"/>
              </a:endParaRPr>
            </a:p>
          </p:txBody>
        </p:sp>
      </p:grpSp>
      <p:grpSp>
        <p:nvGrpSpPr>
          <p:cNvPr id="33" name="グループ化 32">
            <a:extLst>
              <a:ext uri="{FF2B5EF4-FFF2-40B4-BE49-F238E27FC236}">
                <a16:creationId xmlns:a16="http://schemas.microsoft.com/office/drawing/2014/main" xmlns="" id="{133514C9-6DA1-4A2B-A923-85ACCF6B9FD5}"/>
              </a:ext>
            </a:extLst>
          </p:cNvPr>
          <p:cNvGrpSpPr/>
          <p:nvPr/>
        </p:nvGrpSpPr>
        <p:grpSpPr>
          <a:xfrm>
            <a:off x="6426849" y="3096843"/>
            <a:ext cx="800219" cy="1690798"/>
            <a:chOff x="5455038" y="2903243"/>
            <a:chExt cx="485107" cy="1024991"/>
          </a:xfrm>
        </p:grpSpPr>
        <p:sp>
          <p:nvSpPr>
            <p:cNvPr id="34" name="フリーフォーム 43">
              <a:extLst>
                <a:ext uri="{FF2B5EF4-FFF2-40B4-BE49-F238E27FC236}">
                  <a16:creationId xmlns:a16="http://schemas.microsoft.com/office/drawing/2014/main" xmlns="" id="{EC993DB4-10AD-4130-AB4B-50FCA87B6D42}"/>
                </a:ext>
              </a:extLst>
            </p:cNvPr>
            <p:cNvSpPr/>
            <p:nvPr/>
          </p:nvSpPr>
          <p:spPr>
            <a:xfrm>
              <a:off x="5456523" y="2903243"/>
              <a:ext cx="482139" cy="1024991"/>
            </a:xfrm>
            <a:custGeom>
              <a:avLst/>
              <a:gdLst>
                <a:gd name="connsiteX0" fmla="*/ 315884 w 631768"/>
                <a:gd name="connsiteY0" fmla="*/ 0 h 1343091"/>
                <a:gd name="connsiteX1" fmla="*/ 631768 w 631768"/>
                <a:gd name="connsiteY1" fmla="*/ 315884 h 1343091"/>
                <a:gd name="connsiteX2" fmla="*/ 438840 w 631768"/>
                <a:gd name="connsiteY2" fmla="*/ 606944 h 1343091"/>
                <a:gd name="connsiteX3" fmla="*/ 379916 w 631768"/>
                <a:gd name="connsiteY3" fmla="*/ 618841 h 1343091"/>
                <a:gd name="connsiteX4" fmla="*/ 438840 w 631768"/>
                <a:gd name="connsiteY4" fmla="*/ 630737 h 1343091"/>
                <a:gd name="connsiteX5" fmla="*/ 631768 w 631768"/>
                <a:gd name="connsiteY5" fmla="*/ 921797 h 1343091"/>
                <a:gd name="connsiteX6" fmla="*/ 631768 w 631768"/>
                <a:gd name="connsiteY6" fmla="*/ 1343091 h 1343091"/>
                <a:gd name="connsiteX7" fmla="*/ 0 w 631768"/>
                <a:gd name="connsiteY7" fmla="*/ 1343091 h 1343091"/>
                <a:gd name="connsiteX8" fmla="*/ 0 w 631768"/>
                <a:gd name="connsiteY8" fmla="*/ 921797 h 1343091"/>
                <a:gd name="connsiteX9" fmla="*/ 192928 w 631768"/>
                <a:gd name="connsiteY9" fmla="*/ 630737 h 1343091"/>
                <a:gd name="connsiteX10" fmla="*/ 251852 w 631768"/>
                <a:gd name="connsiteY10" fmla="*/ 618841 h 1343091"/>
                <a:gd name="connsiteX11" fmla="*/ 192928 w 631768"/>
                <a:gd name="connsiteY11" fmla="*/ 606944 h 1343091"/>
                <a:gd name="connsiteX12" fmla="*/ 0 w 631768"/>
                <a:gd name="connsiteY12" fmla="*/ 315884 h 1343091"/>
                <a:gd name="connsiteX13" fmla="*/ 315884 w 631768"/>
                <a:gd name="connsiteY13" fmla="*/ 0 h 13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768" h="1343091">
                  <a:moveTo>
                    <a:pt x="315884" y="0"/>
                  </a:moveTo>
                  <a:cubicBezTo>
                    <a:pt x="490342" y="0"/>
                    <a:pt x="631768" y="141426"/>
                    <a:pt x="631768" y="315884"/>
                  </a:cubicBezTo>
                  <a:cubicBezTo>
                    <a:pt x="631768" y="446727"/>
                    <a:pt x="552216" y="558990"/>
                    <a:pt x="438840" y="606944"/>
                  </a:cubicBezTo>
                  <a:lnTo>
                    <a:pt x="379916" y="618841"/>
                  </a:lnTo>
                  <a:lnTo>
                    <a:pt x="438840" y="630737"/>
                  </a:lnTo>
                  <a:cubicBezTo>
                    <a:pt x="552216" y="678691"/>
                    <a:pt x="631768" y="790954"/>
                    <a:pt x="631768" y="921797"/>
                  </a:cubicBezTo>
                  <a:lnTo>
                    <a:pt x="631768" y="1343091"/>
                  </a:lnTo>
                  <a:lnTo>
                    <a:pt x="0" y="1343091"/>
                  </a:lnTo>
                  <a:lnTo>
                    <a:pt x="0" y="921797"/>
                  </a:lnTo>
                  <a:cubicBezTo>
                    <a:pt x="0" y="790954"/>
                    <a:pt x="79552" y="678691"/>
                    <a:pt x="192928" y="630737"/>
                  </a:cubicBezTo>
                  <a:lnTo>
                    <a:pt x="251852" y="618841"/>
                  </a:lnTo>
                  <a:lnTo>
                    <a:pt x="192928" y="606944"/>
                  </a:lnTo>
                  <a:cubicBezTo>
                    <a:pt x="79552" y="558990"/>
                    <a:pt x="0" y="446727"/>
                    <a:pt x="0" y="315884"/>
                  </a:cubicBezTo>
                  <a:cubicBezTo>
                    <a:pt x="0" y="141426"/>
                    <a:pt x="141426" y="0"/>
                    <a:pt x="315884"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5" name="テキスト ボックス 34">
              <a:extLst>
                <a:ext uri="{FF2B5EF4-FFF2-40B4-BE49-F238E27FC236}">
                  <a16:creationId xmlns:a16="http://schemas.microsoft.com/office/drawing/2014/main" xmlns="" id="{FEB245D7-593A-4158-B089-11D4CC001322}"/>
                </a:ext>
              </a:extLst>
            </p:cNvPr>
            <p:cNvSpPr txBox="1"/>
            <p:nvPr/>
          </p:nvSpPr>
          <p:spPr>
            <a:xfrm>
              <a:off x="5455038" y="3627817"/>
              <a:ext cx="485107" cy="279869"/>
            </a:xfrm>
            <a:prstGeom prst="rect">
              <a:avLst/>
            </a:prstGeom>
            <a:noFill/>
          </p:spPr>
          <p:txBody>
            <a:bodyPr wrap="none" rtlCol="0">
              <a:spAutoFit/>
            </a:bodyPr>
            <a:lstStyle/>
            <a:p>
              <a:pPr algn="ctr"/>
              <a:r>
                <a:rPr lang="ja-JP" altLang="en-US" sz="2400" b="1" dirty="0">
                  <a:solidFill>
                    <a:schemeClr val="bg1"/>
                  </a:solidFill>
                  <a:latin typeface="游ゴシック" panose="020B0400000000000000" pitchFamily="50" charset="-128"/>
                  <a:ea typeface="游ゴシック" panose="020B0400000000000000" pitchFamily="50" charset="-128"/>
                </a:rPr>
                <a:t>顧客</a:t>
              </a:r>
              <a:endParaRPr lang="en-US" altLang="ja-JP" sz="2400" b="1" dirty="0">
                <a:solidFill>
                  <a:schemeClr val="bg1"/>
                </a:solidFill>
                <a:latin typeface="游ゴシック" panose="020B0400000000000000" pitchFamily="50" charset="-128"/>
                <a:ea typeface="游ゴシック" panose="020B0400000000000000" pitchFamily="50" charset="-128"/>
              </a:endParaRPr>
            </a:p>
          </p:txBody>
        </p:sp>
      </p:grpSp>
      <p:grpSp>
        <p:nvGrpSpPr>
          <p:cNvPr id="36" name="グループ化 35">
            <a:extLst>
              <a:ext uri="{FF2B5EF4-FFF2-40B4-BE49-F238E27FC236}">
                <a16:creationId xmlns:a16="http://schemas.microsoft.com/office/drawing/2014/main" xmlns="" id="{8D3CE27F-4E5E-4EB7-B6D3-82BDC605D789}"/>
              </a:ext>
            </a:extLst>
          </p:cNvPr>
          <p:cNvGrpSpPr/>
          <p:nvPr/>
        </p:nvGrpSpPr>
        <p:grpSpPr>
          <a:xfrm>
            <a:off x="3710176" y="3096843"/>
            <a:ext cx="1415772" cy="1745344"/>
            <a:chOff x="3331603" y="2879033"/>
            <a:chExt cx="873009" cy="1076232"/>
          </a:xfrm>
        </p:grpSpPr>
        <p:sp>
          <p:nvSpPr>
            <p:cNvPr id="37" name="フリーフォーム 46">
              <a:extLst>
                <a:ext uri="{FF2B5EF4-FFF2-40B4-BE49-F238E27FC236}">
                  <a16:creationId xmlns:a16="http://schemas.microsoft.com/office/drawing/2014/main" xmlns="" id="{977A0ED7-E671-4B97-8198-30C6D8640841}"/>
                </a:ext>
              </a:extLst>
            </p:cNvPr>
            <p:cNvSpPr/>
            <p:nvPr/>
          </p:nvSpPr>
          <p:spPr>
            <a:xfrm>
              <a:off x="3530793" y="2879033"/>
              <a:ext cx="482139" cy="1024991"/>
            </a:xfrm>
            <a:custGeom>
              <a:avLst/>
              <a:gdLst>
                <a:gd name="connsiteX0" fmla="*/ 315884 w 631768"/>
                <a:gd name="connsiteY0" fmla="*/ 0 h 1343091"/>
                <a:gd name="connsiteX1" fmla="*/ 631768 w 631768"/>
                <a:gd name="connsiteY1" fmla="*/ 315884 h 1343091"/>
                <a:gd name="connsiteX2" fmla="*/ 438840 w 631768"/>
                <a:gd name="connsiteY2" fmla="*/ 606944 h 1343091"/>
                <a:gd name="connsiteX3" fmla="*/ 379916 w 631768"/>
                <a:gd name="connsiteY3" fmla="*/ 618841 h 1343091"/>
                <a:gd name="connsiteX4" fmla="*/ 438840 w 631768"/>
                <a:gd name="connsiteY4" fmla="*/ 630737 h 1343091"/>
                <a:gd name="connsiteX5" fmla="*/ 631768 w 631768"/>
                <a:gd name="connsiteY5" fmla="*/ 921797 h 1343091"/>
                <a:gd name="connsiteX6" fmla="*/ 631768 w 631768"/>
                <a:gd name="connsiteY6" fmla="*/ 1343091 h 1343091"/>
                <a:gd name="connsiteX7" fmla="*/ 0 w 631768"/>
                <a:gd name="connsiteY7" fmla="*/ 1343091 h 1343091"/>
                <a:gd name="connsiteX8" fmla="*/ 0 w 631768"/>
                <a:gd name="connsiteY8" fmla="*/ 921797 h 1343091"/>
                <a:gd name="connsiteX9" fmla="*/ 192928 w 631768"/>
                <a:gd name="connsiteY9" fmla="*/ 630737 h 1343091"/>
                <a:gd name="connsiteX10" fmla="*/ 251852 w 631768"/>
                <a:gd name="connsiteY10" fmla="*/ 618841 h 1343091"/>
                <a:gd name="connsiteX11" fmla="*/ 192928 w 631768"/>
                <a:gd name="connsiteY11" fmla="*/ 606944 h 1343091"/>
                <a:gd name="connsiteX12" fmla="*/ 0 w 631768"/>
                <a:gd name="connsiteY12" fmla="*/ 315884 h 1343091"/>
                <a:gd name="connsiteX13" fmla="*/ 315884 w 631768"/>
                <a:gd name="connsiteY13" fmla="*/ 0 h 13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768" h="1343091">
                  <a:moveTo>
                    <a:pt x="315884" y="0"/>
                  </a:moveTo>
                  <a:cubicBezTo>
                    <a:pt x="490342" y="0"/>
                    <a:pt x="631768" y="141426"/>
                    <a:pt x="631768" y="315884"/>
                  </a:cubicBezTo>
                  <a:cubicBezTo>
                    <a:pt x="631768" y="446727"/>
                    <a:pt x="552216" y="558990"/>
                    <a:pt x="438840" y="606944"/>
                  </a:cubicBezTo>
                  <a:lnTo>
                    <a:pt x="379916" y="618841"/>
                  </a:lnTo>
                  <a:lnTo>
                    <a:pt x="438840" y="630737"/>
                  </a:lnTo>
                  <a:cubicBezTo>
                    <a:pt x="552216" y="678691"/>
                    <a:pt x="631768" y="790954"/>
                    <a:pt x="631768" y="921797"/>
                  </a:cubicBezTo>
                  <a:lnTo>
                    <a:pt x="631768" y="1343091"/>
                  </a:lnTo>
                  <a:lnTo>
                    <a:pt x="0" y="1343091"/>
                  </a:lnTo>
                  <a:lnTo>
                    <a:pt x="0" y="921797"/>
                  </a:lnTo>
                  <a:cubicBezTo>
                    <a:pt x="0" y="790954"/>
                    <a:pt x="79552" y="678691"/>
                    <a:pt x="192928" y="630737"/>
                  </a:cubicBezTo>
                  <a:lnTo>
                    <a:pt x="251852" y="618841"/>
                  </a:lnTo>
                  <a:lnTo>
                    <a:pt x="192928" y="606944"/>
                  </a:lnTo>
                  <a:cubicBezTo>
                    <a:pt x="79552" y="558990"/>
                    <a:pt x="0" y="446727"/>
                    <a:pt x="0" y="315884"/>
                  </a:cubicBezTo>
                  <a:cubicBezTo>
                    <a:pt x="0" y="141426"/>
                    <a:pt x="141426" y="0"/>
                    <a:pt x="315884" y="0"/>
                  </a:cubicBezTo>
                  <a:close/>
                </a:path>
              </a:pathLst>
            </a:custGeom>
            <a:solidFill>
              <a:srgbClr val="52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latin typeface="+mn-ea"/>
              </a:endParaRPr>
            </a:p>
          </p:txBody>
        </p:sp>
        <p:sp>
          <p:nvSpPr>
            <p:cNvPr id="38" name="テキスト ボックス 37">
              <a:extLst>
                <a:ext uri="{FF2B5EF4-FFF2-40B4-BE49-F238E27FC236}">
                  <a16:creationId xmlns:a16="http://schemas.microsoft.com/office/drawing/2014/main" xmlns="" id="{D19FE29B-CC9F-4A3A-9243-198812F65C6C}"/>
                </a:ext>
              </a:extLst>
            </p:cNvPr>
            <p:cNvSpPr txBox="1"/>
            <p:nvPr/>
          </p:nvSpPr>
          <p:spPr>
            <a:xfrm>
              <a:off x="3331603" y="3442847"/>
              <a:ext cx="873009" cy="512418"/>
            </a:xfrm>
            <a:prstGeom prst="rect">
              <a:avLst/>
            </a:prstGeom>
            <a:noFill/>
          </p:spPr>
          <p:txBody>
            <a:bodyPr wrap="non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顧客と</a:t>
              </a:r>
              <a:r>
                <a:rPr kumimoji="1" lang="en-US" altLang="ja-JP" sz="2400" b="1" dirty="0">
                  <a:latin typeface="游ゴシック" panose="020B0400000000000000" pitchFamily="50" charset="-128"/>
                  <a:ea typeface="游ゴシック" panose="020B0400000000000000" pitchFamily="50" charset="-128"/>
                </a:rPr>
                <a:t/>
              </a:r>
              <a:br>
                <a:rPr kumimoji="1" lang="en-US" altLang="ja-JP" sz="2400" b="1" dirty="0">
                  <a:latin typeface="游ゴシック" panose="020B0400000000000000" pitchFamily="50" charset="-128"/>
                  <a:ea typeface="游ゴシック" panose="020B0400000000000000" pitchFamily="50" charset="-128"/>
                </a:rPr>
              </a:br>
              <a:r>
                <a:rPr kumimoji="1" lang="ja-JP" altLang="en-US" sz="2400" b="1" dirty="0">
                  <a:latin typeface="游ゴシック" panose="020B0400000000000000" pitchFamily="50" charset="-128"/>
                  <a:ea typeface="游ゴシック" panose="020B0400000000000000" pitchFamily="50" charset="-128"/>
                </a:rPr>
                <a:t>接する人</a:t>
              </a:r>
              <a:endParaRPr kumimoji="1" lang="ja-JP" altLang="en-US" sz="2000" dirty="0">
                <a:latin typeface="游ゴシック" panose="020B0400000000000000" pitchFamily="50" charset="-128"/>
                <a:ea typeface="游ゴシック" panose="020B0400000000000000" pitchFamily="50" charset="-128"/>
              </a:endParaRPr>
            </a:p>
          </p:txBody>
        </p:sp>
      </p:grpSp>
      <p:sp>
        <p:nvSpPr>
          <p:cNvPr id="39" name="吹き出し: 円形 38">
            <a:extLst>
              <a:ext uri="{FF2B5EF4-FFF2-40B4-BE49-F238E27FC236}">
                <a16:creationId xmlns:a16="http://schemas.microsoft.com/office/drawing/2014/main" xmlns="" id="{AC1C42DE-7429-4136-8064-0E774DC4B190}"/>
              </a:ext>
            </a:extLst>
          </p:cNvPr>
          <p:cNvSpPr/>
          <p:nvPr/>
        </p:nvSpPr>
        <p:spPr>
          <a:xfrm>
            <a:off x="7304129" y="4346138"/>
            <a:ext cx="1724175" cy="1587426"/>
          </a:xfrm>
          <a:prstGeom prst="wedgeEllipseCallout">
            <a:avLst>
              <a:gd name="adj1" fmla="val -51913"/>
              <a:gd name="adj2" fmla="val -45848"/>
            </a:avLst>
          </a:prstGeom>
          <a:solidFill>
            <a:schemeClr val="bg1"/>
          </a:solidFill>
          <a:ln w="38100">
            <a:solidFill>
              <a:srgbClr val="ED5C2F"/>
            </a:solidFill>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2000" b="1" dirty="0">
                <a:solidFill>
                  <a:schemeClr val="tx1"/>
                </a:solidFill>
                <a:latin typeface="游ゴシック" panose="020B0400000000000000" pitchFamily="50" charset="-128"/>
                <a:ea typeface="游ゴシック" panose="020B0400000000000000" pitchFamily="50" charset="-128"/>
              </a:rPr>
              <a:t>ちがーう！</a:t>
            </a:r>
          </a:p>
        </p:txBody>
      </p:sp>
      <p:sp>
        <p:nvSpPr>
          <p:cNvPr id="40" name="吹き出し: 円形 39">
            <a:extLst>
              <a:ext uri="{FF2B5EF4-FFF2-40B4-BE49-F238E27FC236}">
                <a16:creationId xmlns:a16="http://schemas.microsoft.com/office/drawing/2014/main" xmlns="" id="{E0FF2AFC-6D80-4B7F-91AE-397C3E7158B5}"/>
              </a:ext>
            </a:extLst>
          </p:cNvPr>
          <p:cNvSpPr/>
          <p:nvPr/>
        </p:nvSpPr>
        <p:spPr>
          <a:xfrm>
            <a:off x="161811" y="1773276"/>
            <a:ext cx="1872171" cy="1587426"/>
          </a:xfrm>
          <a:prstGeom prst="wedgeEllipseCallout">
            <a:avLst>
              <a:gd name="adj1" fmla="val 34289"/>
              <a:gd name="adj2" fmla="val 53814"/>
            </a:avLst>
          </a:prstGeom>
          <a:solidFill>
            <a:schemeClr val="bg1"/>
          </a:solidFill>
          <a:ln w="38100">
            <a:solidFill>
              <a:srgbClr val="ED5C2F"/>
            </a:solidFill>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2400" b="1" dirty="0">
                <a:solidFill>
                  <a:schemeClr val="tx1"/>
                </a:solidFill>
                <a:latin typeface="游ゴシック" panose="020B0400000000000000" pitchFamily="50" charset="-128"/>
                <a:ea typeface="游ゴシック" panose="020B0400000000000000" pitchFamily="50" charset="-128"/>
              </a:rPr>
              <a:t>そう言った</a:t>
            </a:r>
            <a:endParaRPr kumimoji="1" lang="en-US" altLang="ja-JP" sz="2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tx1"/>
                </a:solidFill>
                <a:latin typeface="游ゴシック" panose="020B0400000000000000" pitchFamily="50" charset="-128"/>
                <a:ea typeface="游ゴシック" panose="020B0400000000000000" pitchFamily="50" charset="-128"/>
              </a:rPr>
              <a:t>じゃん！</a:t>
            </a:r>
          </a:p>
        </p:txBody>
      </p:sp>
      <p:sp>
        <p:nvSpPr>
          <p:cNvPr id="41" name="コンテンツ プレースホルダー 2">
            <a:extLst>
              <a:ext uri="{FF2B5EF4-FFF2-40B4-BE49-F238E27FC236}">
                <a16:creationId xmlns:a16="http://schemas.microsoft.com/office/drawing/2014/main" xmlns="" id="{2DC6034D-B227-45E9-BDF2-DE0ACF321CB7}"/>
              </a:ext>
            </a:extLst>
          </p:cNvPr>
          <p:cNvSpPr txBox="1">
            <a:spLocks/>
          </p:cNvSpPr>
          <p:nvPr/>
        </p:nvSpPr>
        <p:spPr bwMode="gray">
          <a:xfrm>
            <a:off x="0" y="915386"/>
            <a:ext cx="8615363" cy="653402"/>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Font typeface="Arial" panose="020B0604020202020204" pitchFamily="34" charset="0"/>
              <a:buNone/>
            </a:pPr>
            <a:r>
              <a:rPr lang="ja-JP" altLang="en-US" sz="2400" b="1" dirty="0">
                <a:solidFill>
                  <a:schemeClr val="tx1">
                    <a:lumMod val="50000"/>
                    <a:lumOff val="50000"/>
                  </a:schemeClr>
                </a:solidFill>
                <a:latin typeface="游ゴシック" panose="020B0400000000000000" pitchFamily="50" charset="-128"/>
                <a:ea typeface="游ゴシック" panose="020B0400000000000000" pitchFamily="50" charset="-128"/>
              </a:rPr>
              <a:t>今まで、こんな状況ではなかったでしょうか？</a:t>
            </a:r>
            <a:endParaRPr lang="en-US" altLang="ja-JP" sz="2400" b="1" dirty="0">
              <a:solidFill>
                <a:schemeClr val="tx1">
                  <a:lumMod val="50000"/>
                  <a:lumOff val="50000"/>
                </a:schemeClr>
              </a:solidFill>
              <a:latin typeface="游ゴシック" panose="020B0400000000000000" pitchFamily="50" charset="-128"/>
              <a:ea typeface="游ゴシック" panose="020B0400000000000000" pitchFamily="50" charset="-128"/>
            </a:endParaRPr>
          </a:p>
          <a:p>
            <a:pPr marL="180975" indent="0">
              <a:buFont typeface="Arial" panose="020B0604020202020204" pitchFamily="34" charset="0"/>
              <a:buNone/>
            </a:pPr>
            <a:r>
              <a:rPr lang="ja-JP" altLang="en-US" sz="2400" b="1" dirty="0">
                <a:solidFill>
                  <a:schemeClr val="tx1">
                    <a:lumMod val="50000"/>
                    <a:lumOff val="50000"/>
                  </a:schemeClr>
                </a:solidFill>
                <a:latin typeface="游ゴシック" panose="020B0400000000000000" pitchFamily="50" charset="-128"/>
                <a:ea typeface="游ゴシック" panose="020B0400000000000000" pitchFamily="50" charset="-128"/>
              </a:rPr>
              <a:t>にがいダブルスパイラル</a:t>
            </a:r>
          </a:p>
        </p:txBody>
      </p:sp>
      <p:sp>
        <p:nvSpPr>
          <p:cNvPr id="42" name="コンテンツ プレースホルダー 2">
            <a:extLst>
              <a:ext uri="{FF2B5EF4-FFF2-40B4-BE49-F238E27FC236}">
                <a16:creationId xmlns:a16="http://schemas.microsoft.com/office/drawing/2014/main" xmlns="" id="{16466314-5DC4-401E-97E6-5C20610EE599}"/>
              </a:ext>
            </a:extLst>
          </p:cNvPr>
          <p:cNvSpPr txBox="1">
            <a:spLocks/>
          </p:cNvSpPr>
          <p:nvPr/>
        </p:nvSpPr>
        <p:spPr bwMode="gray">
          <a:xfrm>
            <a:off x="233066" y="6075166"/>
            <a:ext cx="8342281" cy="570033"/>
          </a:xfrm>
          <a:prstGeom prst="roundRect">
            <a:avLst/>
          </a:prstGeom>
          <a:solidFill>
            <a:schemeClr val="tx1">
              <a:lumMod val="50000"/>
              <a:lumOff val="50000"/>
            </a:schemeClr>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buFont typeface="Arial" panose="020B0604020202020204" pitchFamily="34" charset="0"/>
              <a:buNone/>
            </a:pPr>
            <a:r>
              <a:rPr lang="ja-JP" altLang="en-US" sz="24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解決する</a:t>
            </a:r>
            <a:r>
              <a:rPr lang="en-US" altLang="ja-JP" sz="24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2400" b="1" dirty="0" err="1">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つの</a:t>
            </a:r>
            <a:r>
              <a:rPr lang="ja-JP" altLang="en-US" sz="24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手段として、“</a:t>
            </a:r>
            <a:r>
              <a:rPr lang="en-US" altLang="ja-JP" sz="24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サイクル“がある</a:t>
            </a:r>
          </a:p>
        </p:txBody>
      </p:sp>
      <p:sp>
        <p:nvSpPr>
          <p:cNvPr id="43" name="スライド番号プレースホルダー 8">
            <a:extLst>
              <a:ext uri="{FF2B5EF4-FFF2-40B4-BE49-F238E27FC236}">
                <a16:creationId xmlns:a16="http://schemas.microsoft.com/office/drawing/2014/main" xmlns="" id="{CD5E8EFA-0312-4901-8295-D52B746B1FEA}"/>
              </a:ext>
            </a:extLst>
          </p:cNvPr>
          <p:cNvSpPr>
            <a:spLocks noGrp="1"/>
          </p:cNvSpPr>
          <p:nvPr>
            <p:ph type="sldNum" sz="quarter" idx="10"/>
          </p:nvPr>
        </p:nvSpPr>
        <p:spPr bwMode="gray">
          <a:xfrm>
            <a:off x="8604070" y="6492875"/>
            <a:ext cx="539930" cy="365125"/>
          </a:xfrm>
        </p:spPr>
        <p:txBody>
          <a:bodyPr/>
          <a:lstStyle/>
          <a:p>
            <a:fld id="{194B20C9-26D2-4B3D-B0E5-BA1A1EAC872E}" type="slidenum">
              <a:rPr lang="ja-JP" altLang="en-US" smtClean="0"/>
              <a:pPr/>
              <a:t>27</a:t>
            </a:fld>
            <a:endParaRPr lang="ja-JP" altLang="en-US"/>
          </a:p>
        </p:txBody>
      </p:sp>
    </p:spTree>
    <p:extLst>
      <p:ext uri="{BB962C8B-B14F-4D97-AF65-F5344CB8AC3E}">
        <p14:creationId xmlns:p14="http://schemas.microsoft.com/office/powerpoint/2010/main" val="37740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250"/>
                                        <p:tgtEl>
                                          <p:spTgt spid="39"/>
                                        </p:tgtEl>
                                      </p:cBhvr>
                                    </p:animEffect>
                                  </p:childTnLst>
                                </p:cTn>
                              </p:par>
                            </p:childTnLst>
                          </p:cTn>
                        </p:par>
                        <p:par>
                          <p:cTn id="28" fill="hold">
                            <p:stCondLst>
                              <p:cond delay="25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right)">
                                      <p:cBhvr>
                                        <p:cTn id="36" dur="250"/>
                                        <p:tgtEl>
                                          <p:spTgt spid="40"/>
                                        </p:tgtEl>
                                      </p:cBhvr>
                                    </p:animEffect>
                                  </p:childTnLst>
                                </p:cTn>
                              </p:par>
                            </p:childTnLst>
                          </p:cTn>
                        </p:par>
                        <p:par>
                          <p:cTn id="37" fill="hold">
                            <p:stCondLst>
                              <p:cond delay="25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9" grpId="0" animBg="1"/>
      <p:bldP spid="40" grpId="0"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bwMode="gray">
          <a:xfrm>
            <a:off x="0" y="75676"/>
            <a:ext cx="9144000" cy="761036"/>
          </a:xfrm>
        </p:spPr>
        <p:txBody>
          <a:bodyPr>
            <a:noAutofit/>
          </a:bodyPr>
          <a:lstStyle/>
          <a:p>
            <a:r>
              <a:rPr lang="en-US" altLang="ja-JP" dirty="0"/>
              <a:t>HCD</a:t>
            </a:r>
            <a:r>
              <a:rPr lang="ja-JP" altLang="en-US" dirty="0"/>
              <a:t>サイクルの効果</a:t>
            </a:r>
            <a:endParaRPr kumimoji="1" lang="ja-JP" altLang="en-US" dirty="0">
              <a:latin typeface="游ゴシック" panose="020B0400000000000000" pitchFamily="50" charset="-128"/>
              <a:ea typeface="游ゴシック" panose="020B0400000000000000" pitchFamily="50" charset="-128"/>
            </a:endParaRPr>
          </a:p>
        </p:txBody>
      </p:sp>
      <p:sp>
        <p:nvSpPr>
          <p:cNvPr id="7" name="コンテンツ プレースホルダー 2">
            <a:extLst>
              <a:ext uri="{FF2B5EF4-FFF2-40B4-BE49-F238E27FC236}">
                <a16:creationId xmlns:a16="http://schemas.microsoft.com/office/drawing/2014/main" xmlns="" id="{BD04B6AE-41ED-43F5-A5F8-BCF6E537A1D5}"/>
              </a:ext>
            </a:extLst>
          </p:cNvPr>
          <p:cNvSpPr txBox="1">
            <a:spLocks/>
          </p:cNvSpPr>
          <p:nvPr/>
        </p:nvSpPr>
        <p:spPr bwMode="gray">
          <a:xfrm>
            <a:off x="514350" y="6057682"/>
            <a:ext cx="8105775" cy="646331"/>
          </a:xfrm>
          <a:prstGeom prst="roundRect">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buFont typeface="Arial" panose="020B0604020202020204" pitchFamily="34" charset="0"/>
              <a:buNone/>
            </a:pPr>
            <a:r>
              <a:rPr lang="ja-JP" altLang="en-US" sz="24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ステークホルダーみんながハッピーになれる</a:t>
            </a:r>
          </a:p>
        </p:txBody>
      </p:sp>
      <p:sp>
        <p:nvSpPr>
          <p:cNvPr id="8" name="円/楕円 39">
            <a:extLst>
              <a:ext uri="{FF2B5EF4-FFF2-40B4-BE49-F238E27FC236}">
                <a16:creationId xmlns:a16="http://schemas.microsoft.com/office/drawing/2014/main" xmlns="" id="{7387B6B5-5BAD-4BD8-B6A0-0BD7F63C45ED}"/>
              </a:ext>
            </a:extLst>
          </p:cNvPr>
          <p:cNvSpPr/>
          <p:nvPr/>
        </p:nvSpPr>
        <p:spPr>
          <a:xfrm>
            <a:off x="4936208" y="3037283"/>
            <a:ext cx="1417833" cy="1417833"/>
          </a:xfrm>
          <a:prstGeom prst="ellipse">
            <a:avLst/>
          </a:prstGeom>
          <a:solidFill>
            <a:srgbClr val="ED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游ゴシック" panose="020B0400000000000000" pitchFamily="50" charset="-128"/>
                <a:ea typeface="游ゴシック" panose="020B0400000000000000" pitchFamily="50" charset="-128"/>
              </a:rPr>
              <a:t>信頼関係</a:t>
            </a:r>
          </a:p>
        </p:txBody>
      </p:sp>
      <p:sp>
        <p:nvSpPr>
          <p:cNvPr id="9" name="円/楕円 38">
            <a:extLst>
              <a:ext uri="{FF2B5EF4-FFF2-40B4-BE49-F238E27FC236}">
                <a16:creationId xmlns:a16="http://schemas.microsoft.com/office/drawing/2014/main" xmlns="" id="{EE01EC18-C424-4EE1-874D-40522FD3B73A}"/>
              </a:ext>
            </a:extLst>
          </p:cNvPr>
          <p:cNvSpPr/>
          <p:nvPr/>
        </p:nvSpPr>
        <p:spPr>
          <a:xfrm>
            <a:off x="2449861" y="3037283"/>
            <a:ext cx="1417833" cy="1417833"/>
          </a:xfrm>
          <a:prstGeom prst="ellipse">
            <a:avLst/>
          </a:prstGeom>
          <a:solidFill>
            <a:srgbClr val="ED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游ゴシック" panose="020B0400000000000000" pitchFamily="50" charset="-128"/>
                <a:ea typeface="游ゴシック" panose="020B0400000000000000" pitchFamily="50" charset="-128"/>
              </a:rPr>
              <a:t>納得</a:t>
            </a:r>
          </a:p>
        </p:txBody>
      </p:sp>
      <p:grpSp>
        <p:nvGrpSpPr>
          <p:cNvPr id="10" name="グループ化 9">
            <a:extLst>
              <a:ext uri="{FF2B5EF4-FFF2-40B4-BE49-F238E27FC236}">
                <a16:creationId xmlns:a16="http://schemas.microsoft.com/office/drawing/2014/main" xmlns="" id="{FD876C09-E486-462E-BD32-2E05C1EE9514}"/>
              </a:ext>
            </a:extLst>
          </p:cNvPr>
          <p:cNvGrpSpPr/>
          <p:nvPr/>
        </p:nvGrpSpPr>
        <p:grpSpPr>
          <a:xfrm>
            <a:off x="7087916" y="2571033"/>
            <a:ext cx="902811" cy="1279532"/>
            <a:chOff x="6896392" y="2974446"/>
            <a:chExt cx="1043136" cy="1478409"/>
          </a:xfrm>
        </p:grpSpPr>
        <p:grpSp>
          <p:nvGrpSpPr>
            <p:cNvPr id="11" name="グループ化 10">
              <a:extLst>
                <a:ext uri="{FF2B5EF4-FFF2-40B4-BE49-F238E27FC236}">
                  <a16:creationId xmlns:a16="http://schemas.microsoft.com/office/drawing/2014/main" xmlns="" id="{D361049C-4762-4124-A25F-13EFCF47668C}"/>
                </a:ext>
              </a:extLst>
            </p:cNvPr>
            <p:cNvGrpSpPr/>
            <p:nvPr/>
          </p:nvGrpSpPr>
          <p:grpSpPr>
            <a:xfrm>
              <a:off x="6933807" y="2974446"/>
              <a:ext cx="805579" cy="953780"/>
              <a:chOff x="7017322" y="2723227"/>
              <a:chExt cx="464088" cy="549467"/>
            </a:xfrm>
            <a:solidFill>
              <a:schemeClr val="tx1">
                <a:lumMod val="65000"/>
                <a:lumOff val="35000"/>
              </a:schemeClr>
            </a:solidFill>
          </p:grpSpPr>
          <p:sp>
            <p:nvSpPr>
              <p:cNvPr id="13" name="フリーフォーム 18">
                <a:extLst>
                  <a:ext uri="{FF2B5EF4-FFF2-40B4-BE49-F238E27FC236}">
                    <a16:creationId xmlns:a16="http://schemas.microsoft.com/office/drawing/2014/main" xmlns="" id="{59BD1B85-1D7E-4345-9133-71E8AA3A6BE4}"/>
                  </a:ext>
                </a:extLst>
              </p:cNvPr>
              <p:cNvSpPr/>
              <p:nvPr/>
            </p:nvSpPr>
            <p:spPr>
              <a:xfrm>
                <a:off x="7164634" y="2723227"/>
                <a:ext cx="185171" cy="393660"/>
              </a:xfrm>
              <a:custGeom>
                <a:avLst/>
                <a:gdLst>
                  <a:gd name="connsiteX0" fmla="*/ 315884 w 631768"/>
                  <a:gd name="connsiteY0" fmla="*/ 0 h 1343091"/>
                  <a:gd name="connsiteX1" fmla="*/ 631768 w 631768"/>
                  <a:gd name="connsiteY1" fmla="*/ 315884 h 1343091"/>
                  <a:gd name="connsiteX2" fmla="*/ 438840 w 631768"/>
                  <a:gd name="connsiteY2" fmla="*/ 606944 h 1343091"/>
                  <a:gd name="connsiteX3" fmla="*/ 379916 w 631768"/>
                  <a:gd name="connsiteY3" fmla="*/ 618841 h 1343091"/>
                  <a:gd name="connsiteX4" fmla="*/ 438840 w 631768"/>
                  <a:gd name="connsiteY4" fmla="*/ 630737 h 1343091"/>
                  <a:gd name="connsiteX5" fmla="*/ 631768 w 631768"/>
                  <a:gd name="connsiteY5" fmla="*/ 921797 h 1343091"/>
                  <a:gd name="connsiteX6" fmla="*/ 631768 w 631768"/>
                  <a:gd name="connsiteY6" fmla="*/ 1343091 h 1343091"/>
                  <a:gd name="connsiteX7" fmla="*/ 0 w 631768"/>
                  <a:gd name="connsiteY7" fmla="*/ 1343091 h 1343091"/>
                  <a:gd name="connsiteX8" fmla="*/ 0 w 631768"/>
                  <a:gd name="connsiteY8" fmla="*/ 921797 h 1343091"/>
                  <a:gd name="connsiteX9" fmla="*/ 192928 w 631768"/>
                  <a:gd name="connsiteY9" fmla="*/ 630737 h 1343091"/>
                  <a:gd name="connsiteX10" fmla="*/ 251852 w 631768"/>
                  <a:gd name="connsiteY10" fmla="*/ 618841 h 1343091"/>
                  <a:gd name="connsiteX11" fmla="*/ 192928 w 631768"/>
                  <a:gd name="connsiteY11" fmla="*/ 606944 h 1343091"/>
                  <a:gd name="connsiteX12" fmla="*/ 0 w 631768"/>
                  <a:gd name="connsiteY12" fmla="*/ 315884 h 1343091"/>
                  <a:gd name="connsiteX13" fmla="*/ 315884 w 631768"/>
                  <a:gd name="connsiteY13" fmla="*/ 0 h 13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768" h="1343091">
                    <a:moveTo>
                      <a:pt x="315884" y="0"/>
                    </a:moveTo>
                    <a:cubicBezTo>
                      <a:pt x="490342" y="0"/>
                      <a:pt x="631768" y="141426"/>
                      <a:pt x="631768" y="315884"/>
                    </a:cubicBezTo>
                    <a:cubicBezTo>
                      <a:pt x="631768" y="446727"/>
                      <a:pt x="552216" y="558990"/>
                      <a:pt x="438840" y="606944"/>
                    </a:cubicBezTo>
                    <a:lnTo>
                      <a:pt x="379916" y="618841"/>
                    </a:lnTo>
                    <a:lnTo>
                      <a:pt x="438840" y="630737"/>
                    </a:lnTo>
                    <a:cubicBezTo>
                      <a:pt x="552216" y="678691"/>
                      <a:pt x="631768" y="790954"/>
                      <a:pt x="631768" y="921797"/>
                    </a:cubicBezTo>
                    <a:lnTo>
                      <a:pt x="631768" y="1343091"/>
                    </a:lnTo>
                    <a:lnTo>
                      <a:pt x="0" y="1343091"/>
                    </a:lnTo>
                    <a:lnTo>
                      <a:pt x="0" y="921797"/>
                    </a:lnTo>
                    <a:cubicBezTo>
                      <a:pt x="0" y="790954"/>
                      <a:pt x="79552" y="678691"/>
                      <a:pt x="192928" y="630737"/>
                    </a:cubicBezTo>
                    <a:lnTo>
                      <a:pt x="251852" y="618841"/>
                    </a:lnTo>
                    <a:lnTo>
                      <a:pt x="192928" y="606944"/>
                    </a:lnTo>
                    <a:cubicBezTo>
                      <a:pt x="79552" y="558990"/>
                      <a:pt x="0" y="446727"/>
                      <a:pt x="0" y="315884"/>
                    </a:cubicBezTo>
                    <a:cubicBezTo>
                      <a:pt x="0" y="141426"/>
                      <a:pt x="141426" y="0"/>
                      <a:pt x="315884" y="0"/>
                    </a:cubicBezTo>
                    <a:close/>
                  </a:path>
                </a:pathLst>
              </a:cu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フリーフォーム 16">
                <a:extLst>
                  <a:ext uri="{FF2B5EF4-FFF2-40B4-BE49-F238E27FC236}">
                    <a16:creationId xmlns:a16="http://schemas.microsoft.com/office/drawing/2014/main" xmlns="" id="{2DEF98D5-8D15-4E93-99E9-2CBED8FA4042}"/>
                  </a:ext>
                </a:extLst>
              </p:cNvPr>
              <p:cNvSpPr/>
              <p:nvPr/>
            </p:nvSpPr>
            <p:spPr>
              <a:xfrm>
                <a:off x="7017322" y="2879034"/>
                <a:ext cx="185171" cy="393660"/>
              </a:xfrm>
              <a:custGeom>
                <a:avLst/>
                <a:gdLst>
                  <a:gd name="connsiteX0" fmla="*/ 315884 w 631768"/>
                  <a:gd name="connsiteY0" fmla="*/ 0 h 1343091"/>
                  <a:gd name="connsiteX1" fmla="*/ 631768 w 631768"/>
                  <a:gd name="connsiteY1" fmla="*/ 315884 h 1343091"/>
                  <a:gd name="connsiteX2" fmla="*/ 438840 w 631768"/>
                  <a:gd name="connsiteY2" fmla="*/ 606944 h 1343091"/>
                  <a:gd name="connsiteX3" fmla="*/ 379916 w 631768"/>
                  <a:gd name="connsiteY3" fmla="*/ 618841 h 1343091"/>
                  <a:gd name="connsiteX4" fmla="*/ 438840 w 631768"/>
                  <a:gd name="connsiteY4" fmla="*/ 630737 h 1343091"/>
                  <a:gd name="connsiteX5" fmla="*/ 631768 w 631768"/>
                  <a:gd name="connsiteY5" fmla="*/ 921797 h 1343091"/>
                  <a:gd name="connsiteX6" fmla="*/ 631768 w 631768"/>
                  <a:gd name="connsiteY6" fmla="*/ 1343091 h 1343091"/>
                  <a:gd name="connsiteX7" fmla="*/ 0 w 631768"/>
                  <a:gd name="connsiteY7" fmla="*/ 1343091 h 1343091"/>
                  <a:gd name="connsiteX8" fmla="*/ 0 w 631768"/>
                  <a:gd name="connsiteY8" fmla="*/ 921797 h 1343091"/>
                  <a:gd name="connsiteX9" fmla="*/ 192928 w 631768"/>
                  <a:gd name="connsiteY9" fmla="*/ 630737 h 1343091"/>
                  <a:gd name="connsiteX10" fmla="*/ 251852 w 631768"/>
                  <a:gd name="connsiteY10" fmla="*/ 618841 h 1343091"/>
                  <a:gd name="connsiteX11" fmla="*/ 192928 w 631768"/>
                  <a:gd name="connsiteY11" fmla="*/ 606944 h 1343091"/>
                  <a:gd name="connsiteX12" fmla="*/ 0 w 631768"/>
                  <a:gd name="connsiteY12" fmla="*/ 315884 h 1343091"/>
                  <a:gd name="connsiteX13" fmla="*/ 315884 w 631768"/>
                  <a:gd name="connsiteY13" fmla="*/ 0 h 13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768" h="1343091">
                    <a:moveTo>
                      <a:pt x="315884" y="0"/>
                    </a:moveTo>
                    <a:cubicBezTo>
                      <a:pt x="490342" y="0"/>
                      <a:pt x="631768" y="141426"/>
                      <a:pt x="631768" y="315884"/>
                    </a:cubicBezTo>
                    <a:cubicBezTo>
                      <a:pt x="631768" y="446727"/>
                      <a:pt x="552216" y="558990"/>
                      <a:pt x="438840" y="606944"/>
                    </a:cubicBezTo>
                    <a:lnTo>
                      <a:pt x="379916" y="618841"/>
                    </a:lnTo>
                    <a:lnTo>
                      <a:pt x="438840" y="630737"/>
                    </a:lnTo>
                    <a:cubicBezTo>
                      <a:pt x="552216" y="678691"/>
                      <a:pt x="631768" y="790954"/>
                      <a:pt x="631768" y="921797"/>
                    </a:cubicBezTo>
                    <a:lnTo>
                      <a:pt x="631768" y="1343091"/>
                    </a:lnTo>
                    <a:lnTo>
                      <a:pt x="0" y="1343091"/>
                    </a:lnTo>
                    <a:lnTo>
                      <a:pt x="0" y="921797"/>
                    </a:lnTo>
                    <a:cubicBezTo>
                      <a:pt x="0" y="790954"/>
                      <a:pt x="79552" y="678691"/>
                      <a:pt x="192928" y="630737"/>
                    </a:cubicBezTo>
                    <a:lnTo>
                      <a:pt x="251852" y="618841"/>
                    </a:lnTo>
                    <a:lnTo>
                      <a:pt x="192928" y="606944"/>
                    </a:lnTo>
                    <a:cubicBezTo>
                      <a:pt x="79552" y="558990"/>
                      <a:pt x="0" y="446727"/>
                      <a:pt x="0" y="315884"/>
                    </a:cubicBezTo>
                    <a:cubicBezTo>
                      <a:pt x="0" y="141426"/>
                      <a:pt x="141426" y="0"/>
                      <a:pt x="315884" y="0"/>
                    </a:cubicBezTo>
                    <a:close/>
                  </a:path>
                </a:pathLst>
              </a:cu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フリーフォーム 17">
                <a:extLst>
                  <a:ext uri="{FF2B5EF4-FFF2-40B4-BE49-F238E27FC236}">
                    <a16:creationId xmlns:a16="http://schemas.microsoft.com/office/drawing/2014/main" xmlns="" id="{9AFB6A1B-0F69-428E-8338-6722F0B9487A}"/>
                  </a:ext>
                </a:extLst>
              </p:cNvPr>
              <p:cNvSpPr/>
              <p:nvPr/>
            </p:nvSpPr>
            <p:spPr>
              <a:xfrm>
                <a:off x="7296239" y="2832996"/>
                <a:ext cx="185171" cy="393660"/>
              </a:xfrm>
              <a:custGeom>
                <a:avLst/>
                <a:gdLst>
                  <a:gd name="connsiteX0" fmla="*/ 315884 w 631768"/>
                  <a:gd name="connsiteY0" fmla="*/ 0 h 1343091"/>
                  <a:gd name="connsiteX1" fmla="*/ 631768 w 631768"/>
                  <a:gd name="connsiteY1" fmla="*/ 315884 h 1343091"/>
                  <a:gd name="connsiteX2" fmla="*/ 438840 w 631768"/>
                  <a:gd name="connsiteY2" fmla="*/ 606944 h 1343091"/>
                  <a:gd name="connsiteX3" fmla="*/ 379916 w 631768"/>
                  <a:gd name="connsiteY3" fmla="*/ 618841 h 1343091"/>
                  <a:gd name="connsiteX4" fmla="*/ 438840 w 631768"/>
                  <a:gd name="connsiteY4" fmla="*/ 630737 h 1343091"/>
                  <a:gd name="connsiteX5" fmla="*/ 631768 w 631768"/>
                  <a:gd name="connsiteY5" fmla="*/ 921797 h 1343091"/>
                  <a:gd name="connsiteX6" fmla="*/ 631768 w 631768"/>
                  <a:gd name="connsiteY6" fmla="*/ 1343091 h 1343091"/>
                  <a:gd name="connsiteX7" fmla="*/ 0 w 631768"/>
                  <a:gd name="connsiteY7" fmla="*/ 1343091 h 1343091"/>
                  <a:gd name="connsiteX8" fmla="*/ 0 w 631768"/>
                  <a:gd name="connsiteY8" fmla="*/ 921797 h 1343091"/>
                  <a:gd name="connsiteX9" fmla="*/ 192928 w 631768"/>
                  <a:gd name="connsiteY9" fmla="*/ 630737 h 1343091"/>
                  <a:gd name="connsiteX10" fmla="*/ 251852 w 631768"/>
                  <a:gd name="connsiteY10" fmla="*/ 618841 h 1343091"/>
                  <a:gd name="connsiteX11" fmla="*/ 192928 w 631768"/>
                  <a:gd name="connsiteY11" fmla="*/ 606944 h 1343091"/>
                  <a:gd name="connsiteX12" fmla="*/ 0 w 631768"/>
                  <a:gd name="connsiteY12" fmla="*/ 315884 h 1343091"/>
                  <a:gd name="connsiteX13" fmla="*/ 315884 w 631768"/>
                  <a:gd name="connsiteY13" fmla="*/ 0 h 13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768" h="1343091">
                    <a:moveTo>
                      <a:pt x="315884" y="0"/>
                    </a:moveTo>
                    <a:cubicBezTo>
                      <a:pt x="490342" y="0"/>
                      <a:pt x="631768" y="141426"/>
                      <a:pt x="631768" y="315884"/>
                    </a:cubicBezTo>
                    <a:cubicBezTo>
                      <a:pt x="631768" y="446727"/>
                      <a:pt x="552216" y="558990"/>
                      <a:pt x="438840" y="606944"/>
                    </a:cubicBezTo>
                    <a:lnTo>
                      <a:pt x="379916" y="618841"/>
                    </a:lnTo>
                    <a:lnTo>
                      <a:pt x="438840" y="630737"/>
                    </a:lnTo>
                    <a:cubicBezTo>
                      <a:pt x="552216" y="678691"/>
                      <a:pt x="631768" y="790954"/>
                      <a:pt x="631768" y="921797"/>
                    </a:cubicBezTo>
                    <a:lnTo>
                      <a:pt x="631768" y="1343091"/>
                    </a:lnTo>
                    <a:lnTo>
                      <a:pt x="0" y="1343091"/>
                    </a:lnTo>
                    <a:lnTo>
                      <a:pt x="0" y="921797"/>
                    </a:lnTo>
                    <a:cubicBezTo>
                      <a:pt x="0" y="790954"/>
                      <a:pt x="79552" y="678691"/>
                      <a:pt x="192928" y="630737"/>
                    </a:cubicBezTo>
                    <a:lnTo>
                      <a:pt x="251852" y="618841"/>
                    </a:lnTo>
                    <a:lnTo>
                      <a:pt x="192928" y="606944"/>
                    </a:lnTo>
                    <a:cubicBezTo>
                      <a:pt x="79552" y="558990"/>
                      <a:pt x="0" y="446727"/>
                      <a:pt x="0" y="315884"/>
                    </a:cubicBezTo>
                    <a:cubicBezTo>
                      <a:pt x="0" y="141426"/>
                      <a:pt x="141426" y="0"/>
                      <a:pt x="315884" y="0"/>
                    </a:cubicBezTo>
                    <a:close/>
                  </a:path>
                </a:pathLst>
              </a:custGeom>
              <a:solidFill>
                <a:schemeClr val="bg1">
                  <a:lumMod val="6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12" name="テキスト ボックス 11">
              <a:extLst>
                <a:ext uri="{FF2B5EF4-FFF2-40B4-BE49-F238E27FC236}">
                  <a16:creationId xmlns:a16="http://schemas.microsoft.com/office/drawing/2014/main" xmlns="" id="{C68EC264-27FF-4D0B-8076-BD0D0B3455BC}"/>
                </a:ext>
              </a:extLst>
            </p:cNvPr>
            <p:cNvSpPr txBox="1"/>
            <p:nvPr/>
          </p:nvSpPr>
          <p:spPr>
            <a:xfrm>
              <a:off x="6896392" y="3848311"/>
              <a:ext cx="1043136" cy="604544"/>
            </a:xfrm>
            <a:prstGeom prst="rect">
              <a:avLst/>
            </a:prstGeom>
            <a:noFill/>
          </p:spPr>
          <p:txBody>
            <a:bodyPr wrap="none" rtlCol="0">
              <a:spAutoFit/>
            </a:bodyPr>
            <a:lstStyle/>
            <a:p>
              <a:pPr algn="ctr"/>
              <a:r>
                <a:rPr kumimoji="1" lang="ja-JP" altLang="en-US" sz="1400" b="1">
                  <a:latin typeface="+mn-ea"/>
                </a:rPr>
                <a:t>エンド</a:t>
              </a:r>
              <a:r>
                <a:rPr kumimoji="1" lang="en-US" altLang="ja-JP" sz="1400" b="1" dirty="0">
                  <a:latin typeface="+mn-ea"/>
                </a:rPr>
                <a:t/>
              </a:r>
              <a:br>
                <a:rPr kumimoji="1" lang="en-US" altLang="ja-JP" sz="1400" b="1" dirty="0">
                  <a:latin typeface="+mn-ea"/>
                </a:rPr>
              </a:br>
              <a:r>
                <a:rPr kumimoji="1" lang="ja-JP" altLang="en-US" sz="1400" b="1">
                  <a:latin typeface="+mn-ea"/>
                </a:rPr>
                <a:t>ユーザー</a:t>
              </a:r>
              <a:endParaRPr kumimoji="1" lang="ja-JP" altLang="en-US" sz="1200" dirty="0">
                <a:latin typeface="+mn-ea"/>
              </a:endParaRPr>
            </a:p>
          </p:txBody>
        </p:sp>
      </p:grpSp>
      <p:grpSp>
        <p:nvGrpSpPr>
          <p:cNvPr id="17" name="グループ化 16">
            <a:extLst>
              <a:ext uri="{FF2B5EF4-FFF2-40B4-BE49-F238E27FC236}">
                <a16:creationId xmlns:a16="http://schemas.microsoft.com/office/drawing/2014/main" xmlns="" id="{23C200B7-31D8-43B3-905A-5E12BF196460}"/>
              </a:ext>
            </a:extLst>
          </p:cNvPr>
          <p:cNvGrpSpPr/>
          <p:nvPr/>
        </p:nvGrpSpPr>
        <p:grpSpPr>
          <a:xfrm>
            <a:off x="3935732" y="2095605"/>
            <a:ext cx="3301189" cy="3574376"/>
            <a:chOff x="5383079" y="2095605"/>
            <a:chExt cx="3301189" cy="3574376"/>
          </a:xfrm>
        </p:grpSpPr>
        <p:sp>
          <p:nvSpPr>
            <p:cNvPr id="18" name="環状矢印 34">
              <a:extLst>
                <a:ext uri="{FF2B5EF4-FFF2-40B4-BE49-F238E27FC236}">
                  <a16:creationId xmlns:a16="http://schemas.microsoft.com/office/drawing/2014/main" xmlns="" id="{187D927B-D231-48CA-B516-5135ACBA63F2}"/>
                </a:ext>
              </a:extLst>
            </p:cNvPr>
            <p:cNvSpPr/>
            <p:nvPr/>
          </p:nvSpPr>
          <p:spPr>
            <a:xfrm rot="10800000" flipH="1">
              <a:off x="5383079" y="2095605"/>
              <a:ext cx="3301189" cy="3301191"/>
            </a:xfrm>
            <a:prstGeom prst="circularArrow">
              <a:avLst>
                <a:gd name="adj1" fmla="val 13119"/>
                <a:gd name="adj2" fmla="val 1566633"/>
                <a:gd name="adj3" fmla="val 18042537"/>
                <a:gd name="adj4" fmla="val 12915898"/>
                <a:gd name="adj5" fmla="val 12686"/>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9" name="テキスト ボックス 18">
              <a:extLst>
                <a:ext uri="{FF2B5EF4-FFF2-40B4-BE49-F238E27FC236}">
                  <a16:creationId xmlns:a16="http://schemas.microsoft.com/office/drawing/2014/main" xmlns="" id="{6C7FF196-5F06-4C0A-9D2A-F5F24755D72C}"/>
                </a:ext>
              </a:extLst>
            </p:cNvPr>
            <p:cNvSpPr txBox="1"/>
            <p:nvPr/>
          </p:nvSpPr>
          <p:spPr>
            <a:xfrm>
              <a:off x="6501262" y="5208316"/>
              <a:ext cx="1422184" cy="461665"/>
            </a:xfrm>
            <a:prstGeom prst="rect">
              <a:avLst/>
            </a:prstGeom>
            <a:noFill/>
          </p:spPr>
          <p:txBody>
            <a:bodyPr wrap="non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根本解決</a:t>
              </a:r>
            </a:p>
          </p:txBody>
        </p:sp>
      </p:grpSp>
      <p:grpSp>
        <p:nvGrpSpPr>
          <p:cNvPr id="20" name="グループ化 19">
            <a:extLst>
              <a:ext uri="{FF2B5EF4-FFF2-40B4-BE49-F238E27FC236}">
                <a16:creationId xmlns:a16="http://schemas.microsoft.com/office/drawing/2014/main" xmlns="" id="{D59804EC-C689-4296-AE78-AFF1A35BDBC3}"/>
              </a:ext>
            </a:extLst>
          </p:cNvPr>
          <p:cNvGrpSpPr/>
          <p:nvPr/>
        </p:nvGrpSpPr>
        <p:grpSpPr>
          <a:xfrm>
            <a:off x="3976456" y="1484012"/>
            <a:ext cx="3301189" cy="3912784"/>
            <a:chOff x="5423803" y="1484012"/>
            <a:chExt cx="3301189" cy="3912784"/>
          </a:xfrm>
        </p:grpSpPr>
        <p:sp>
          <p:nvSpPr>
            <p:cNvPr id="21" name="環状矢印 35">
              <a:extLst>
                <a:ext uri="{FF2B5EF4-FFF2-40B4-BE49-F238E27FC236}">
                  <a16:creationId xmlns:a16="http://schemas.microsoft.com/office/drawing/2014/main" xmlns="" id="{00B3B2D3-2D53-4E41-9712-1E6D01266AA2}"/>
                </a:ext>
              </a:extLst>
            </p:cNvPr>
            <p:cNvSpPr/>
            <p:nvPr/>
          </p:nvSpPr>
          <p:spPr>
            <a:xfrm flipH="1">
              <a:off x="5423803" y="2095605"/>
              <a:ext cx="3301189" cy="3301191"/>
            </a:xfrm>
            <a:prstGeom prst="circularArrow">
              <a:avLst>
                <a:gd name="adj1" fmla="val 13119"/>
                <a:gd name="adj2" fmla="val 1566633"/>
                <a:gd name="adj3" fmla="val 18042537"/>
                <a:gd name="adj4" fmla="val 12915898"/>
                <a:gd name="adj5" fmla="val 12686"/>
              </a:avLst>
            </a:prstGeom>
            <a:solidFill>
              <a:srgbClr val="F28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23" name="テキスト ボックス 22">
              <a:extLst>
                <a:ext uri="{FF2B5EF4-FFF2-40B4-BE49-F238E27FC236}">
                  <a16:creationId xmlns:a16="http://schemas.microsoft.com/office/drawing/2014/main" xmlns="" id="{59E2C20C-D219-4618-A4E0-9F846204D0B0}"/>
                </a:ext>
              </a:extLst>
            </p:cNvPr>
            <p:cNvSpPr txBox="1"/>
            <p:nvPr/>
          </p:nvSpPr>
          <p:spPr>
            <a:xfrm>
              <a:off x="6081409" y="1484012"/>
              <a:ext cx="2339102" cy="830997"/>
            </a:xfrm>
            <a:prstGeom prst="rect">
              <a:avLst/>
            </a:prstGeom>
            <a:noFill/>
          </p:spPr>
          <p:txBody>
            <a:bodyPr wrap="non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潜在ニーズ</a:t>
              </a:r>
              <a:endParaRPr kumimoji="1" lang="en-US" altLang="ja-JP" sz="2400" b="1" dirty="0">
                <a:latin typeface="游ゴシック" panose="020B0400000000000000" pitchFamily="50" charset="-128"/>
                <a:ea typeface="游ゴシック" panose="020B0400000000000000" pitchFamily="50" charset="-128"/>
              </a:endParaRPr>
            </a:p>
            <a:p>
              <a:pPr algn="ctr"/>
              <a:r>
                <a:rPr lang="ja-JP" altLang="en-US" sz="2400" b="1" dirty="0">
                  <a:latin typeface="游ゴシック" panose="020B0400000000000000" pitchFamily="50" charset="-128"/>
                  <a:ea typeface="游ゴシック" panose="020B0400000000000000" pitchFamily="50" charset="-128"/>
                </a:rPr>
                <a:t>プライオリティ</a:t>
              </a:r>
              <a:endParaRPr kumimoji="1" lang="ja-JP" altLang="en-US" sz="2400" b="1" dirty="0">
                <a:latin typeface="游ゴシック" panose="020B0400000000000000" pitchFamily="50" charset="-128"/>
                <a:ea typeface="游ゴシック" panose="020B0400000000000000" pitchFamily="50" charset="-128"/>
              </a:endParaRPr>
            </a:p>
          </p:txBody>
        </p:sp>
      </p:grpSp>
      <p:grpSp>
        <p:nvGrpSpPr>
          <p:cNvPr id="24" name="グループ化 23">
            <a:extLst>
              <a:ext uri="{FF2B5EF4-FFF2-40B4-BE49-F238E27FC236}">
                <a16:creationId xmlns:a16="http://schemas.microsoft.com/office/drawing/2014/main" xmlns="" id="{D29CFE0F-1A02-4A20-AFDC-09BCEBBCFBEB}"/>
              </a:ext>
            </a:extLst>
          </p:cNvPr>
          <p:cNvGrpSpPr/>
          <p:nvPr/>
        </p:nvGrpSpPr>
        <p:grpSpPr>
          <a:xfrm>
            <a:off x="1500756" y="2095605"/>
            <a:ext cx="3301189" cy="3851393"/>
            <a:chOff x="2948103" y="2095605"/>
            <a:chExt cx="3301189" cy="3851393"/>
          </a:xfrm>
        </p:grpSpPr>
        <p:sp>
          <p:nvSpPr>
            <p:cNvPr id="25" name="環状矢印 24">
              <a:extLst>
                <a:ext uri="{FF2B5EF4-FFF2-40B4-BE49-F238E27FC236}">
                  <a16:creationId xmlns:a16="http://schemas.microsoft.com/office/drawing/2014/main" xmlns="" id="{7AE1C780-E426-4D2B-B4CF-CE6D93D9CB07}"/>
                </a:ext>
              </a:extLst>
            </p:cNvPr>
            <p:cNvSpPr/>
            <p:nvPr/>
          </p:nvSpPr>
          <p:spPr>
            <a:xfrm rot="10800000">
              <a:off x="2948103" y="2095605"/>
              <a:ext cx="3301189" cy="3301191"/>
            </a:xfrm>
            <a:prstGeom prst="circularArrow">
              <a:avLst>
                <a:gd name="adj1" fmla="val 13119"/>
                <a:gd name="adj2" fmla="val 1566633"/>
                <a:gd name="adj3" fmla="val 18042537"/>
                <a:gd name="adj4" fmla="val 12915898"/>
                <a:gd name="adj5" fmla="val 12686"/>
              </a:avLst>
            </a:prstGeom>
            <a:solidFill>
              <a:srgbClr val="F28A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26" name="テキスト ボックス 25">
              <a:extLst>
                <a:ext uri="{FF2B5EF4-FFF2-40B4-BE49-F238E27FC236}">
                  <a16:creationId xmlns:a16="http://schemas.microsoft.com/office/drawing/2014/main" xmlns="" id="{BEDF4A38-4A13-4526-BF37-53A2D8DAD7BF}"/>
                </a:ext>
              </a:extLst>
            </p:cNvPr>
            <p:cNvSpPr txBox="1"/>
            <p:nvPr/>
          </p:nvSpPr>
          <p:spPr>
            <a:xfrm>
              <a:off x="3698756" y="5116001"/>
              <a:ext cx="1713932" cy="830997"/>
            </a:xfrm>
            <a:prstGeom prst="rect">
              <a:avLst/>
            </a:prstGeom>
            <a:noFill/>
          </p:spPr>
          <p:txBody>
            <a:bodyPr wrap="non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利用状況に</a:t>
              </a:r>
              <a:r>
                <a:rPr kumimoji="1" lang="en-US" altLang="ja-JP" sz="2400" b="1" dirty="0">
                  <a:latin typeface="游ゴシック" panose="020B0400000000000000" pitchFamily="50" charset="-128"/>
                  <a:ea typeface="游ゴシック" panose="020B0400000000000000" pitchFamily="50" charset="-128"/>
                </a:rPr>
                <a:t/>
              </a:r>
              <a:br>
                <a:rPr kumimoji="1" lang="en-US" altLang="ja-JP" sz="2400" b="1" dirty="0">
                  <a:latin typeface="游ゴシック" panose="020B0400000000000000" pitchFamily="50" charset="-128"/>
                  <a:ea typeface="游ゴシック" panose="020B0400000000000000" pitchFamily="50" charset="-128"/>
                </a:rPr>
              </a:br>
              <a:r>
                <a:rPr kumimoji="1" lang="ja-JP" altLang="en-US" sz="2400" b="1" dirty="0">
                  <a:latin typeface="游ゴシック" panose="020B0400000000000000" pitchFamily="50" charset="-128"/>
                  <a:ea typeface="游ゴシック" panose="020B0400000000000000" pitchFamily="50" charset="-128"/>
                </a:rPr>
                <a:t>基づく要望</a:t>
              </a:r>
            </a:p>
          </p:txBody>
        </p:sp>
      </p:grpSp>
      <p:grpSp>
        <p:nvGrpSpPr>
          <p:cNvPr id="27" name="グループ化 26">
            <a:extLst>
              <a:ext uri="{FF2B5EF4-FFF2-40B4-BE49-F238E27FC236}">
                <a16:creationId xmlns:a16="http://schemas.microsoft.com/office/drawing/2014/main" xmlns="" id="{9AC3EDE9-EF05-40C2-8CD3-0EE9B5939A17}"/>
              </a:ext>
            </a:extLst>
          </p:cNvPr>
          <p:cNvGrpSpPr/>
          <p:nvPr/>
        </p:nvGrpSpPr>
        <p:grpSpPr>
          <a:xfrm>
            <a:off x="1511321" y="1853344"/>
            <a:ext cx="3301189" cy="3543452"/>
            <a:chOff x="2958668" y="1853344"/>
            <a:chExt cx="3301189" cy="3543452"/>
          </a:xfrm>
        </p:grpSpPr>
        <p:sp>
          <p:nvSpPr>
            <p:cNvPr id="28" name="環状矢印 32">
              <a:extLst>
                <a:ext uri="{FF2B5EF4-FFF2-40B4-BE49-F238E27FC236}">
                  <a16:creationId xmlns:a16="http://schemas.microsoft.com/office/drawing/2014/main" xmlns="" id="{C903842E-9418-4E05-A68A-F5C38FD9410B}"/>
                </a:ext>
              </a:extLst>
            </p:cNvPr>
            <p:cNvSpPr/>
            <p:nvPr/>
          </p:nvSpPr>
          <p:spPr>
            <a:xfrm>
              <a:off x="2958668" y="2095605"/>
              <a:ext cx="3301189" cy="3301191"/>
            </a:xfrm>
            <a:prstGeom prst="circularArrow">
              <a:avLst>
                <a:gd name="adj1" fmla="val 13119"/>
                <a:gd name="adj2" fmla="val 1566633"/>
                <a:gd name="adj3" fmla="val 18042537"/>
                <a:gd name="adj4" fmla="val 12915898"/>
                <a:gd name="adj5" fmla="val 12686"/>
              </a:avLst>
            </a:prstGeom>
            <a:solidFill>
              <a:srgbClr val="FF49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29" name="テキスト ボックス 28">
              <a:extLst>
                <a:ext uri="{FF2B5EF4-FFF2-40B4-BE49-F238E27FC236}">
                  <a16:creationId xmlns:a16="http://schemas.microsoft.com/office/drawing/2014/main" xmlns="" id="{E0C55A4F-8CC1-4BE5-B851-C448BD5CC0A9}"/>
                </a:ext>
              </a:extLst>
            </p:cNvPr>
            <p:cNvSpPr txBox="1"/>
            <p:nvPr/>
          </p:nvSpPr>
          <p:spPr>
            <a:xfrm>
              <a:off x="3437826" y="1853344"/>
              <a:ext cx="2339102" cy="461665"/>
            </a:xfrm>
            <a:prstGeom prst="rect">
              <a:avLst/>
            </a:prstGeom>
            <a:noFill/>
          </p:spPr>
          <p:txBody>
            <a:bodyPr wrap="non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ソリューション</a:t>
              </a:r>
              <a:endParaRPr kumimoji="1" lang="en-US" altLang="ja-JP" sz="2400" b="1" dirty="0">
                <a:latin typeface="游ゴシック" panose="020B0400000000000000" pitchFamily="50" charset="-128"/>
                <a:ea typeface="游ゴシック" panose="020B0400000000000000" pitchFamily="50" charset="-128"/>
              </a:endParaRPr>
            </a:p>
          </p:txBody>
        </p:sp>
      </p:grpSp>
      <p:grpSp>
        <p:nvGrpSpPr>
          <p:cNvPr id="31" name="グループ化 30">
            <a:extLst>
              <a:ext uri="{FF2B5EF4-FFF2-40B4-BE49-F238E27FC236}">
                <a16:creationId xmlns:a16="http://schemas.microsoft.com/office/drawing/2014/main" xmlns="" id="{31FF4D2D-7520-43B3-B3FD-2FC49D2AA8E9}"/>
              </a:ext>
            </a:extLst>
          </p:cNvPr>
          <p:cNvGrpSpPr/>
          <p:nvPr/>
        </p:nvGrpSpPr>
        <p:grpSpPr>
          <a:xfrm>
            <a:off x="1285704" y="2847458"/>
            <a:ext cx="1415772" cy="1730222"/>
            <a:chOff x="1337619" y="2879033"/>
            <a:chExt cx="872496" cy="1066281"/>
          </a:xfrm>
        </p:grpSpPr>
        <p:sp>
          <p:nvSpPr>
            <p:cNvPr id="32" name="フリーフォーム 10">
              <a:extLst>
                <a:ext uri="{FF2B5EF4-FFF2-40B4-BE49-F238E27FC236}">
                  <a16:creationId xmlns:a16="http://schemas.microsoft.com/office/drawing/2014/main" xmlns="" id="{297EF042-25C4-431C-92AD-7EC9B7E1C457}"/>
                </a:ext>
              </a:extLst>
            </p:cNvPr>
            <p:cNvSpPr/>
            <p:nvPr/>
          </p:nvSpPr>
          <p:spPr>
            <a:xfrm>
              <a:off x="1532793" y="2879033"/>
              <a:ext cx="482139" cy="1024991"/>
            </a:xfrm>
            <a:custGeom>
              <a:avLst/>
              <a:gdLst>
                <a:gd name="connsiteX0" fmla="*/ 315884 w 631768"/>
                <a:gd name="connsiteY0" fmla="*/ 0 h 1343091"/>
                <a:gd name="connsiteX1" fmla="*/ 631768 w 631768"/>
                <a:gd name="connsiteY1" fmla="*/ 315884 h 1343091"/>
                <a:gd name="connsiteX2" fmla="*/ 438840 w 631768"/>
                <a:gd name="connsiteY2" fmla="*/ 606944 h 1343091"/>
                <a:gd name="connsiteX3" fmla="*/ 379916 w 631768"/>
                <a:gd name="connsiteY3" fmla="*/ 618841 h 1343091"/>
                <a:gd name="connsiteX4" fmla="*/ 438840 w 631768"/>
                <a:gd name="connsiteY4" fmla="*/ 630737 h 1343091"/>
                <a:gd name="connsiteX5" fmla="*/ 631768 w 631768"/>
                <a:gd name="connsiteY5" fmla="*/ 921797 h 1343091"/>
                <a:gd name="connsiteX6" fmla="*/ 631768 w 631768"/>
                <a:gd name="connsiteY6" fmla="*/ 1343091 h 1343091"/>
                <a:gd name="connsiteX7" fmla="*/ 0 w 631768"/>
                <a:gd name="connsiteY7" fmla="*/ 1343091 h 1343091"/>
                <a:gd name="connsiteX8" fmla="*/ 0 w 631768"/>
                <a:gd name="connsiteY8" fmla="*/ 921797 h 1343091"/>
                <a:gd name="connsiteX9" fmla="*/ 192928 w 631768"/>
                <a:gd name="connsiteY9" fmla="*/ 630737 h 1343091"/>
                <a:gd name="connsiteX10" fmla="*/ 251852 w 631768"/>
                <a:gd name="connsiteY10" fmla="*/ 618841 h 1343091"/>
                <a:gd name="connsiteX11" fmla="*/ 192928 w 631768"/>
                <a:gd name="connsiteY11" fmla="*/ 606944 h 1343091"/>
                <a:gd name="connsiteX12" fmla="*/ 0 w 631768"/>
                <a:gd name="connsiteY12" fmla="*/ 315884 h 1343091"/>
                <a:gd name="connsiteX13" fmla="*/ 315884 w 631768"/>
                <a:gd name="connsiteY13" fmla="*/ 0 h 13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768" h="1343091">
                  <a:moveTo>
                    <a:pt x="315884" y="0"/>
                  </a:moveTo>
                  <a:cubicBezTo>
                    <a:pt x="490342" y="0"/>
                    <a:pt x="631768" y="141426"/>
                    <a:pt x="631768" y="315884"/>
                  </a:cubicBezTo>
                  <a:cubicBezTo>
                    <a:pt x="631768" y="446727"/>
                    <a:pt x="552216" y="558990"/>
                    <a:pt x="438840" y="606944"/>
                  </a:cubicBezTo>
                  <a:lnTo>
                    <a:pt x="379916" y="618841"/>
                  </a:lnTo>
                  <a:lnTo>
                    <a:pt x="438840" y="630737"/>
                  </a:lnTo>
                  <a:cubicBezTo>
                    <a:pt x="552216" y="678691"/>
                    <a:pt x="631768" y="790954"/>
                    <a:pt x="631768" y="921797"/>
                  </a:cubicBezTo>
                  <a:lnTo>
                    <a:pt x="631768" y="1343091"/>
                  </a:lnTo>
                  <a:lnTo>
                    <a:pt x="0" y="1343091"/>
                  </a:lnTo>
                  <a:lnTo>
                    <a:pt x="0" y="921797"/>
                  </a:lnTo>
                  <a:cubicBezTo>
                    <a:pt x="0" y="790954"/>
                    <a:pt x="79552" y="678691"/>
                    <a:pt x="192928" y="630737"/>
                  </a:cubicBezTo>
                  <a:lnTo>
                    <a:pt x="251852" y="618841"/>
                  </a:lnTo>
                  <a:lnTo>
                    <a:pt x="192928" y="606944"/>
                  </a:lnTo>
                  <a:cubicBezTo>
                    <a:pt x="79552" y="558990"/>
                    <a:pt x="0" y="446727"/>
                    <a:pt x="0" y="315884"/>
                  </a:cubicBezTo>
                  <a:cubicBezTo>
                    <a:pt x="0" y="141426"/>
                    <a:pt x="141426" y="0"/>
                    <a:pt x="315884" y="0"/>
                  </a:cubicBezTo>
                  <a:close/>
                </a:path>
              </a:pathLst>
            </a:custGeom>
            <a:solidFill>
              <a:srgbClr val="5D9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3" name="テキスト ボックス 32">
              <a:extLst>
                <a:ext uri="{FF2B5EF4-FFF2-40B4-BE49-F238E27FC236}">
                  <a16:creationId xmlns:a16="http://schemas.microsoft.com/office/drawing/2014/main" xmlns="" id="{A78FF2AA-46BE-41F6-BD9C-C4F3C8A1F5E1}"/>
                </a:ext>
              </a:extLst>
            </p:cNvPr>
            <p:cNvSpPr txBox="1"/>
            <p:nvPr/>
          </p:nvSpPr>
          <p:spPr>
            <a:xfrm>
              <a:off x="1337619" y="3433197"/>
              <a:ext cx="872496" cy="512117"/>
            </a:xfrm>
            <a:prstGeom prst="rect">
              <a:avLst/>
            </a:prstGeom>
            <a:noFill/>
          </p:spPr>
          <p:txBody>
            <a:bodyPr wrap="none" rtlCol="0">
              <a:spAutoFit/>
            </a:bodyPr>
            <a:lstStyle/>
            <a:p>
              <a:pPr algn="ctr"/>
              <a:r>
                <a:rPr lang="ja-JP" altLang="en-US" sz="2400" b="1" dirty="0">
                  <a:latin typeface="游ゴシック" panose="020B0400000000000000" pitchFamily="50" charset="-128"/>
                  <a:ea typeface="游ゴシック" panose="020B0400000000000000" pitchFamily="50" charset="-128"/>
                </a:rPr>
                <a:t>自社内</a:t>
              </a:r>
              <a:r>
                <a:rPr lang="en-US" altLang="ja-JP" sz="2400" b="1" dirty="0">
                  <a:latin typeface="游ゴシック" panose="020B0400000000000000" pitchFamily="50" charset="-128"/>
                  <a:ea typeface="游ゴシック" panose="020B0400000000000000" pitchFamily="50" charset="-128"/>
                </a:rPr>
                <a:t/>
              </a:r>
              <a:br>
                <a:rPr lang="en-US" altLang="ja-JP" sz="2400" b="1" dirty="0">
                  <a:latin typeface="游ゴシック" panose="020B0400000000000000" pitchFamily="50" charset="-128"/>
                  <a:ea typeface="游ゴシック" panose="020B0400000000000000" pitchFamily="50" charset="-128"/>
                </a:rPr>
              </a:br>
              <a:r>
                <a:rPr lang="ja-JP" altLang="en-US" sz="2400" b="1" dirty="0">
                  <a:latin typeface="游ゴシック" panose="020B0400000000000000" pitchFamily="50" charset="-128"/>
                  <a:ea typeface="游ゴシック" panose="020B0400000000000000" pitchFamily="50" charset="-128"/>
                </a:rPr>
                <a:t>つく</a:t>
              </a:r>
              <a:r>
                <a:rPr kumimoji="1" lang="ja-JP" altLang="en-US" sz="2400" b="1" dirty="0">
                  <a:latin typeface="游ゴシック" panose="020B0400000000000000" pitchFamily="50" charset="-128"/>
                  <a:ea typeface="游ゴシック" panose="020B0400000000000000" pitchFamily="50" charset="-128"/>
                </a:rPr>
                <a:t>る人</a:t>
              </a:r>
              <a:endParaRPr kumimoji="1" lang="ja-JP" altLang="en-US" sz="2000" dirty="0">
                <a:latin typeface="游ゴシック" panose="020B0400000000000000" pitchFamily="50" charset="-128"/>
                <a:ea typeface="游ゴシック" panose="020B0400000000000000" pitchFamily="50" charset="-128"/>
              </a:endParaRPr>
            </a:p>
          </p:txBody>
        </p:sp>
      </p:grpSp>
      <p:grpSp>
        <p:nvGrpSpPr>
          <p:cNvPr id="34" name="グループ化 33">
            <a:extLst>
              <a:ext uri="{FF2B5EF4-FFF2-40B4-BE49-F238E27FC236}">
                <a16:creationId xmlns:a16="http://schemas.microsoft.com/office/drawing/2014/main" xmlns="" id="{A4BB2BB3-9537-4119-AC07-FFA220A32BEB}"/>
              </a:ext>
            </a:extLst>
          </p:cNvPr>
          <p:cNvGrpSpPr/>
          <p:nvPr/>
        </p:nvGrpSpPr>
        <p:grpSpPr>
          <a:xfrm>
            <a:off x="6411270" y="2847458"/>
            <a:ext cx="800219" cy="1690798"/>
            <a:chOff x="5455038" y="2903243"/>
            <a:chExt cx="485107" cy="1024991"/>
          </a:xfrm>
        </p:grpSpPr>
        <p:sp>
          <p:nvSpPr>
            <p:cNvPr id="35" name="フリーフォーム 12">
              <a:extLst>
                <a:ext uri="{FF2B5EF4-FFF2-40B4-BE49-F238E27FC236}">
                  <a16:creationId xmlns:a16="http://schemas.microsoft.com/office/drawing/2014/main" xmlns="" id="{ADAB37D8-3512-4038-ADEE-49BAEC94E3FA}"/>
                </a:ext>
              </a:extLst>
            </p:cNvPr>
            <p:cNvSpPr/>
            <p:nvPr/>
          </p:nvSpPr>
          <p:spPr>
            <a:xfrm>
              <a:off x="5456523" y="2903243"/>
              <a:ext cx="482139" cy="1024991"/>
            </a:xfrm>
            <a:custGeom>
              <a:avLst/>
              <a:gdLst>
                <a:gd name="connsiteX0" fmla="*/ 315884 w 631768"/>
                <a:gd name="connsiteY0" fmla="*/ 0 h 1343091"/>
                <a:gd name="connsiteX1" fmla="*/ 631768 w 631768"/>
                <a:gd name="connsiteY1" fmla="*/ 315884 h 1343091"/>
                <a:gd name="connsiteX2" fmla="*/ 438840 w 631768"/>
                <a:gd name="connsiteY2" fmla="*/ 606944 h 1343091"/>
                <a:gd name="connsiteX3" fmla="*/ 379916 w 631768"/>
                <a:gd name="connsiteY3" fmla="*/ 618841 h 1343091"/>
                <a:gd name="connsiteX4" fmla="*/ 438840 w 631768"/>
                <a:gd name="connsiteY4" fmla="*/ 630737 h 1343091"/>
                <a:gd name="connsiteX5" fmla="*/ 631768 w 631768"/>
                <a:gd name="connsiteY5" fmla="*/ 921797 h 1343091"/>
                <a:gd name="connsiteX6" fmla="*/ 631768 w 631768"/>
                <a:gd name="connsiteY6" fmla="*/ 1343091 h 1343091"/>
                <a:gd name="connsiteX7" fmla="*/ 0 w 631768"/>
                <a:gd name="connsiteY7" fmla="*/ 1343091 h 1343091"/>
                <a:gd name="connsiteX8" fmla="*/ 0 w 631768"/>
                <a:gd name="connsiteY8" fmla="*/ 921797 h 1343091"/>
                <a:gd name="connsiteX9" fmla="*/ 192928 w 631768"/>
                <a:gd name="connsiteY9" fmla="*/ 630737 h 1343091"/>
                <a:gd name="connsiteX10" fmla="*/ 251852 w 631768"/>
                <a:gd name="connsiteY10" fmla="*/ 618841 h 1343091"/>
                <a:gd name="connsiteX11" fmla="*/ 192928 w 631768"/>
                <a:gd name="connsiteY11" fmla="*/ 606944 h 1343091"/>
                <a:gd name="connsiteX12" fmla="*/ 0 w 631768"/>
                <a:gd name="connsiteY12" fmla="*/ 315884 h 1343091"/>
                <a:gd name="connsiteX13" fmla="*/ 315884 w 631768"/>
                <a:gd name="connsiteY13" fmla="*/ 0 h 13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768" h="1343091">
                  <a:moveTo>
                    <a:pt x="315884" y="0"/>
                  </a:moveTo>
                  <a:cubicBezTo>
                    <a:pt x="490342" y="0"/>
                    <a:pt x="631768" y="141426"/>
                    <a:pt x="631768" y="315884"/>
                  </a:cubicBezTo>
                  <a:cubicBezTo>
                    <a:pt x="631768" y="446727"/>
                    <a:pt x="552216" y="558990"/>
                    <a:pt x="438840" y="606944"/>
                  </a:cubicBezTo>
                  <a:lnTo>
                    <a:pt x="379916" y="618841"/>
                  </a:lnTo>
                  <a:lnTo>
                    <a:pt x="438840" y="630737"/>
                  </a:lnTo>
                  <a:cubicBezTo>
                    <a:pt x="552216" y="678691"/>
                    <a:pt x="631768" y="790954"/>
                    <a:pt x="631768" y="921797"/>
                  </a:cubicBezTo>
                  <a:lnTo>
                    <a:pt x="631768" y="1343091"/>
                  </a:lnTo>
                  <a:lnTo>
                    <a:pt x="0" y="1343091"/>
                  </a:lnTo>
                  <a:lnTo>
                    <a:pt x="0" y="921797"/>
                  </a:lnTo>
                  <a:cubicBezTo>
                    <a:pt x="0" y="790954"/>
                    <a:pt x="79552" y="678691"/>
                    <a:pt x="192928" y="630737"/>
                  </a:cubicBezTo>
                  <a:lnTo>
                    <a:pt x="251852" y="618841"/>
                  </a:lnTo>
                  <a:lnTo>
                    <a:pt x="192928" y="606944"/>
                  </a:lnTo>
                  <a:cubicBezTo>
                    <a:pt x="79552" y="558990"/>
                    <a:pt x="0" y="446727"/>
                    <a:pt x="0" y="315884"/>
                  </a:cubicBezTo>
                  <a:cubicBezTo>
                    <a:pt x="0" y="141426"/>
                    <a:pt x="141426" y="0"/>
                    <a:pt x="315884"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6" name="テキスト ボックス 35">
              <a:extLst>
                <a:ext uri="{FF2B5EF4-FFF2-40B4-BE49-F238E27FC236}">
                  <a16:creationId xmlns:a16="http://schemas.microsoft.com/office/drawing/2014/main" xmlns="" id="{F09D9D9D-F8BE-4B1D-9916-BD1BD683D905}"/>
                </a:ext>
              </a:extLst>
            </p:cNvPr>
            <p:cNvSpPr txBox="1"/>
            <p:nvPr/>
          </p:nvSpPr>
          <p:spPr>
            <a:xfrm>
              <a:off x="5455038" y="3627817"/>
              <a:ext cx="485107" cy="279869"/>
            </a:xfrm>
            <a:prstGeom prst="rect">
              <a:avLst/>
            </a:prstGeom>
            <a:noFill/>
          </p:spPr>
          <p:txBody>
            <a:bodyPr wrap="none" rtlCol="0">
              <a:spAutoFit/>
            </a:bodyPr>
            <a:lstStyle/>
            <a:p>
              <a:pPr algn="ctr"/>
              <a:r>
                <a:rPr lang="ja-JP" altLang="en-US" sz="2400" b="1" dirty="0">
                  <a:solidFill>
                    <a:schemeClr val="bg1"/>
                  </a:solidFill>
                  <a:latin typeface="游ゴシック" panose="020B0400000000000000" pitchFamily="50" charset="-128"/>
                  <a:ea typeface="游ゴシック" panose="020B0400000000000000" pitchFamily="50" charset="-128"/>
                </a:rPr>
                <a:t>顧客</a:t>
              </a:r>
              <a:endParaRPr lang="en-US" altLang="ja-JP" sz="2400" b="1" dirty="0">
                <a:solidFill>
                  <a:schemeClr val="bg1"/>
                </a:solidFill>
                <a:latin typeface="游ゴシック" panose="020B0400000000000000" pitchFamily="50" charset="-128"/>
                <a:ea typeface="游ゴシック" panose="020B0400000000000000" pitchFamily="50" charset="-128"/>
              </a:endParaRPr>
            </a:p>
          </p:txBody>
        </p:sp>
      </p:grpSp>
      <p:sp>
        <p:nvSpPr>
          <p:cNvPr id="40" name="吹き出し: 円形 39">
            <a:extLst>
              <a:ext uri="{FF2B5EF4-FFF2-40B4-BE49-F238E27FC236}">
                <a16:creationId xmlns:a16="http://schemas.microsoft.com/office/drawing/2014/main" xmlns="" id="{1899AE4A-3539-422D-A7BE-A1D769AA8E0C}"/>
              </a:ext>
            </a:extLst>
          </p:cNvPr>
          <p:cNvSpPr/>
          <p:nvPr/>
        </p:nvSpPr>
        <p:spPr>
          <a:xfrm>
            <a:off x="7241369" y="3883112"/>
            <a:ext cx="1742851" cy="1769959"/>
          </a:xfrm>
          <a:prstGeom prst="wedgeEllipseCallout">
            <a:avLst>
              <a:gd name="adj1" fmla="val -54113"/>
              <a:gd name="adj2" fmla="val -38991"/>
            </a:avLst>
          </a:prstGeom>
          <a:solidFill>
            <a:schemeClr val="bg1"/>
          </a:solidFill>
          <a:ln w="38100">
            <a:solidFill>
              <a:srgbClr val="ED5C2F"/>
            </a:solidFill>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sz="2000" b="1" dirty="0">
                <a:solidFill>
                  <a:schemeClr val="tx1"/>
                </a:solidFill>
                <a:latin typeface="游ゴシック" panose="020B0400000000000000" pitchFamily="50" charset="-128"/>
                <a:ea typeface="游ゴシック" panose="020B0400000000000000" pitchFamily="50" charset="-128"/>
              </a:rPr>
              <a:t>いいね！</a:t>
            </a:r>
            <a:endParaRPr kumimoji="1" lang="en-US" altLang="ja-JP" sz="20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tx1"/>
                </a:solidFill>
                <a:latin typeface="游ゴシック" panose="020B0400000000000000" pitchFamily="50" charset="-128"/>
                <a:ea typeface="游ゴシック" panose="020B0400000000000000" pitchFamily="50" charset="-128"/>
              </a:rPr>
              <a:t>これからも</a:t>
            </a:r>
            <a:endParaRPr kumimoji="1" lang="en-US" altLang="ja-JP" sz="20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tx1"/>
                </a:solidFill>
                <a:latin typeface="游ゴシック" panose="020B0400000000000000" pitchFamily="50" charset="-128"/>
                <a:ea typeface="游ゴシック" panose="020B0400000000000000" pitchFamily="50" charset="-128"/>
              </a:rPr>
              <a:t>頼むよ</a:t>
            </a:r>
          </a:p>
        </p:txBody>
      </p:sp>
      <p:sp>
        <p:nvSpPr>
          <p:cNvPr id="41" name="吹き出し: 円形 40">
            <a:extLst>
              <a:ext uri="{FF2B5EF4-FFF2-40B4-BE49-F238E27FC236}">
                <a16:creationId xmlns:a16="http://schemas.microsoft.com/office/drawing/2014/main" xmlns="" id="{5B0EC691-CC0A-4D55-A015-9AEB5BC3201F}"/>
              </a:ext>
            </a:extLst>
          </p:cNvPr>
          <p:cNvSpPr/>
          <p:nvPr/>
        </p:nvSpPr>
        <p:spPr>
          <a:xfrm>
            <a:off x="142072" y="1588565"/>
            <a:ext cx="1896513" cy="1522752"/>
          </a:xfrm>
          <a:prstGeom prst="wedgeEllipseCallout">
            <a:avLst>
              <a:gd name="adj1" fmla="val 34289"/>
              <a:gd name="adj2" fmla="val 53814"/>
            </a:avLst>
          </a:prstGeom>
          <a:solidFill>
            <a:schemeClr val="bg1"/>
          </a:solidFill>
          <a:ln w="38100">
            <a:solidFill>
              <a:srgbClr val="ED5C2F"/>
            </a:solidFill>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喜んでもらえて</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solidFill>
                <a:latin typeface="游ゴシック" panose="020B0400000000000000" pitchFamily="50" charset="-128"/>
                <a:ea typeface="游ゴシック" panose="020B0400000000000000" pitchFamily="50" charset="-128"/>
              </a:rPr>
              <a:t>よかった！</a:t>
            </a:r>
          </a:p>
        </p:txBody>
      </p:sp>
      <p:sp>
        <p:nvSpPr>
          <p:cNvPr id="42" name="コンテンツ プレースホルダー 2">
            <a:extLst>
              <a:ext uri="{FF2B5EF4-FFF2-40B4-BE49-F238E27FC236}">
                <a16:creationId xmlns:a16="http://schemas.microsoft.com/office/drawing/2014/main" xmlns="" id="{3632BBE1-4608-4A49-9B6F-634B40BD2C1D}"/>
              </a:ext>
            </a:extLst>
          </p:cNvPr>
          <p:cNvSpPr txBox="1">
            <a:spLocks/>
          </p:cNvSpPr>
          <p:nvPr/>
        </p:nvSpPr>
        <p:spPr bwMode="gray">
          <a:xfrm>
            <a:off x="0" y="929115"/>
            <a:ext cx="8615363" cy="653402"/>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975" indent="0">
              <a:buFont typeface="Arial" panose="020B0604020202020204" pitchFamily="34" charset="0"/>
              <a:buNone/>
            </a:pPr>
            <a:r>
              <a:rPr lang="ja-JP" altLang="en-US" sz="2400" b="1" dirty="0">
                <a:solidFill>
                  <a:srgbClr val="FE6E54"/>
                </a:solidFill>
                <a:latin typeface="游ゴシック" panose="020B0400000000000000" pitchFamily="50" charset="-128"/>
                <a:ea typeface="游ゴシック" panose="020B0400000000000000" pitchFamily="50" charset="-128"/>
              </a:rPr>
              <a:t>うれしいダブルスパイラル</a:t>
            </a:r>
          </a:p>
        </p:txBody>
      </p:sp>
      <p:sp>
        <p:nvSpPr>
          <p:cNvPr id="43" name="コンテンツ プレースホルダー 2">
            <a:extLst>
              <a:ext uri="{FF2B5EF4-FFF2-40B4-BE49-F238E27FC236}">
                <a16:creationId xmlns:a16="http://schemas.microsoft.com/office/drawing/2014/main" xmlns="" id="{37E59A4A-1786-44BC-9E98-C7776927ED1C}"/>
              </a:ext>
            </a:extLst>
          </p:cNvPr>
          <p:cNvSpPr txBox="1">
            <a:spLocks/>
          </p:cNvSpPr>
          <p:nvPr/>
        </p:nvSpPr>
        <p:spPr bwMode="gray">
          <a:xfrm>
            <a:off x="7343332" y="964660"/>
            <a:ext cx="1616269" cy="485386"/>
          </a:xfrm>
          <a:prstGeom prst="roundRect">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buFont typeface="Arial" panose="020B0604020202020204" pitchFamily="34" charset="0"/>
              <a:buNone/>
            </a:pPr>
            <a:r>
              <a:rPr lang="en-US" altLang="ja-JP"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あり</a:t>
            </a:r>
          </a:p>
        </p:txBody>
      </p:sp>
      <p:grpSp>
        <p:nvGrpSpPr>
          <p:cNvPr id="22" name="グループ化 21"/>
          <p:cNvGrpSpPr/>
          <p:nvPr/>
        </p:nvGrpSpPr>
        <p:grpSpPr>
          <a:xfrm>
            <a:off x="3597612" y="2847458"/>
            <a:ext cx="1415772" cy="1745344"/>
            <a:chOff x="3597612" y="2847458"/>
            <a:chExt cx="1415772" cy="1745344"/>
          </a:xfrm>
        </p:grpSpPr>
        <p:sp>
          <p:nvSpPr>
            <p:cNvPr id="38" name="フリーフォーム 22">
              <a:extLst>
                <a:ext uri="{FF2B5EF4-FFF2-40B4-BE49-F238E27FC236}">
                  <a16:creationId xmlns:a16="http://schemas.microsoft.com/office/drawing/2014/main" xmlns="" id="{0B8FD3CB-411E-4EF1-9E14-EEDB10A7A2E5}"/>
                </a:ext>
              </a:extLst>
            </p:cNvPr>
            <p:cNvSpPr/>
            <p:nvPr/>
          </p:nvSpPr>
          <p:spPr>
            <a:xfrm>
              <a:off x="3920641" y="2847458"/>
              <a:ext cx="781892" cy="1662246"/>
            </a:xfrm>
            <a:custGeom>
              <a:avLst/>
              <a:gdLst>
                <a:gd name="connsiteX0" fmla="*/ 315884 w 631768"/>
                <a:gd name="connsiteY0" fmla="*/ 0 h 1343091"/>
                <a:gd name="connsiteX1" fmla="*/ 631768 w 631768"/>
                <a:gd name="connsiteY1" fmla="*/ 315884 h 1343091"/>
                <a:gd name="connsiteX2" fmla="*/ 438840 w 631768"/>
                <a:gd name="connsiteY2" fmla="*/ 606944 h 1343091"/>
                <a:gd name="connsiteX3" fmla="*/ 379916 w 631768"/>
                <a:gd name="connsiteY3" fmla="*/ 618841 h 1343091"/>
                <a:gd name="connsiteX4" fmla="*/ 438840 w 631768"/>
                <a:gd name="connsiteY4" fmla="*/ 630737 h 1343091"/>
                <a:gd name="connsiteX5" fmla="*/ 631768 w 631768"/>
                <a:gd name="connsiteY5" fmla="*/ 921797 h 1343091"/>
                <a:gd name="connsiteX6" fmla="*/ 631768 w 631768"/>
                <a:gd name="connsiteY6" fmla="*/ 1343091 h 1343091"/>
                <a:gd name="connsiteX7" fmla="*/ 0 w 631768"/>
                <a:gd name="connsiteY7" fmla="*/ 1343091 h 1343091"/>
                <a:gd name="connsiteX8" fmla="*/ 0 w 631768"/>
                <a:gd name="connsiteY8" fmla="*/ 921797 h 1343091"/>
                <a:gd name="connsiteX9" fmla="*/ 192928 w 631768"/>
                <a:gd name="connsiteY9" fmla="*/ 630737 h 1343091"/>
                <a:gd name="connsiteX10" fmla="*/ 251852 w 631768"/>
                <a:gd name="connsiteY10" fmla="*/ 618841 h 1343091"/>
                <a:gd name="connsiteX11" fmla="*/ 192928 w 631768"/>
                <a:gd name="connsiteY11" fmla="*/ 606944 h 1343091"/>
                <a:gd name="connsiteX12" fmla="*/ 0 w 631768"/>
                <a:gd name="connsiteY12" fmla="*/ 315884 h 1343091"/>
                <a:gd name="connsiteX13" fmla="*/ 315884 w 631768"/>
                <a:gd name="connsiteY13" fmla="*/ 0 h 1343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768" h="1343091">
                  <a:moveTo>
                    <a:pt x="315884" y="0"/>
                  </a:moveTo>
                  <a:cubicBezTo>
                    <a:pt x="490342" y="0"/>
                    <a:pt x="631768" y="141426"/>
                    <a:pt x="631768" y="315884"/>
                  </a:cubicBezTo>
                  <a:cubicBezTo>
                    <a:pt x="631768" y="446727"/>
                    <a:pt x="552216" y="558990"/>
                    <a:pt x="438840" y="606944"/>
                  </a:cubicBezTo>
                  <a:lnTo>
                    <a:pt x="379916" y="618841"/>
                  </a:lnTo>
                  <a:lnTo>
                    <a:pt x="438840" y="630737"/>
                  </a:lnTo>
                  <a:cubicBezTo>
                    <a:pt x="552216" y="678691"/>
                    <a:pt x="631768" y="790954"/>
                    <a:pt x="631768" y="921797"/>
                  </a:cubicBezTo>
                  <a:lnTo>
                    <a:pt x="631768" y="1343091"/>
                  </a:lnTo>
                  <a:lnTo>
                    <a:pt x="0" y="1343091"/>
                  </a:lnTo>
                  <a:lnTo>
                    <a:pt x="0" y="921797"/>
                  </a:lnTo>
                  <a:cubicBezTo>
                    <a:pt x="0" y="790954"/>
                    <a:pt x="79552" y="678691"/>
                    <a:pt x="192928" y="630737"/>
                  </a:cubicBezTo>
                  <a:lnTo>
                    <a:pt x="251852" y="618841"/>
                  </a:lnTo>
                  <a:lnTo>
                    <a:pt x="192928" y="606944"/>
                  </a:lnTo>
                  <a:cubicBezTo>
                    <a:pt x="79552" y="558990"/>
                    <a:pt x="0" y="446727"/>
                    <a:pt x="0" y="315884"/>
                  </a:cubicBezTo>
                  <a:cubicBezTo>
                    <a:pt x="0" y="141426"/>
                    <a:pt x="141426" y="0"/>
                    <a:pt x="315884" y="0"/>
                  </a:cubicBezTo>
                  <a:close/>
                </a:path>
              </a:pathLst>
            </a:custGeom>
            <a:solidFill>
              <a:srgbClr val="52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latin typeface="+mn-ea"/>
              </a:endParaRPr>
            </a:p>
          </p:txBody>
        </p:sp>
        <p:sp>
          <p:nvSpPr>
            <p:cNvPr id="39" name="テキスト ボックス 38">
              <a:extLst>
                <a:ext uri="{FF2B5EF4-FFF2-40B4-BE49-F238E27FC236}">
                  <a16:creationId xmlns:a16="http://schemas.microsoft.com/office/drawing/2014/main" xmlns="" id="{F523A268-2E84-412C-A86B-CE6FC8A3FD39}"/>
                </a:ext>
              </a:extLst>
            </p:cNvPr>
            <p:cNvSpPr txBox="1"/>
            <p:nvPr/>
          </p:nvSpPr>
          <p:spPr>
            <a:xfrm>
              <a:off x="3597612" y="3761805"/>
              <a:ext cx="1415772" cy="830997"/>
            </a:xfrm>
            <a:prstGeom prst="rect">
              <a:avLst/>
            </a:prstGeom>
            <a:noFill/>
          </p:spPr>
          <p:txBody>
            <a:bodyPr wrap="none" rtlCol="0">
              <a:spAutoFit/>
            </a:bodyPr>
            <a:lstStyle/>
            <a:p>
              <a:pPr algn="ctr"/>
              <a:r>
                <a:rPr kumimoji="1" lang="ja-JP" altLang="en-US" sz="2400" b="1" dirty="0">
                  <a:latin typeface="游ゴシック" panose="020B0400000000000000" pitchFamily="50" charset="-128"/>
                  <a:ea typeface="游ゴシック" panose="020B0400000000000000" pitchFamily="50" charset="-128"/>
                </a:rPr>
                <a:t>顧客と</a:t>
              </a:r>
              <a:r>
                <a:rPr kumimoji="1" lang="en-US" altLang="ja-JP" sz="2400" b="1" dirty="0">
                  <a:latin typeface="游ゴシック" panose="020B0400000000000000" pitchFamily="50" charset="-128"/>
                  <a:ea typeface="游ゴシック" panose="020B0400000000000000" pitchFamily="50" charset="-128"/>
                </a:rPr>
                <a:t/>
              </a:r>
              <a:br>
                <a:rPr kumimoji="1" lang="en-US" altLang="ja-JP" sz="2400" b="1" dirty="0">
                  <a:latin typeface="游ゴシック" panose="020B0400000000000000" pitchFamily="50" charset="-128"/>
                  <a:ea typeface="游ゴシック" panose="020B0400000000000000" pitchFamily="50" charset="-128"/>
                </a:rPr>
              </a:br>
              <a:r>
                <a:rPr kumimoji="1" lang="ja-JP" altLang="en-US" sz="2400" b="1" dirty="0">
                  <a:latin typeface="游ゴシック" panose="020B0400000000000000" pitchFamily="50" charset="-128"/>
                  <a:ea typeface="游ゴシック" panose="020B0400000000000000" pitchFamily="50" charset="-128"/>
                </a:rPr>
                <a:t>接する人</a:t>
              </a:r>
              <a:endParaRPr kumimoji="1" lang="ja-JP" altLang="en-US" sz="2000" dirty="0">
                <a:latin typeface="游ゴシック" panose="020B0400000000000000" pitchFamily="50" charset="-128"/>
                <a:ea typeface="游ゴシック" panose="020B0400000000000000" pitchFamily="50" charset="-128"/>
              </a:endParaRPr>
            </a:p>
          </p:txBody>
        </p:sp>
      </p:grpSp>
      <p:sp>
        <p:nvSpPr>
          <p:cNvPr id="37" name="スライド番号プレースホルダー 8">
            <a:extLst>
              <a:ext uri="{FF2B5EF4-FFF2-40B4-BE49-F238E27FC236}">
                <a16:creationId xmlns:a16="http://schemas.microsoft.com/office/drawing/2014/main" xmlns="" id="{D4CB04DD-EDE9-4ACE-B0F4-470B0ACFAFC6}"/>
              </a:ext>
            </a:extLst>
          </p:cNvPr>
          <p:cNvSpPr>
            <a:spLocks noGrp="1"/>
          </p:cNvSpPr>
          <p:nvPr>
            <p:ph type="sldNum" sz="quarter" idx="10"/>
          </p:nvPr>
        </p:nvSpPr>
        <p:spPr bwMode="gray">
          <a:xfrm>
            <a:off x="8604070" y="6492875"/>
            <a:ext cx="539930" cy="365125"/>
          </a:xfrm>
        </p:spPr>
        <p:txBody>
          <a:bodyPr/>
          <a:lstStyle/>
          <a:p>
            <a:fld id="{194B20C9-26D2-4B3D-B0E5-BA1A1EAC872E}" type="slidenum">
              <a:rPr lang="ja-JP" altLang="en-US" smtClean="0"/>
              <a:pPr/>
              <a:t>28</a:t>
            </a:fld>
            <a:endParaRPr lang="ja-JP" altLang="en-US"/>
          </a:p>
        </p:txBody>
      </p:sp>
    </p:spTree>
    <p:extLst>
      <p:ext uri="{BB962C8B-B14F-4D97-AF65-F5344CB8AC3E}">
        <p14:creationId xmlns:p14="http://schemas.microsoft.com/office/powerpoint/2010/main" val="398159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250"/>
                                        <p:tgtEl>
                                          <p:spTgt spid="40"/>
                                        </p:tgtEl>
                                      </p:cBhvr>
                                    </p:animEffect>
                                  </p:childTnLst>
                                </p:cTn>
                              </p:par>
                            </p:childTnLst>
                          </p:cTn>
                        </p:par>
                        <p:par>
                          <p:cTn id="28" fill="hold">
                            <p:stCondLst>
                              <p:cond delay="25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right)">
                                      <p:cBhvr>
                                        <p:cTn id="36" dur="250"/>
                                        <p:tgtEl>
                                          <p:spTgt spid="41"/>
                                        </p:tgtEl>
                                      </p:cBhvr>
                                    </p:animEffect>
                                  </p:childTnLst>
                                </p:cTn>
                              </p:par>
                            </p:childTnLst>
                          </p:cTn>
                        </p:par>
                        <p:par>
                          <p:cTn id="37" fill="hold">
                            <p:stCondLst>
                              <p:cond delay="25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40" grpId="0" animBg="1"/>
      <p:bldP spid="4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2822189" y="4945208"/>
            <a:ext cx="1742857" cy="1666667"/>
          </a:xfrm>
          <a:prstGeom prst="rect">
            <a:avLst/>
          </a:prstGeom>
        </p:spPr>
      </p:pic>
      <p:pic>
        <p:nvPicPr>
          <p:cNvPr id="16" name="図 15"/>
          <p:cNvPicPr>
            <a:picLocks noChangeAspect="1"/>
          </p:cNvPicPr>
          <p:nvPr/>
        </p:nvPicPr>
        <p:blipFill>
          <a:blip r:embed="rId3">
            <a:clrChange>
              <a:clrFrom>
                <a:srgbClr val="FFFFFF"/>
              </a:clrFrom>
              <a:clrTo>
                <a:srgbClr val="FFFFFF">
                  <a:alpha val="0"/>
                </a:srgbClr>
              </a:clrTo>
            </a:clrChange>
          </a:blip>
          <a:stretch>
            <a:fillRect/>
          </a:stretch>
        </p:blipFill>
        <p:spPr>
          <a:xfrm>
            <a:off x="179420" y="3763118"/>
            <a:ext cx="1961905" cy="1714286"/>
          </a:xfrm>
          <a:prstGeom prst="rect">
            <a:avLst/>
          </a:prstGeom>
        </p:spPr>
      </p:pic>
      <p:pic>
        <p:nvPicPr>
          <p:cNvPr id="19" name="図 18"/>
          <p:cNvPicPr>
            <a:picLocks noChangeAspect="1"/>
          </p:cNvPicPr>
          <p:nvPr/>
        </p:nvPicPr>
        <p:blipFill>
          <a:blip r:embed="rId4">
            <a:clrChange>
              <a:clrFrom>
                <a:srgbClr val="FF5039"/>
              </a:clrFrom>
              <a:clrTo>
                <a:srgbClr val="FF5039">
                  <a:alpha val="0"/>
                </a:srgbClr>
              </a:clrTo>
            </a:clrChange>
          </a:blip>
          <a:stretch>
            <a:fillRect/>
          </a:stretch>
        </p:blipFill>
        <p:spPr>
          <a:xfrm>
            <a:off x="7364588" y="2168523"/>
            <a:ext cx="1647619" cy="1942857"/>
          </a:xfrm>
          <a:prstGeom prst="snip2SameRect">
            <a:avLst>
              <a:gd name="adj1" fmla="val 34606"/>
              <a:gd name="adj2" fmla="val 0"/>
            </a:avLst>
          </a:prstGeom>
        </p:spPr>
      </p:pic>
      <p:pic>
        <p:nvPicPr>
          <p:cNvPr id="18" name="図 17"/>
          <p:cNvPicPr>
            <a:picLocks noChangeAspect="1"/>
          </p:cNvPicPr>
          <p:nvPr/>
        </p:nvPicPr>
        <p:blipFill>
          <a:blip r:embed="rId5"/>
          <a:stretch>
            <a:fillRect/>
          </a:stretch>
        </p:blipFill>
        <p:spPr>
          <a:xfrm>
            <a:off x="4437562" y="808918"/>
            <a:ext cx="2352381" cy="1723810"/>
          </a:xfrm>
          <a:prstGeom prst="rect">
            <a:avLst/>
          </a:prstGeom>
        </p:spPr>
      </p:pic>
      <p:sp>
        <p:nvSpPr>
          <p:cNvPr id="2" name="タイトル 1"/>
          <p:cNvSpPr>
            <a:spLocks noGrp="1"/>
          </p:cNvSpPr>
          <p:nvPr>
            <p:ph type="title"/>
          </p:nvPr>
        </p:nvSpPr>
        <p:spPr bwMode="gray"/>
        <p:txBody>
          <a:bodyPr>
            <a:normAutofit/>
          </a:bodyPr>
          <a:lstStyle/>
          <a:p>
            <a:pPr algn="l"/>
            <a:r>
              <a:rPr kumimoji="1" lang="en-US" altLang="ja-JP" dirty="0">
                <a:latin typeface="游ゴシック" panose="020B0400000000000000" pitchFamily="50" charset="-128"/>
                <a:ea typeface="游ゴシック" panose="020B0400000000000000" pitchFamily="50" charset="-128"/>
              </a:rPr>
              <a:t>HCD</a:t>
            </a:r>
            <a:r>
              <a:rPr kumimoji="1" lang="ja-JP" altLang="en-US" dirty="0">
                <a:latin typeface="游ゴシック" panose="020B0400000000000000" pitchFamily="50" charset="-128"/>
                <a:ea typeface="游ゴシック" panose="020B0400000000000000" pitchFamily="50" charset="-128"/>
              </a:rPr>
              <a:t>サイクル（</a:t>
            </a:r>
            <a:r>
              <a:rPr kumimoji="1" lang="en-US" altLang="ja-JP" dirty="0">
                <a:latin typeface="游ゴシック" panose="020B0400000000000000" pitchFamily="50" charset="-128"/>
                <a:ea typeface="游ゴシック" panose="020B0400000000000000" pitchFamily="50" charset="-128"/>
              </a:rPr>
              <a:t>ISO9241-210</a:t>
            </a:r>
            <a:r>
              <a:rPr kumimoji="1" lang="ja-JP" altLang="en-US" dirty="0">
                <a:latin typeface="游ゴシック" panose="020B0400000000000000" pitchFamily="50" charset="-128"/>
                <a:ea typeface="游ゴシック" panose="020B0400000000000000" pitchFamily="50" charset="-128"/>
              </a:rPr>
              <a:t>）</a:t>
            </a:r>
          </a:p>
        </p:txBody>
      </p:sp>
      <p:sp>
        <p:nvSpPr>
          <p:cNvPr id="5" name="テキスト ボックス 4"/>
          <p:cNvSpPr txBox="1"/>
          <p:nvPr/>
        </p:nvSpPr>
        <p:spPr bwMode="gray">
          <a:xfrm>
            <a:off x="5577301" y="6556459"/>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スライド番号プレースホルダー 8"/>
          <p:cNvSpPr>
            <a:spLocks noGrp="1"/>
          </p:cNvSpPr>
          <p:nvPr>
            <p:ph type="sldNum" sz="quarter" idx="10"/>
          </p:nvPr>
        </p:nvSpPr>
        <p:spPr bwMode="gray"/>
        <p:txBody>
          <a:bodyPr/>
          <a:lstStyle/>
          <a:p>
            <a:fld id="{194B20C9-26D2-4B3D-B0E5-BA1A1EAC872E}" type="slidenum">
              <a:rPr lang="ja-JP" altLang="en-US" smtClean="0"/>
              <a:pPr/>
              <a:t>29</a:t>
            </a:fld>
            <a:endParaRPr lang="ja-JP" altLang="en-US"/>
          </a:p>
        </p:txBody>
      </p:sp>
      <p:pic>
        <p:nvPicPr>
          <p:cNvPr id="6" name="図 5"/>
          <p:cNvPicPr>
            <a:picLocks noChangeAspect="1"/>
          </p:cNvPicPr>
          <p:nvPr/>
        </p:nvPicPr>
        <p:blipFill>
          <a:blip r:embed="rId6"/>
          <a:stretch>
            <a:fillRect/>
          </a:stretch>
        </p:blipFill>
        <p:spPr bwMode="gray">
          <a:xfrm>
            <a:off x="2458865" y="2399438"/>
            <a:ext cx="4152381" cy="2428571"/>
          </a:xfrm>
          <a:prstGeom prst="rect">
            <a:avLst/>
          </a:prstGeom>
        </p:spPr>
      </p:pic>
      <p:sp>
        <p:nvSpPr>
          <p:cNvPr id="10" name="テキスト ボックス 9"/>
          <p:cNvSpPr txBox="1"/>
          <p:nvPr/>
        </p:nvSpPr>
        <p:spPr bwMode="gray">
          <a:xfrm>
            <a:off x="3139729" y="4335593"/>
            <a:ext cx="2270883"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3"/>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ユーザーの要求事項を</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満足させる設計による</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解決策の作成</a:t>
            </a:r>
          </a:p>
        </p:txBody>
      </p:sp>
      <p:sp>
        <p:nvSpPr>
          <p:cNvPr id="12" name="テキスト ボックス 11"/>
          <p:cNvSpPr txBox="1"/>
          <p:nvPr/>
        </p:nvSpPr>
        <p:spPr bwMode="gray">
          <a:xfrm>
            <a:off x="3674682" y="2243456"/>
            <a:ext cx="1735930"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利用状況の</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把握と明示</a:t>
            </a:r>
          </a:p>
        </p:txBody>
      </p:sp>
      <p:sp>
        <p:nvSpPr>
          <p:cNvPr id="13" name="テキスト ボックス 12"/>
          <p:cNvSpPr txBox="1"/>
          <p:nvPr/>
        </p:nvSpPr>
        <p:spPr bwMode="gray">
          <a:xfrm>
            <a:off x="5410612" y="3370758"/>
            <a:ext cx="2032758"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2"/>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ユーザーの要求事項</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の明確化</a:t>
            </a:r>
          </a:p>
        </p:txBody>
      </p:sp>
      <p:sp>
        <p:nvSpPr>
          <p:cNvPr id="14" name="テキスト ボックス 13"/>
          <p:cNvSpPr txBox="1"/>
          <p:nvPr/>
        </p:nvSpPr>
        <p:spPr bwMode="gray">
          <a:xfrm>
            <a:off x="863226" y="2420724"/>
            <a:ext cx="1077218" cy="615553"/>
          </a:xfrm>
          <a:prstGeom prst="rect">
            <a:avLst/>
          </a:prstGeom>
          <a:solidFill>
            <a:schemeClr val="bg1"/>
          </a:solidFill>
        </p:spPr>
        <p:txBody>
          <a:bodyPr wrap="none" lIns="0" tIns="0" rIns="0" bIns="0" rtlCol="0">
            <a:spAutoFit/>
          </a:bodyPr>
          <a:lstStyle/>
          <a:p>
            <a:pPr algn="ctr">
              <a:lnSpc>
                <a:spcPts val="1600"/>
              </a:lnSpc>
            </a:pP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要求事項へ</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適合している</a:t>
            </a:r>
            <a: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latin typeface="游ゴシック" panose="020B0400000000000000" pitchFamily="50" charset="-128"/>
                <a:ea typeface="游ゴシック" panose="020B0400000000000000" pitchFamily="50" charset="-128"/>
                <a:cs typeface="メイリオ" panose="020B0604030504040204" pitchFamily="50" charset="-128"/>
              </a:rPr>
              <a:t>（実装）</a:t>
            </a:r>
          </a:p>
        </p:txBody>
      </p:sp>
      <p:sp>
        <p:nvSpPr>
          <p:cNvPr id="15" name="テキスト ボックス 14"/>
          <p:cNvSpPr txBox="1"/>
          <p:nvPr/>
        </p:nvSpPr>
        <p:spPr bwMode="gray">
          <a:xfrm>
            <a:off x="3191966" y="3068314"/>
            <a:ext cx="1128514" cy="143277"/>
          </a:xfrm>
          <a:prstGeom prst="rect">
            <a:avLst/>
          </a:prstGeom>
          <a:solidFill>
            <a:schemeClr val="bg1"/>
          </a:solidFill>
        </p:spPr>
        <p:txBody>
          <a:bodyPr wrap="none" lIns="0" tIns="0" rIns="0" bIns="0" rtlCol="0">
            <a:noAutofit/>
          </a:bodyPr>
          <a:lstStyle/>
          <a:p>
            <a:pPr algn="ctr"/>
            <a:endPar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 name="図 6"/>
          <p:cNvPicPr>
            <a:picLocks noChangeAspect="1"/>
          </p:cNvPicPr>
          <p:nvPr/>
        </p:nvPicPr>
        <p:blipFill>
          <a:blip r:embed="rId7"/>
          <a:stretch>
            <a:fillRect/>
          </a:stretch>
        </p:blipFill>
        <p:spPr bwMode="gray">
          <a:xfrm>
            <a:off x="1305211" y="3028287"/>
            <a:ext cx="428571" cy="800000"/>
          </a:xfrm>
          <a:prstGeom prst="rect">
            <a:avLst/>
          </a:prstGeom>
        </p:spPr>
      </p:pic>
      <p:sp>
        <p:nvSpPr>
          <p:cNvPr id="11" name="テキスト ボックス 10"/>
          <p:cNvSpPr txBox="1"/>
          <p:nvPr/>
        </p:nvSpPr>
        <p:spPr bwMode="gray">
          <a:xfrm>
            <a:off x="1723465" y="3367176"/>
            <a:ext cx="2032758" cy="648000"/>
          </a:xfrm>
          <a:prstGeom prst="roundRect">
            <a:avLst/>
          </a:prstGeom>
          <a:solidFill>
            <a:srgbClr val="FF4938"/>
          </a:solidFill>
        </p:spPr>
        <p:txBody>
          <a:bodyPr wrap="none" lIns="36000" tIns="36000" rIns="72000" bIns="0" rtlCol="0" anchor="ctr">
            <a:noAutofit/>
          </a:bodyPr>
          <a:lstStyle/>
          <a:p>
            <a:pPr marL="266700" indent="-266700">
              <a:lnSpc>
                <a:spcPts val="1600"/>
              </a:lnSpc>
              <a:buFont typeface="+mj-ea"/>
              <a:buAutoNum type="circleNumDbPlain" startAt="4"/>
            </a:pP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要求事項に対する</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設計の評価</a:t>
            </a:r>
          </a:p>
        </p:txBody>
      </p:sp>
      <p:pic>
        <p:nvPicPr>
          <p:cNvPr id="22" name="図 21"/>
          <p:cNvPicPr>
            <a:picLocks noChangeAspect="1"/>
          </p:cNvPicPr>
          <p:nvPr/>
        </p:nvPicPr>
        <p:blipFill>
          <a:blip r:embed="rId8"/>
          <a:stretch>
            <a:fillRect/>
          </a:stretch>
        </p:blipFill>
        <p:spPr>
          <a:xfrm>
            <a:off x="3195145" y="1658278"/>
            <a:ext cx="1476190" cy="580952"/>
          </a:xfrm>
          <a:prstGeom prst="rect">
            <a:avLst/>
          </a:prstGeom>
        </p:spPr>
      </p:pic>
      <p:sp>
        <p:nvSpPr>
          <p:cNvPr id="20" name="テキスト ボックス 19"/>
          <p:cNvSpPr txBox="1"/>
          <p:nvPr/>
        </p:nvSpPr>
        <p:spPr bwMode="gray">
          <a:xfrm>
            <a:off x="2106295" y="1260591"/>
            <a:ext cx="1140039" cy="1140039"/>
          </a:xfrm>
          <a:prstGeom prst="ellipse">
            <a:avLst/>
          </a:prstGeom>
          <a:solidFill>
            <a:schemeClr val="tx1">
              <a:lumMod val="50000"/>
              <a:lumOff val="50000"/>
            </a:schemeClr>
          </a:solidFill>
        </p:spPr>
        <p:txBody>
          <a:bodyPr wrap="none" lIns="0" tIns="0" rIns="0" bIns="0" rtlCol="0" anchor="b" anchorCtr="0">
            <a:noAutofit/>
          </a:bodyPr>
          <a:lstStyle/>
          <a:p>
            <a:pPr algn="ctr">
              <a:lnSpc>
                <a:spcPts val="1600"/>
              </a:lnSpc>
            </a:pP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人間中心</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設計プロセス</a:t>
            </a:r>
            <a: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
            </a:r>
            <a:br>
              <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b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の計画</a:t>
            </a:r>
          </a:p>
        </p:txBody>
      </p:sp>
      <p:sp>
        <p:nvSpPr>
          <p:cNvPr id="21" name="円/楕円 20"/>
          <p:cNvSpPr/>
          <p:nvPr/>
        </p:nvSpPr>
        <p:spPr bwMode="gray">
          <a:xfrm>
            <a:off x="2601106" y="1334729"/>
            <a:ext cx="188795" cy="188795"/>
          </a:xfrm>
          <a:prstGeom prst="ellipse">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cs typeface="Meiryo UI" panose="020B0604030504040204" pitchFamily="50" charset="-128"/>
              </a:rPr>
              <a:t>0</a:t>
            </a:r>
            <a:endParaRPr kumimoji="1" lang="ja-JP" altLang="en-US" sz="11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 name="テキスト ボックス 7"/>
          <p:cNvSpPr txBox="1"/>
          <p:nvPr/>
        </p:nvSpPr>
        <p:spPr bwMode="gray">
          <a:xfrm>
            <a:off x="4533524" y="3114456"/>
            <a:ext cx="1231106" cy="205184"/>
          </a:xfrm>
          <a:prstGeom prst="rect">
            <a:avLst/>
          </a:prstGeom>
          <a:noFill/>
        </p:spPr>
        <p:txBody>
          <a:bodyPr wrap="none" lIns="0" tIns="0" rIns="0" bIns="0" rtlCol="0">
            <a:spAutoFit/>
          </a:bodyPr>
          <a:lstStyle/>
          <a:p>
            <a:pPr>
              <a:lnSpc>
                <a:spcPts val="1600"/>
              </a:lnSpc>
            </a:pPr>
            <a:r>
              <a:rPr kumimoji="1" lang="ja-JP" altLang="en-US" sz="1200" dirty="0">
                <a:latin typeface="游ゴシック" panose="020B0400000000000000" pitchFamily="50" charset="-128"/>
                <a:ea typeface="游ゴシック" panose="020B0400000000000000" pitchFamily="50" charset="-128"/>
                <a:cs typeface="メイリオ" panose="020B0604030504040204" pitchFamily="50" charset="-128"/>
              </a:rPr>
              <a:t>適切な段階へ反復</a:t>
            </a:r>
          </a:p>
        </p:txBody>
      </p:sp>
    </p:spTree>
    <p:extLst>
      <p:ext uri="{BB962C8B-B14F-4D97-AF65-F5344CB8AC3E}">
        <p14:creationId xmlns:p14="http://schemas.microsoft.com/office/powerpoint/2010/main" val="395392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lang="ja-JP" altLang="en-US" sz="4800" b="1" dirty="0">
                <a:latin typeface="游ゴシック" panose="020B0400000000000000" pitchFamily="50" charset="-128"/>
                <a:ea typeface="游ゴシック" panose="020B0400000000000000" pitchFamily="50" charset="-128"/>
              </a:rPr>
              <a:t>１</a:t>
            </a:r>
            <a:r>
              <a:rPr lang="en-US" altLang="ja-JP" sz="4800" b="1" dirty="0">
                <a:latin typeface="游ゴシック" panose="020B0400000000000000" pitchFamily="50" charset="-128"/>
                <a:ea typeface="游ゴシック" panose="020B0400000000000000" pitchFamily="50" charset="-128"/>
              </a:rPr>
              <a:t>.</a:t>
            </a:r>
            <a:r>
              <a:rPr lang="ja-JP" altLang="en-US" sz="4800" b="1" dirty="0">
                <a:latin typeface="游ゴシック" panose="020B0400000000000000" pitchFamily="50" charset="-128"/>
                <a:ea typeface="游ゴシック" panose="020B0400000000000000" pitchFamily="50" charset="-128"/>
              </a:rPr>
              <a:t> 顧客起点で</a:t>
            </a:r>
            <a:r>
              <a:rPr lang="ja-JP" altLang="en-US" sz="4800" b="1" dirty="0"/>
              <a:t>考える</a:t>
            </a:r>
            <a:endParaRPr kumimoji="1" lang="ja-JP" altLang="en-US" sz="4800" b="1" spc="-300" dirty="0">
              <a:latin typeface="游ゴシック" panose="020B0400000000000000" pitchFamily="50" charset="-128"/>
              <a:ea typeface="游ゴシック" panose="020B0400000000000000" pitchFamily="50" charset="-128"/>
            </a:endParaRPr>
          </a:p>
        </p:txBody>
      </p:sp>
      <p:sp>
        <p:nvSpPr>
          <p:cNvPr id="4" name="コンテンツ プレースホルダー 2"/>
          <p:cNvSpPr>
            <a:spLocks noGrp="1"/>
          </p:cNvSpPr>
          <p:nvPr>
            <p:ph idx="1"/>
          </p:nvPr>
        </p:nvSpPr>
        <p:spPr bwMode="gray">
          <a:xfrm>
            <a:off x="457200" y="3669732"/>
            <a:ext cx="8579296" cy="2496543"/>
          </a:xfrm>
        </p:spPr>
        <p:txBody>
          <a:bodyPr rIns="0"/>
          <a:lstStyle/>
          <a:p>
            <a:pPr>
              <a:buFont typeface="メイリオ" panose="020B0604030504040204" pitchFamily="50" charset="-128"/>
              <a:buChar char="◆"/>
            </a:pPr>
            <a:r>
              <a:rPr lang="ja-JP" altLang="en-US" sz="2800" dirty="0"/>
              <a:t>使いにくい業務システムが生まれる背景</a:t>
            </a:r>
          </a:p>
          <a:p>
            <a:pPr>
              <a:buFont typeface="メイリオ" panose="020B0604030504040204" pitchFamily="50" charset="-128"/>
              <a:buChar char="◆"/>
            </a:pPr>
            <a:r>
              <a:rPr lang="ja-JP" altLang="en-US" sz="2800" dirty="0"/>
              <a:t>これからの営業スタイル</a:t>
            </a:r>
          </a:p>
          <a:p>
            <a:pPr>
              <a:buFont typeface="メイリオ" panose="020B0604030504040204" pitchFamily="50" charset="-128"/>
              <a:buChar char="◆"/>
            </a:pPr>
            <a:r>
              <a:rPr lang="ja-JP" altLang="en-US" sz="2800" dirty="0"/>
              <a:t>人間中心設計とは</a:t>
            </a:r>
            <a:endParaRPr kumimoji="1" lang="ja-JP" altLang="en-US" sz="2800" dirty="0">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12"/>
          </p:nvPr>
        </p:nvSpPr>
        <p:spPr/>
        <p:txBody>
          <a:bodyPr/>
          <a:lstStyle/>
          <a:p>
            <a:fld id="{194B20C9-26D2-4B3D-B0E5-BA1A1EAC872E}" type="slidenum">
              <a:rPr lang="ja-JP" altLang="en-US" smtClean="0"/>
              <a:pPr/>
              <a:t>3</a:t>
            </a:fld>
            <a:endParaRPr lang="ja-JP" altLang="en-US"/>
          </a:p>
        </p:txBody>
      </p:sp>
      <p:sp>
        <p:nvSpPr>
          <p:cNvPr id="6" name="タイトル 1">
            <a:extLst>
              <a:ext uri="{FF2B5EF4-FFF2-40B4-BE49-F238E27FC236}">
                <a16:creationId xmlns:a16="http://schemas.microsoft.com/office/drawing/2014/main" xmlns="" id="{9E954A77-DEC0-448F-AC02-8B35A67C4A7E}"/>
              </a:ext>
            </a:extLst>
          </p:cNvPr>
          <p:cNvSpPr txBox="1">
            <a:spLocks/>
          </p:cNvSpPr>
          <p:nvPr/>
        </p:nvSpPr>
        <p:spPr bwMode="gray">
          <a:xfrm>
            <a:off x="0" y="2796554"/>
            <a:ext cx="9144000" cy="436589"/>
          </a:xfrm>
          <a:prstGeom prst="rect">
            <a:avLst/>
          </a:prstGeom>
          <a:solidFill>
            <a:srgbClr val="FE6E54">
              <a:alpha val="50000"/>
            </a:srgbClr>
          </a:solidFill>
        </p:spPr>
        <p:txBody>
          <a:bodyPr vert="horz" lIns="0" tIns="0" rIns="288000" bIns="0" rtlCol="0" anchor="ctr">
            <a:normAutofit/>
          </a:bodyPr>
          <a:lstStyle>
            <a:lvl1pPr algn="l" defTabSz="914400" rtl="0" eaLnBrk="1" latinLnBrk="0" hangingPunct="1">
              <a:spcBef>
                <a:spcPct val="0"/>
              </a:spcBef>
              <a:buNone/>
              <a:defRPr kumimoji="1" sz="4400" kern="12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defRPr>
            </a:lvl1pPr>
          </a:lstStyle>
          <a:p>
            <a:pPr algn="r"/>
            <a:r>
              <a:rPr lang="ja-JP" altLang="en-US" sz="2800" dirty="0">
                <a:solidFill>
                  <a:schemeClr val="tx1"/>
                </a:solidFill>
              </a:rPr>
              <a:t>利用者に寄り添う</a:t>
            </a:r>
          </a:p>
        </p:txBody>
      </p:sp>
    </p:spTree>
    <p:extLst>
      <p:ext uri="{BB962C8B-B14F-4D97-AF65-F5344CB8AC3E}">
        <p14:creationId xmlns:p14="http://schemas.microsoft.com/office/powerpoint/2010/main" val="627559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30</a:t>
            </a:fld>
            <a:endParaRPr lang="ja-JP" altLang="en-US" dirty="0"/>
          </a:p>
        </p:txBody>
      </p:sp>
      <p:graphicFrame>
        <p:nvGraphicFramePr>
          <p:cNvPr id="4" name="表 3"/>
          <p:cNvGraphicFramePr>
            <a:graphicFrameLocks noGrp="1"/>
          </p:cNvGraphicFramePr>
          <p:nvPr>
            <p:extLst/>
          </p:nvPr>
        </p:nvGraphicFramePr>
        <p:xfrm>
          <a:off x="333374" y="1459973"/>
          <a:ext cx="8486775" cy="4729680"/>
        </p:xfrm>
        <a:graphic>
          <a:graphicData uri="http://schemas.openxmlformats.org/drawingml/2006/table">
            <a:tbl>
              <a:tblPr firstRow="1" bandRow="1"/>
              <a:tblGrid>
                <a:gridCol w="3646889">
                  <a:extLst>
                    <a:ext uri="{9D8B030D-6E8A-4147-A177-3AD203B41FA5}">
                      <a16:colId xmlns:a16="http://schemas.microsoft.com/office/drawing/2014/main" xmlns="" val="20000"/>
                    </a:ext>
                  </a:extLst>
                </a:gridCol>
                <a:gridCol w="2706069">
                  <a:extLst>
                    <a:ext uri="{9D8B030D-6E8A-4147-A177-3AD203B41FA5}">
                      <a16:colId xmlns:a16="http://schemas.microsoft.com/office/drawing/2014/main" xmlns="" val="20001"/>
                    </a:ext>
                  </a:extLst>
                </a:gridCol>
                <a:gridCol w="2133817">
                  <a:extLst>
                    <a:ext uri="{9D8B030D-6E8A-4147-A177-3AD203B41FA5}">
                      <a16:colId xmlns:a16="http://schemas.microsoft.com/office/drawing/2014/main" xmlns="" val="20002"/>
                    </a:ext>
                  </a:extLst>
                </a:gridCol>
              </a:tblGrid>
              <a:tr h="0">
                <a:tc>
                  <a:txBody>
                    <a:bodyPr/>
                    <a:lstStyle/>
                    <a:p>
                      <a:pPr algn="ctr"/>
                      <a:r>
                        <a:rPr kumimoji="1" lang="en-US" altLang="ja-JP" sz="2000" b="1" dirty="0">
                          <a:solidFill>
                            <a:schemeClr val="bg1"/>
                          </a:solidFill>
                          <a:latin typeface="游ゴシック" panose="020B0400000000000000" pitchFamily="50" charset="-128"/>
                          <a:ea typeface="游ゴシック" panose="020B0400000000000000" pitchFamily="50" charset="-128"/>
                        </a:rPr>
                        <a:t>HCD</a:t>
                      </a:r>
                      <a:r>
                        <a:rPr kumimoji="1" lang="ja-JP" altLang="en-US" sz="2000" b="1" dirty="0">
                          <a:solidFill>
                            <a:schemeClr val="bg1"/>
                          </a:solidFill>
                          <a:latin typeface="游ゴシック" panose="020B0400000000000000" pitchFamily="50" charset="-128"/>
                          <a:ea typeface="游ゴシック" panose="020B0400000000000000" pitchFamily="50" charset="-128"/>
                        </a:rPr>
                        <a:t>サイクルの４つの活動</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E6E54"/>
                    </a:solidFill>
                  </a:tcPr>
                </a:tc>
                <a:tc gridSpan="2">
                  <a:txBody>
                    <a:bodyPr/>
                    <a:lstStyle/>
                    <a:p>
                      <a:pPr marL="85725" indent="0">
                        <a:buFontTx/>
                        <a:buNone/>
                      </a:pPr>
                      <a:r>
                        <a:rPr kumimoji="1" lang="ja-JP" altLang="en-US" sz="1800" b="1" dirty="0">
                          <a:latin typeface="游ゴシック" panose="020B0400000000000000" pitchFamily="50" charset="-128"/>
                          <a:ea typeface="游ゴシック" panose="020B0400000000000000" pitchFamily="50" charset="-128"/>
                        </a:rPr>
                        <a:t>主な手法・サブプロセス</a:t>
                      </a:r>
                      <a:endParaRPr kumimoji="1" lang="en-US" altLang="ja-JP" sz="1800" b="1" dirty="0">
                        <a:latin typeface="游ゴシック" panose="020B0400000000000000" pitchFamily="50" charset="-128"/>
                        <a:ea typeface="游ゴシック" panose="020B0400000000000000" pitchFamily="50" charset="-128"/>
                      </a:endParaRPr>
                    </a:p>
                  </a:txBody>
                  <a:tcPr marL="36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marL="285750" indent="-200025">
                        <a:buFont typeface="Wingdings" panose="05000000000000000000" pitchFamily="2" charset="2"/>
                        <a:buChar char="l"/>
                      </a:pPr>
                      <a:endParaRPr kumimoji="1" lang="ja-JP" altLang="en-US" sz="1600" dirty="0">
                        <a:latin typeface="游ゴシック Medium" panose="020B0500000000000000" pitchFamily="50" charset="-128"/>
                        <a:ea typeface="游ゴシック Medium" panose="020B0500000000000000" pitchFamily="50" charset="-128"/>
                      </a:endParaRPr>
                    </a:p>
                  </a:txBody>
                  <a:tcPr marL="36000" marR="36000" marT="72000" marB="36000">
                    <a:lnL w="3175" cap="flat" cmpd="sng" algn="ctr">
                      <a:solidFill>
                        <a:schemeClr val="bg1"/>
                      </a:solidFill>
                      <a:prstDash val="solid"/>
                      <a:round/>
                      <a:headEnd type="none" w="med" len="med"/>
                      <a:tailEnd type="none" w="med" len="med"/>
                    </a:lnL>
                    <a:lnR w="12700" cap="flat" cmpd="sng" algn="ctr">
                      <a:solidFill>
                        <a:srgbClr val="FE6E54"/>
                      </a:solidFill>
                      <a:prstDash val="solid"/>
                      <a:round/>
                      <a:headEnd type="none" w="med" len="med"/>
                      <a:tailEnd type="none" w="med" len="med"/>
                    </a:lnR>
                    <a:lnT w="12700" cap="flat" cmpd="sng" algn="ctr">
                      <a:solidFill>
                        <a:srgbClr val="FE6E54"/>
                      </a:solidFill>
                      <a:prstDash val="solid"/>
                      <a:round/>
                      <a:headEnd type="none" w="med" len="med"/>
                      <a:tailEnd type="none" w="med" len="med"/>
                    </a:lnT>
                    <a:lnB w="12700" cap="flat" cmpd="sng" algn="ctr">
                      <a:solidFill>
                        <a:srgbClr val="FE6E54"/>
                      </a:solidFill>
                      <a:prstDash val="solid"/>
                      <a:round/>
                      <a:headEnd type="none" w="med" len="med"/>
                      <a:tailEnd type="none" w="med" len="med"/>
                    </a:lnB>
                    <a:noFill/>
                  </a:tcPr>
                </a:tc>
                <a:extLst>
                  <a:ext uri="{0D108BD9-81ED-4DB2-BD59-A6C34878D82A}">
                    <a16:rowId xmlns:a16="http://schemas.microsoft.com/office/drawing/2014/main" xmlns="" val="10000"/>
                  </a:ext>
                </a:extLst>
              </a:tr>
              <a:tr h="1083360">
                <a:tc>
                  <a:txBody>
                    <a:bodyPr/>
                    <a:lstStyle/>
                    <a:p>
                      <a:pPr marL="0" indent="0" algn="l"/>
                      <a:r>
                        <a:rPr kumimoji="1" lang="ja-JP" altLang="en-US" sz="1800" dirty="0">
                          <a:solidFill>
                            <a:schemeClr val="tx1"/>
                          </a:solidFill>
                          <a:latin typeface="游ゴシック" panose="020B0400000000000000" pitchFamily="50" charset="-128"/>
                          <a:ea typeface="游ゴシック" panose="020B0400000000000000" pitchFamily="50" charset="-128"/>
                        </a:rPr>
                        <a:t>①</a:t>
                      </a:r>
                      <a:endParaRPr kumimoji="1" lang="en-US" altLang="ja-JP" sz="1800" dirty="0">
                        <a:solidFill>
                          <a:schemeClr val="tx1"/>
                        </a:solidFill>
                        <a:latin typeface="游ゴシック" panose="020B0400000000000000" pitchFamily="50" charset="-128"/>
                        <a:ea typeface="游ゴシック" panose="020B0400000000000000" pitchFamily="50" charset="-128"/>
                      </a:endParaRPr>
                    </a:p>
                    <a:p>
                      <a:pPr algn="l"/>
                      <a:r>
                        <a:rPr kumimoji="1" lang="ja-JP" altLang="en-US" sz="1800" dirty="0">
                          <a:solidFill>
                            <a:schemeClr val="tx1"/>
                          </a:solidFill>
                          <a:latin typeface="游ゴシック" panose="020B0400000000000000" pitchFamily="50" charset="-128"/>
                          <a:ea typeface="游ゴシック" panose="020B0400000000000000" pitchFamily="50" charset="-128"/>
                        </a:rPr>
                        <a:t>利用状況の把握と明示</a:t>
                      </a:r>
                    </a:p>
                  </a:txBody>
                  <a:tcPr marL="108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4CD"/>
                    </a:solid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利用状況の把握</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利用状況の調査</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アンケート</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フィールドワーク</a:t>
                      </a:r>
                      <a:endParaRPr kumimoji="1" lang="en-US" altLang="ja-JP" sz="1600" dirty="0">
                        <a:latin typeface="游ゴシック" panose="020B0400000000000000" pitchFamily="50" charset="-128"/>
                        <a:ea typeface="游ゴシック" panose="020B0400000000000000" pitchFamily="50" charset="-128"/>
                      </a:endParaRPr>
                    </a:p>
                  </a:txBody>
                  <a:tcPr marL="36000" marR="36000" marT="72000" marB="36000">
                    <a:lnL w="952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エスノグラフィ</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ダイアリー法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インタビュー</a:t>
                      </a:r>
                    </a:p>
                  </a:txBody>
                  <a:tcPr marL="36000" marR="36000" marT="72000" marB="36000">
                    <a:lnL w="317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08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游ゴシック" panose="020B0400000000000000" pitchFamily="50" charset="-128"/>
                          <a:ea typeface="游ゴシック" panose="020B0400000000000000" pitchFamily="50" charset="-128"/>
                        </a:rPr>
                        <a:t>②</a:t>
                      </a:r>
                      <a:endParaRPr kumimoji="1" lang="en-US" altLang="ja-JP" sz="1800"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游ゴシック" panose="020B0400000000000000" pitchFamily="50" charset="-128"/>
                          <a:ea typeface="游ゴシック" panose="020B0400000000000000" pitchFamily="50" charset="-128"/>
                        </a:rPr>
                        <a:t>ユーザーの要求事項</a:t>
                      </a:r>
                      <a:r>
                        <a:rPr kumimoji="1" lang="en-US" altLang="ja-JP" sz="1800" dirty="0">
                          <a:solidFill>
                            <a:schemeClr val="tx1"/>
                          </a:solidFill>
                          <a:latin typeface="游ゴシック" panose="020B0400000000000000" pitchFamily="50" charset="-128"/>
                          <a:ea typeface="游ゴシック" panose="020B0400000000000000" pitchFamily="50" charset="-128"/>
                        </a:rPr>
                        <a:t/>
                      </a:r>
                      <a:br>
                        <a:rPr kumimoji="1" lang="en-US" altLang="ja-JP" sz="1800" dirty="0">
                          <a:solidFill>
                            <a:schemeClr val="tx1"/>
                          </a:solidFill>
                          <a:latin typeface="游ゴシック" panose="020B0400000000000000" pitchFamily="50" charset="-128"/>
                          <a:ea typeface="游ゴシック" panose="020B0400000000000000" pitchFamily="50" charset="-128"/>
                        </a:rPr>
                      </a:br>
                      <a:r>
                        <a:rPr kumimoji="1" lang="ja-JP" altLang="en-US" sz="1800" dirty="0">
                          <a:solidFill>
                            <a:schemeClr val="tx1"/>
                          </a:solidFill>
                          <a:latin typeface="游ゴシック" panose="020B0400000000000000" pitchFamily="50" charset="-128"/>
                          <a:ea typeface="游ゴシック" panose="020B0400000000000000" pitchFamily="50" charset="-128"/>
                        </a:rPr>
                        <a:t>の明確化</a:t>
                      </a:r>
                    </a:p>
                  </a:txBody>
                  <a:tcPr marL="108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4CD"/>
                    </a:solid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グランデッドセオリー法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ペルソナ</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シナリオ法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品質機能展開</a:t>
                      </a:r>
                    </a:p>
                  </a:txBody>
                  <a:tcPr marL="36000" marR="36000" marT="72000" marB="36000">
                    <a:lnL w="952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00025">
                        <a:buFont typeface="Wingdings" panose="05000000000000000000" pitchFamily="2" charset="2"/>
                        <a:buChar char="l"/>
                      </a:pPr>
                      <a:endParaRPr kumimoji="1" lang="ja-JP" altLang="en-US" sz="1600" dirty="0">
                        <a:latin typeface="游ゴシック" panose="020B0400000000000000" pitchFamily="50" charset="-128"/>
                        <a:ea typeface="游ゴシック" panose="020B0400000000000000" pitchFamily="50" charset="-128"/>
                      </a:endParaRPr>
                    </a:p>
                  </a:txBody>
                  <a:tcPr marL="36000" marR="36000" marT="72000" marB="36000">
                    <a:lnL w="317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08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ea typeface="游ゴシック" panose="020B0400000000000000" pitchFamily="50" charset="-128"/>
                        </a:rPr>
                        <a:t>③</a:t>
                      </a:r>
                      <a:endParaRPr kumimoji="1" lang="en-US" altLang="ja-JP"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ea typeface="游ゴシック" panose="020B0400000000000000" pitchFamily="50" charset="-128"/>
                        </a:rPr>
                        <a:t>ユーザーの要求事項を満足させる設計による解決策の作成</a:t>
                      </a:r>
                    </a:p>
                  </a:txBody>
                  <a:tcPr marL="108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4CD"/>
                    </a:solid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発想法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パターンランゲージ</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共感的デザイン</a:t>
                      </a:r>
                      <a:endParaRPr kumimoji="1" lang="en-US" altLang="ja-JP" sz="1600" dirty="0">
                        <a:latin typeface="游ゴシック" panose="020B0400000000000000" pitchFamily="50" charset="-128"/>
                        <a:ea typeface="游ゴシック" panose="020B0400000000000000" pitchFamily="50" charset="-128"/>
                      </a:endParaRPr>
                    </a:p>
                  </a:txBody>
                  <a:tcPr marL="36000" marR="36000" marT="72000" marB="36000">
                    <a:lnL w="952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参加型デザイン</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プロトタイピング</a:t>
                      </a:r>
                    </a:p>
                    <a:p>
                      <a:pPr marL="285750" indent="-200025">
                        <a:buFont typeface="Wingdings" panose="05000000000000000000" pitchFamily="2" charset="2"/>
                        <a:buChar char="l"/>
                      </a:pPr>
                      <a:endParaRPr kumimoji="1" lang="ja-JP" altLang="en-US" sz="1600" dirty="0">
                        <a:latin typeface="游ゴシック" panose="020B0400000000000000" pitchFamily="50" charset="-128"/>
                        <a:ea typeface="游ゴシック" panose="020B0400000000000000" pitchFamily="50" charset="-128"/>
                      </a:endParaRPr>
                    </a:p>
                  </a:txBody>
                  <a:tcPr marL="36000" marR="36000" marT="72000" marB="36000">
                    <a:lnL w="317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083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ea typeface="游ゴシック" panose="020B0400000000000000" pitchFamily="50" charset="-128"/>
                        </a:rPr>
                        <a:t>④</a:t>
                      </a:r>
                      <a:endParaRPr kumimoji="1" lang="en-US" altLang="ja-JP"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游ゴシック" panose="020B0400000000000000" pitchFamily="50" charset="-128"/>
                          <a:ea typeface="游ゴシック" panose="020B0400000000000000" pitchFamily="50" charset="-128"/>
                        </a:rPr>
                        <a:t>要求事項に対する</a:t>
                      </a:r>
                      <a:r>
                        <a:rPr kumimoji="1" lang="en-US" altLang="ja-JP" dirty="0">
                          <a:solidFill>
                            <a:schemeClr val="tx1"/>
                          </a:solidFill>
                          <a:latin typeface="游ゴシック" panose="020B0400000000000000" pitchFamily="50" charset="-128"/>
                          <a:ea typeface="游ゴシック" panose="020B0400000000000000" pitchFamily="50" charset="-128"/>
                        </a:rPr>
                        <a:t/>
                      </a:r>
                      <a:br>
                        <a:rPr kumimoji="1" lang="en-US" altLang="ja-JP" dirty="0">
                          <a:solidFill>
                            <a:schemeClr val="tx1"/>
                          </a:solidFill>
                          <a:latin typeface="游ゴシック" panose="020B0400000000000000" pitchFamily="50" charset="-128"/>
                          <a:ea typeface="游ゴシック" panose="020B0400000000000000" pitchFamily="50" charset="-128"/>
                        </a:rPr>
                      </a:br>
                      <a:r>
                        <a:rPr kumimoji="1" lang="ja-JP" altLang="en-US" dirty="0">
                          <a:solidFill>
                            <a:schemeClr val="tx1"/>
                          </a:solidFill>
                          <a:latin typeface="游ゴシック" panose="020B0400000000000000" pitchFamily="50" charset="-128"/>
                          <a:ea typeface="游ゴシック" panose="020B0400000000000000" pitchFamily="50" charset="-128"/>
                        </a:rPr>
                        <a:t>設計の評価</a:t>
                      </a:r>
                    </a:p>
                  </a:txBody>
                  <a:tcPr marL="108000" marR="36000" marT="72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D4CD"/>
                    </a:solidFill>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ユーザビリティテスト</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インスペクション法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心理的尺度</a:t>
                      </a:r>
                      <a:endParaRPr kumimoji="1" lang="en-US" altLang="ja-JP" sz="1600" dirty="0">
                        <a:latin typeface="游ゴシック" panose="020B0400000000000000" pitchFamily="50" charset="-128"/>
                        <a:ea typeface="游ゴシック" panose="020B0400000000000000" pitchFamily="50" charset="-128"/>
                      </a:endParaRPr>
                    </a:p>
                  </a:txBody>
                  <a:tcPr marL="36000" marR="36000" marT="72000" marB="36000">
                    <a:lnL w="9525"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生理学的手法</a:t>
                      </a:r>
                      <a:endParaRPr kumimoji="1" lang="en-US" altLang="ja-JP" sz="1600" dirty="0">
                        <a:latin typeface="游ゴシック" panose="020B0400000000000000" pitchFamily="50" charset="-128"/>
                        <a:ea typeface="游ゴシック" panose="020B0400000000000000" pitchFamily="50" charset="-128"/>
                      </a:endParaRPr>
                    </a:p>
                    <a:p>
                      <a:pPr marL="285750" indent="-200025">
                        <a:buFont typeface="Wingdings" panose="05000000000000000000" pitchFamily="2" charset="2"/>
                        <a:buChar char="l"/>
                      </a:pPr>
                      <a:r>
                        <a:rPr kumimoji="1" lang="ja-JP" altLang="en-US" sz="1600" dirty="0">
                          <a:latin typeface="游ゴシック" panose="020B0400000000000000" pitchFamily="50" charset="-128"/>
                          <a:ea typeface="游ゴシック" panose="020B0400000000000000" pitchFamily="50" charset="-128"/>
                        </a:rPr>
                        <a:t>長期的な評価</a:t>
                      </a:r>
                    </a:p>
                    <a:p>
                      <a:pPr marL="285750" indent="-200025">
                        <a:buFont typeface="Wingdings" panose="05000000000000000000" pitchFamily="2" charset="2"/>
                        <a:buChar char="l"/>
                      </a:pPr>
                      <a:endParaRPr kumimoji="1" lang="ja-JP" altLang="en-US" sz="1600" dirty="0">
                        <a:latin typeface="游ゴシック" panose="020B0400000000000000" pitchFamily="50" charset="-128"/>
                        <a:ea typeface="游ゴシック" panose="020B0400000000000000" pitchFamily="50" charset="-128"/>
                      </a:endParaRPr>
                    </a:p>
                  </a:txBody>
                  <a:tcPr marL="36000" marR="36000" marT="72000" marB="36000">
                    <a:lnL w="3175" cap="flat" cmpd="sng" algn="ctr">
                      <a:solidFill>
                        <a:schemeClr val="bg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23" name="テキスト ボックス 22"/>
          <p:cNvSpPr txBox="1"/>
          <p:nvPr/>
        </p:nvSpPr>
        <p:spPr bwMode="gray">
          <a:xfrm>
            <a:off x="5577301" y="6556459"/>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 name="タイトル 6">
            <a:extLst>
              <a:ext uri="{FF2B5EF4-FFF2-40B4-BE49-F238E27FC236}">
                <a16:creationId xmlns:a16="http://schemas.microsoft.com/office/drawing/2014/main" xmlns="" id="{98641BEF-3DEA-446F-93C9-50713ADCF582}"/>
              </a:ext>
            </a:extLst>
          </p:cNvPr>
          <p:cNvSpPr>
            <a:spLocks noGrp="1"/>
          </p:cNvSpPr>
          <p:nvPr>
            <p:ph type="title"/>
          </p:nvPr>
        </p:nvSpPr>
        <p:spPr/>
        <p:txBody>
          <a:bodyPr>
            <a:normAutofit/>
          </a:bodyPr>
          <a:lstStyle/>
          <a:p>
            <a:r>
              <a:rPr lang="en-US" altLang="ja-JP" dirty="0"/>
              <a:t>HCD</a:t>
            </a:r>
            <a:r>
              <a:rPr lang="ja-JP" altLang="en-US" dirty="0"/>
              <a:t>サイクルに対応する手法</a:t>
            </a:r>
          </a:p>
        </p:txBody>
      </p:sp>
    </p:spTree>
    <p:extLst>
      <p:ext uri="{BB962C8B-B14F-4D97-AF65-F5344CB8AC3E}">
        <p14:creationId xmlns:p14="http://schemas.microsoft.com/office/powerpoint/2010/main" val="398860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sz="4800" b="1" dirty="0">
                <a:latin typeface="游ゴシック" panose="020B0400000000000000" pitchFamily="50" charset="-128"/>
                <a:ea typeface="游ゴシック" panose="020B0400000000000000" pitchFamily="50" charset="-128"/>
              </a:rPr>
              <a:t>５</a:t>
            </a:r>
            <a:r>
              <a:rPr kumimoji="1" lang="en-US" altLang="ja-JP" sz="4800" b="1" dirty="0">
                <a:latin typeface="游ゴシック" panose="020B0400000000000000" pitchFamily="50" charset="-128"/>
                <a:ea typeface="游ゴシック" panose="020B0400000000000000" pitchFamily="50" charset="-128"/>
              </a:rPr>
              <a:t>.HCD</a:t>
            </a:r>
            <a:r>
              <a:rPr kumimoji="1" lang="ja-JP" altLang="en-US" sz="4800" b="1" dirty="0">
                <a:latin typeface="游ゴシック" panose="020B0400000000000000" pitchFamily="50" charset="-128"/>
                <a:ea typeface="游ゴシック" panose="020B0400000000000000" pitchFamily="50" charset="-128"/>
              </a:rPr>
              <a:t>の位置づけ</a:t>
            </a:r>
          </a:p>
        </p:txBody>
      </p:sp>
      <p:sp>
        <p:nvSpPr>
          <p:cNvPr id="3" name="コンテンツ プレースホルダー 2"/>
          <p:cNvSpPr>
            <a:spLocks noGrp="1"/>
          </p:cNvSpPr>
          <p:nvPr>
            <p:ph idx="1"/>
          </p:nvPr>
        </p:nvSpPr>
        <p:spPr bwMode="gray">
          <a:xfrm>
            <a:off x="457200" y="3507085"/>
            <a:ext cx="8579296" cy="3168352"/>
          </a:xfrm>
        </p:spPr>
        <p:txBody>
          <a:bodyPr/>
          <a:lstStyle/>
          <a:p>
            <a:pPr>
              <a:spcBef>
                <a:spcPts val="600"/>
              </a:spcBef>
            </a:pPr>
            <a:r>
              <a:rPr lang="ja-JP" altLang="en-US" sz="2800" dirty="0"/>
              <a:t>デザイン思考も</a:t>
            </a:r>
            <a:r>
              <a:rPr lang="en-US" altLang="ja-JP" sz="2800" dirty="0"/>
              <a:t>UX</a:t>
            </a:r>
            <a:r>
              <a:rPr lang="ja-JP" altLang="en-US" sz="2800" dirty="0"/>
              <a:t>も人間中心</a:t>
            </a:r>
          </a:p>
          <a:p>
            <a:pPr>
              <a:spcBef>
                <a:spcPts val="600"/>
              </a:spcBef>
            </a:pPr>
            <a:r>
              <a:rPr lang="ja-JP" altLang="en-US" sz="2800" dirty="0"/>
              <a:t>デザイン思考と</a:t>
            </a:r>
            <a:r>
              <a:rPr lang="en-US" altLang="ja-JP" sz="2800" dirty="0"/>
              <a:t>HCD</a:t>
            </a:r>
            <a:endParaRPr lang="ja-JP" altLang="en-US" sz="2800" dirty="0"/>
          </a:p>
          <a:p>
            <a:pPr>
              <a:spcBef>
                <a:spcPts val="600"/>
              </a:spcBef>
            </a:pPr>
            <a:r>
              <a:rPr lang="en-US" altLang="ja-JP" sz="2800" dirty="0"/>
              <a:t>UX</a:t>
            </a:r>
            <a:r>
              <a:rPr lang="ja-JP" altLang="en-US" sz="2800" dirty="0"/>
              <a:t>と時間軸</a:t>
            </a:r>
          </a:p>
          <a:p>
            <a:pPr>
              <a:spcBef>
                <a:spcPts val="600"/>
              </a:spcBef>
            </a:pPr>
            <a:r>
              <a:rPr kumimoji="1" lang="ja-JP" altLang="en-US" sz="2800" dirty="0">
                <a:latin typeface="游ゴシック" panose="020B0400000000000000" pitchFamily="50" charset="-128"/>
                <a:ea typeface="游ゴシック" panose="020B0400000000000000" pitchFamily="50" charset="-128"/>
              </a:rPr>
              <a:t>類似キーワードの整理</a:t>
            </a:r>
            <a:endParaRPr kumimoji="1" lang="en-US" altLang="ja-JP" sz="2800" dirty="0">
              <a:latin typeface="游ゴシック" panose="020B0400000000000000" pitchFamily="50" charset="-128"/>
              <a:ea typeface="游ゴシック" panose="020B0400000000000000" pitchFamily="50" charset="-128"/>
            </a:endParaRPr>
          </a:p>
          <a:p>
            <a:pPr>
              <a:spcBef>
                <a:spcPts val="600"/>
              </a:spcBef>
            </a:pPr>
            <a:r>
              <a:rPr kumimoji="1" lang="en-US" altLang="ja-JP" sz="2800" dirty="0">
                <a:latin typeface="游ゴシック" panose="020B0400000000000000" pitchFamily="50" charset="-128"/>
                <a:ea typeface="游ゴシック" panose="020B0400000000000000" pitchFamily="50" charset="-128"/>
              </a:rPr>
              <a:t>UX</a:t>
            </a:r>
            <a:r>
              <a:rPr kumimoji="1" lang="ja-JP" altLang="en-US" sz="2800" dirty="0">
                <a:latin typeface="游ゴシック" panose="020B0400000000000000" pitchFamily="50" charset="-128"/>
                <a:ea typeface="游ゴシック" panose="020B0400000000000000" pitchFamily="50" charset="-128"/>
              </a:rPr>
              <a:t>と</a:t>
            </a:r>
            <a:r>
              <a:rPr kumimoji="1" lang="en-US" altLang="ja-JP" sz="2800" dirty="0">
                <a:latin typeface="游ゴシック" panose="020B0400000000000000" pitchFamily="50" charset="-128"/>
                <a:ea typeface="游ゴシック" panose="020B0400000000000000" pitchFamily="50" charset="-128"/>
              </a:rPr>
              <a:t>HCD</a:t>
            </a:r>
            <a:endParaRPr kumimoji="1" lang="ja-JP" altLang="en-US" sz="2800" dirty="0">
              <a:latin typeface="游ゴシック" panose="020B0400000000000000" pitchFamily="50" charset="-128"/>
              <a:ea typeface="游ゴシック" panose="020B0400000000000000" pitchFamily="50" charset="-128"/>
            </a:endParaRPr>
          </a:p>
          <a:p>
            <a:pPr>
              <a:spcBef>
                <a:spcPts val="600"/>
              </a:spcBef>
            </a:pPr>
            <a:r>
              <a:rPr lang="ja-JP" altLang="en-US" sz="2800" dirty="0"/>
              <a:t>まとめ</a:t>
            </a:r>
            <a:endParaRPr kumimoji="1" lang="en-US" altLang="ja-JP" sz="2800" dirty="0">
              <a:latin typeface="游ゴシック" panose="020B0400000000000000" pitchFamily="50" charset="-128"/>
              <a:ea typeface="游ゴシック" panose="020B0400000000000000" pitchFamily="50" charset="-128"/>
            </a:endParaRPr>
          </a:p>
        </p:txBody>
      </p:sp>
      <p:sp>
        <p:nvSpPr>
          <p:cNvPr id="6" name="スライド番号プレースホルダー 5"/>
          <p:cNvSpPr>
            <a:spLocks noGrp="1"/>
          </p:cNvSpPr>
          <p:nvPr>
            <p:ph type="sldNum" sz="quarter" idx="12"/>
          </p:nvPr>
        </p:nvSpPr>
        <p:spPr/>
        <p:txBody>
          <a:bodyPr/>
          <a:lstStyle/>
          <a:p>
            <a:fld id="{194B20C9-26D2-4B3D-B0E5-BA1A1EAC872E}" type="slidenum">
              <a:rPr lang="ja-JP" altLang="en-US" smtClean="0"/>
              <a:pPr/>
              <a:t>31</a:t>
            </a:fld>
            <a:endParaRPr lang="ja-JP" altLang="en-US"/>
          </a:p>
        </p:txBody>
      </p:sp>
      <p:sp>
        <p:nvSpPr>
          <p:cNvPr id="7" name="タイトル 1">
            <a:extLst>
              <a:ext uri="{FF2B5EF4-FFF2-40B4-BE49-F238E27FC236}">
                <a16:creationId xmlns:a16="http://schemas.microsoft.com/office/drawing/2014/main" xmlns="" id="{DC1288EB-7EBB-4BC2-8E96-CDD086443AA7}"/>
              </a:ext>
            </a:extLst>
          </p:cNvPr>
          <p:cNvSpPr txBox="1">
            <a:spLocks/>
          </p:cNvSpPr>
          <p:nvPr/>
        </p:nvSpPr>
        <p:spPr bwMode="gray">
          <a:xfrm>
            <a:off x="0" y="2796554"/>
            <a:ext cx="9144000" cy="436589"/>
          </a:xfrm>
          <a:prstGeom prst="rect">
            <a:avLst/>
          </a:prstGeom>
          <a:solidFill>
            <a:srgbClr val="FE6E54">
              <a:alpha val="50000"/>
            </a:srgbClr>
          </a:solidFill>
        </p:spPr>
        <p:txBody>
          <a:bodyPr vert="horz" lIns="0" tIns="0" rIns="288000" bIns="0" rtlCol="0" anchor="ctr">
            <a:normAutofit/>
          </a:bodyPr>
          <a:lstStyle>
            <a:lvl1pPr algn="l" defTabSz="914400" rtl="0" eaLnBrk="1" latinLnBrk="0" hangingPunct="1">
              <a:spcBef>
                <a:spcPct val="0"/>
              </a:spcBef>
              <a:buNone/>
              <a:defRPr kumimoji="1" sz="4400" kern="12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defRPr>
            </a:lvl1pPr>
          </a:lstStyle>
          <a:p>
            <a:pPr algn="r"/>
            <a:r>
              <a:rPr lang="ja-JP" altLang="en-US" sz="2800" dirty="0">
                <a:solidFill>
                  <a:schemeClr val="tx1"/>
                </a:solidFill>
              </a:rPr>
              <a:t>関係性を理解する</a:t>
            </a:r>
          </a:p>
        </p:txBody>
      </p:sp>
    </p:spTree>
    <p:extLst>
      <p:ext uri="{BB962C8B-B14F-4D97-AF65-F5344CB8AC3E}">
        <p14:creationId xmlns:p14="http://schemas.microsoft.com/office/powerpoint/2010/main" val="328783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A560B8E-E10C-43C6-85B3-59FC9B932DAE}"/>
              </a:ext>
            </a:extLst>
          </p:cNvPr>
          <p:cNvSpPr>
            <a:spLocks noGrp="1"/>
          </p:cNvSpPr>
          <p:nvPr>
            <p:ph type="title"/>
          </p:nvPr>
        </p:nvSpPr>
        <p:spPr/>
        <p:txBody>
          <a:bodyPr/>
          <a:lstStyle/>
          <a:p>
            <a:r>
              <a:rPr kumimoji="1" lang="ja-JP" altLang="en-US" dirty="0"/>
              <a:t>デザイン思考も</a:t>
            </a:r>
            <a:r>
              <a:rPr kumimoji="1" lang="en-US" altLang="ja-JP" dirty="0"/>
              <a:t>UX</a:t>
            </a:r>
            <a:r>
              <a:rPr kumimoji="1" lang="ja-JP" altLang="en-US" dirty="0"/>
              <a:t>も人間中心</a:t>
            </a:r>
          </a:p>
        </p:txBody>
      </p:sp>
      <p:sp>
        <p:nvSpPr>
          <p:cNvPr id="3" name="スライド番号プレースホルダー 2">
            <a:extLst>
              <a:ext uri="{FF2B5EF4-FFF2-40B4-BE49-F238E27FC236}">
                <a16:creationId xmlns:a16="http://schemas.microsoft.com/office/drawing/2014/main" xmlns="" id="{4B8E57A5-80DD-44AF-A956-7A0314024B47}"/>
              </a:ext>
            </a:extLst>
          </p:cNvPr>
          <p:cNvSpPr>
            <a:spLocks noGrp="1"/>
          </p:cNvSpPr>
          <p:nvPr>
            <p:ph type="sldNum" sz="quarter" idx="10"/>
          </p:nvPr>
        </p:nvSpPr>
        <p:spPr/>
        <p:txBody>
          <a:bodyPr/>
          <a:lstStyle/>
          <a:p>
            <a:fld id="{194B20C9-26D2-4B3D-B0E5-BA1A1EAC872E}" type="slidenum">
              <a:rPr lang="ja-JP" altLang="en-US" smtClean="0"/>
              <a:pPr/>
              <a:t>32</a:t>
            </a:fld>
            <a:endParaRPr lang="ja-JP" altLang="en-US" dirty="0"/>
          </a:p>
        </p:txBody>
      </p:sp>
      <p:grpSp>
        <p:nvGrpSpPr>
          <p:cNvPr id="12" name="グループ化 11">
            <a:extLst>
              <a:ext uri="{FF2B5EF4-FFF2-40B4-BE49-F238E27FC236}">
                <a16:creationId xmlns:a16="http://schemas.microsoft.com/office/drawing/2014/main" xmlns="" id="{9F7E7504-1763-485A-B462-2F70C5E108C4}"/>
              </a:ext>
            </a:extLst>
          </p:cNvPr>
          <p:cNvGrpSpPr/>
          <p:nvPr/>
        </p:nvGrpSpPr>
        <p:grpSpPr>
          <a:xfrm>
            <a:off x="1276000" y="1028426"/>
            <a:ext cx="6592000" cy="5447476"/>
            <a:chOff x="1276000" y="1028426"/>
            <a:chExt cx="6592000" cy="5447476"/>
          </a:xfrm>
        </p:grpSpPr>
        <p:sp>
          <p:nvSpPr>
            <p:cNvPr id="9" name="楕円 8">
              <a:extLst>
                <a:ext uri="{FF2B5EF4-FFF2-40B4-BE49-F238E27FC236}">
                  <a16:creationId xmlns:a16="http://schemas.microsoft.com/office/drawing/2014/main" xmlns="" id="{0CC5188A-DD53-460A-BEF4-13D70CC834D2}"/>
                </a:ext>
              </a:extLst>
            </p:cNvPr>
            <p:cNvSpPr/>
            <p:nvPr/>
          </p:nvSpPr>
          <p:spPr>
            <a:xfrm>
              <a:off x="1928109" y="1028426"/>
              <a:ext cx="5447477" cy="5447476"/>
            </a:xfrm>
            <a:prstGeom prst="ellipse">
              <a:avLst/>
            </a:prstGeom>
            <a:solidFill>
              <a:srgbClr val="FFEEEB"/>
            </a:solidFill>
            <a:ln w="57150">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algn="ctr"/>
              <a:r>
                <a:rPr kumimoji="1" lang="ja-JP" altLang="en-US" sz="4000" b="1" dirty="0">
                  <a:solidFill>
                    <a:srgbClr val="FE6E54"/>
                  </a:solidFill>
                  <a:latin typeface="Yu Gothic Medium" panose="020B0500000000000000" pitchFamily="50" charset="-128"/>
                  <a:ea typeface="Yu Gothic Medium" panose="020B0500000000000000" pitchFamily="50" charset="-128"/>
                </a:rPr>
                <a:t>人間中心設計</a:t>
              </a:r>
            </a:p>
          </p:txBody>
        </p:sp>
        <p:grpSp>
          <p:nvGrpSpPr>
            <p:cNvPr id="11" name="グループ化 10">
              <a:extLst>
                <a:ext uri="{FF2B5EF4-FFF2-40B4-BE49-F238E27FC236}">
                  <a16:creationId xmlns:a16="http://schemas.microsoft.com/office/drawing/2014/main" xmlns="" id="{752BCEB5-4ED9-4CAC-8B3A-86505B217920}"/>
                </a:ext>
              </a:extLst>
            </p:cNvPr>
            <p:cNvGrpSpPr/>
            <p:nvPr/>
          </p:nvGrpSpPr>
          <p:grpSpPr>
            <a:xfrm>
              <a:off x="1276000" y="2914835"/>
              <a:ext cx="6592000" cy="1674657"/>
              <a:chOff x="1276000" y="2914835"/>
              <a:chExt cx="6592000" cy="1674657"/>
            </a:xfrm>
          </p:grpSpPr>
          <p:sp>
            <p:nvSpPr>
              <p:cNvPr id="5" name="四角形: 角を丸くする 4">
                <a:extLst>
                  <a:ext uri="{FF2B5EF4-FFF2-40B4-BE49-F238E27FC236}">
                    <a16:creationId xmlns:a16="http://schemas.microsoft.com/office/drawing/2014/main" xmlns="" id="{A1F55CC5-1847-4732-BBF6-F0968D0167CE}"/>
                  </a:ext>
                </a:extLst>
              </p:cNvPr>
              <p:cNvSpPr/>
              <p:nvPr/>
            </p:nvSpPr>
            <p:spPr>
              <a:xfrm>
                <a:off x="3814518" y="2914837"/>
                <a:ext cx="4053482" cy="1674655"/>
              </a:xfrm>
              <a:prstGeom prst="roundRect">
                <a:avLst>
                  <a:gd name="adj" fmla="val 50000"/>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2400" dirty="0">
                  <a:latin typeface="Yu Gothic Medium" panose="020B0500000000000000" pitchFamily="50" charset="-128"/>
                  <a:ea typeface="Yu Gothic Medium" panose="020B0500000000000000" pitchFamily="50" charset="-128"/>
                </a:endParaRPr>
              </a:p>
            </p:txBody>
          </p:sp>
          <p:sp>
            <p:nvSpPr>
              <p:cNvPr id="6" name="四角形: 角を丸くする 5">
                <a:extLst>
                  <a:ext uri="{FF2B5EF4-FFF2-40B4-BE49-F238E27FC236}">
                    <a16:creationId xmlns:a16="http://schemas.microsoft.com/office/drawing/2014/main" xmlns="" id="{6FC1D89B-7CA2-4114-B422-8E6B177CC4A0}"/>
                  </a:ext>
                </a:extLst>
              </p:cNvPr>
              <p:cNvSpPr/>
              <p:nvPr/>
            </p:nvSpPr>
            <p:spPr>
              <a:xfrm>
                <a:off x="1276000" y="2914835"/>
                <a:ext cx="4213176" cy="1674655"/>
              </a:xfrm>
              <a:prstGeom prst="roundRect">
                <a:avLst>
                  <a:gd name="adj" fmla="val 50000"/>
                </a:avLst>
              </a:prstGeom>
              <a:solidFill>
                <a:srgbClr val="FEC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400" b="1" dirty="0">
                  <a:solidFill>
                    <a:srgbClr val="FE6E54"/>
                  </a:solidFill>
                  <a:latin typeface="Yu Gothic Medium" panose="020B0500000000000000" pitchFamily="50" charset="-128"/>
                  <a:ea typeface="Yu Gothic Medium" panose="020B0500000000000000" pitchFamily="50" charset="-128"/>
                </a:endParaRPr>
              </a:p>
            </p:txBody>
          </p:sp>
          <p:sp>
            <p:nvSpPr>
              <p:cNvPr id="7" name="楕円 6">
                <a:extLst>
                  <a:ext uri="{FF2B5EF4-FFF2-40B4-BE49-F238E27FC236}">
                    <a16:creationId xmlns:a16="http://schemas.microsoft.com/office/drawing/2014/main" xmlns="" id="{C299D7FE-CEC5-40ED-8223-6053107C70DA}"/>
                  </a:ext>
                </a:extLst>
              </p:cNvPr>
              <p:cNvSpPr/>
              <p:nvPr/>
            </p:nvSpPr>
            <p:spPr>
              <a:xfrm>
                <a:off x="3814519" y="2914836"/>
                <a:ext cx="1674656" cy="1674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3600" b="1" dirty="0">
                    <a:solidFill>
                      <a:srgbClr val="FE6E54"/>
                    </a:solidFill>
                    <a:latin typeface="Yu Gothic Medium" panose="020B0500000000000000" pitchFamily="50" charset="-128"/>
                    <a:ea typeface="Yu Gothic Medium" panose="020B0500000000000000" pitchFamily="50" charset="-128"/>
                  </a:rPr>
                  <a:t>人間</a:t>
                </a:r>
                <a:endParaRPr kumimoji="1" lang="en-US" altLang="ja-JP" sz="1400" b="1" dirty="0">
                  <a:solidFill>
                    <a:srgbClr val="FE6E54"/>
                  </a:solidFill>
                  <a:latin typeface="Yu Gothic Medium" panose="020B0500000000000000" pitchFamily="50" charset="-128"/>
                  <a:ea typeface="Yu Gothic Medium" panose="020B0500000000000000" pitchFamily="50" charset="-128"/>
                </a:endParaRPr>
              </a:p>
              <a:p>
                <a:pPr algn="ctr"/>
                <a:r>
                  <a:rPr lang="ja-JP" altLang="en-US" sz="1600" b="1" dirty="0">
                    <a:solidFill>
                      <a:srgbClr val="FE6E54"/>
                    </a:solidFill>
                    <a:latin typeface="Yu Gothic Medium" panose="020B0500000000000000" pitchFamily="50" charset="-128"/>
                    <a:ea typeface="Yu Gothic Medium" panose="020B0500000000000000" pitchFamily="50" charset="-128"/>
                  </a:rPr>
                  <a:t>（ユーザー）</a:t>
                </a:r>
                <a:endParaRPr kumimoji="1" lang="ja-JP" altLang="en-US" sz="1600" b="1" dirty="0">
                  <a:solidFill>
                    <a:srgbClr val="FE6E54"/>
                  </a:solidFill>
                  <a:latin typeface="Yu Gothic Medium" panose="020B0500000000000000" pitchFamily="50" charset="-128"/>
                  <a:ea typeface="Yu Gothic Medium" panose="020B0500000000000000" pitchFamily="50" charset="-128"/>
                </a:endParaRPr>
              </a:p>
            </p:txBody>
          </p:sp>
          <p:sp>
            <p:nvSpPr>
              <p:cNvPr id="4" name="テキスト ボックス 3">
                <a:extLst>
                  <a:ext uri="{FF2B5EF4-FFF2-40B4-BE49-F238E27FC236}">
                    <a16:creationId xmlns:a16="http://schemas.microsoft.com/office/drawing/2014/main" xmlns="" id="{C7DD6533-363D-4C53-BCE7-5C6D059A1119}"/>
                  </a:ext>
                </a:extLst>
              </p:cNvPr>
              <p:cNvSpPr txBox="1"/>
              <p:nvPr/>
            </p:nvSpPr>
            <p:spPr>
              <a:xfrm>
                <a:off x="6013392" y="3346347"/>
                <a:ext cx="1023037" cy="830997"/>
              </a:xfrm>
              <a:prstGeom prst="rect">
                <a:avLst/>
              </a:prstGeom>
              <a:noFill/>
            </p:spPr>
            <p:txBody>
              <a:bodyPr wrap="none" rtlCol="0">
                <a:spAutoFit/>
              </a:bodyPr>
              <a:lstStyle/>
              <a:p>
                <a:pPr algn="ctr"/>
                <a:r>
                  <a:rPr lang="en-US" altLang="ja-JP" sz="4800" b="1" dirty="0">
                    <a:solidFill>
                      <a:schemeClr val="bg1"/>
                    </a:solidFill>
                    <a:latin typeface="Yu Gothic Medium" panose="020B0500000000000000" pitchFamily="50" charset="-128"/>
                    <a:ea typeface="Yu Gothic Medium" panose="020B0500000000000000" pitchFamily="50" charset="-128"/>
                  </a:rPr>
                  <a:t>UX</a:t>
                </a:r>
                <a:endParaRPr lang="ja-JP" altLang="en-US" sz="4800" b="1" dirty="0">
                  <a:solidFill>
                    <a:schemeClr val="bg1"/>
                  </a:solidFill>
                  <a:latin typeface="Yu Gothic Medium" panose="020B0500000000000000" pitchFamily="50" charset="-128"/>
                  <a:ea typeface="Yu Gothic Medium" panose="020B0500000000000000" pitchFamily="50" charset="-128"/>
                </a:endParaRPr>
              </a:p>
            </p:txBody>
          </p:sp>
          <p:sp>
            <p:nvSpPr>
              <p:cNvPr id="10" name="テキスト ボックス 9">
                <a:extLst>
                  <a:ext uri="{FF2B5EF4-FFF2-40B4-BE49-F238E27FC236}">
                    <a16:creationId xmlns:a16="http://schemas.microsoft.com/office/drawing/2014/main" xmlns="" id="{84F795BD-6A95-4E36-981A-591901B3F14F}"/>
                  </a:ext>
                </a:extLst>
              </p:cNvPr>
              <p:cNvSpPr txBox="1"/>
              <p:nvPr/>
            </p:nvSpPr>
            <p:spPr>
              <a:xfrm>
                <a:off x="1871681" y="3152000"/>
                <a:ext cx="1999265" cy="1200329"/>
              </a:xfrm>
              <a:prstGeom prst="rect">
                <a:avLst/>
              </a:prstGeom>
              <a:noFill/>
            </p:spPr>
            <p:txBody>
              <a:bodyPr wrap="none" rtlCol="0">
                <a:spAutoFit/>
              </a:bodyPr>
              <a:lstStyle/>
              <a:p>
                <a:pPr algn="ctr"/>
                <a:r>
                  <a:rPr lang="ja-JP" altLang="en-US" sz="3600" b="1" dirty="0">
                    <a:solidFill>
                      <a:srgbClr val="FE6E54"/>
                    </a:solidFill>
                    <a:latin typeface="Yu Gothic Medium" panose="020B0500000000000000" pitchFamily="50" charset="-128"/>
                    <a:ea typeface="Yu Gothic Medium" panose="020B0500000000000000" pitchFamily="50" charset="-128"/>
                  </a:rPr>
                  <a:t>デザイン</a:t>
                </a:r>
                <a:endParaRPr lang="en-US" altLang="ja-JP" sz="3600" b="1" dirty="0">
                  <a:solidFill>
                    <a:srgbClr val="FE6E54"/>
                  </a:solidFill>
                  <a:latin typeface="Yu Gothic Medium" panose="020B0500000000000000" pitchFamily="50" charset="-128"/>
                  <a:ea typeface="Yu Gothic Medium" panose="020B0500000000000000" pitchFamily="50" charset="-128"/>
                </a:endParaRPr>
              </a:p>
              <a:p>
                <a:pPr algn="ctr"/>
                <a:r>
                  <a:rPr lang="ja-JP" altLang="en-US" sz="3600" b="1" dirty="0">
                    <a:solidFill>
                      <a:srgbClr val="FE6E54"/>
                    </a:solidFill>
                    <a:latin typeface="Yu Gothic Medium" panose="020B0500000000000000" pitchFamily="50" charset="-128"/>
                    <a:ea typeface="Yu Gothic Medium" panose="020B0500000000000000" pitchFamily="50" charset="-128"/>
                  </a:rPr>
                  <a:t>思考</a:t>
                </a:r>
              </a:p>
            </p:txBody>
          </p:sp>
        </p:grpSp>
      </p:grpSp>
    </p:spTree>
    <p:extLst>
      <p:ext uri="{BB962C8B-B14F-4D97-AF65-F5344CB8AC3E}">
        <p14:creationId xmlns:p14="http://schemas.microsoft.com/office/powerpoint/2010/main" val="2700714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33</a:t>
            </a:fld>
            <a:endParaRPr lang="ja-JP" altLang="en-US" dirty="0"/>
          </a:p>
        </p:txBody>
      </p:sp>
      <p:sp>
        <p:nvSpPr>
          <p:cNvPr id="7" name="タイトル 6">
            <a:extLst>
              <a:ext uri="{FF2B5EF4-FFF2-40B4-BE49-F238E27FC236}">
                <a16:creationId xmlns:a16="http://schemas.microsoft.com/office/drawing/2014/main" xmlns="" id="{98641BEF-3DEA-446F-93C9-50713ADCF582}"/>
              </a:ext>
            </a:extLst>
          </p:cNvPr>
          <p:cNvSpPr>
            <a:spLocks noGrp="1"/>
          </p:cNvSpPr>
          <p:nvPr>
            <p:ph type="title"/>
          </p:nvPr>
        </p:nvSpPr>
        <p:spPr/>
        <p:txBody>
          <a:bodyPr>
            <a:normAutofit/>
          </a:bodyPr>
          <a:lstStyle/>
          <a:p>
            <a:r>
              <a:rPr lang="ja-JP" altLang="en-US" dirty="0"/>
              <a:t>デザイン思考と</a:t>
            </a:r>
            <a:r>
              <a:rPr lang="en-US" altLang="ja-JP" dirty="0"/>
              <a:t>HCD</a:t>
            </a:r>
            <a:endParaRPr lang="ja-JP" altLang="en-US" dirty="0"/>
          </a:p>
        </p:txBody>
      </p:sp>
      <p:sp>
        <p:nvSpPr>
          <p:cNvPr id="27" name="テキスト ボックス 26">
            <a:extLst>
              <a:ext uri="{FF2B5EF4-FFF2-40B4-BE49-F238E27FC236}">
                <a16:creationId xmlns:a16="http://schemas.microsoft.com/office/drawing/2014/main" xmlns="" id="{2E899ABD-DDD7-49B0-BB27-B34BB2A1F4F2}"/>
              </a:ext>
            </a:extLst>
          </p:cNvPr>
          <p:cNvSpPr txBox="1"/>
          <p:nvPr/>
        </p:nvSpPr>
        <p:spPr bwMode="gray">
          <a:xfrm>
            <a:off x="6906169" y="5543292"/>
            <a:ext cx="1697901" cy="253916"/>
          </a:xfrm>
          <a:prstGeom prst="rect">
            <a:avLst/>
          </a:prstGeom>
          <a:noFill/>
        </p:spPr>
        <p:txBody>
          <a:bodyPr wrap="none" rtlCol="0">
            <a:spAutoFit/>
          </a:bodyPr>
          <a:lstStyle/>
          <a:p>
            <a:pPr algn="r"/>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ティム・ブラウン、</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2009</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0" name="コンテンツ プレースホルダー 2">
            <a:extLst>
              <a:ext uri="{FF2B5EF4-FFF2-40B4-BE49-F238E27FC236}">
                <a16:creationId xmlns:a16="http://schemas.microsoft.com/office/drawing/2014/main" xmlns="" id="{29F43B1C-8346-4E53-8EA4-B1F25AC89779}"/>
              </a:ext>
            </a:extLst>
          </p:cNvPr>
          <p:cNvSpPr txBox="1">
            <a:spLocks/>
          </p:cNvSpPr>
          <p:nvPr/>
        </p:nvSpPr>
        <p:spPr bwMode="gray">
          <a:xfrm>
            <a:off x="262731" y="1062139"/>
            <a:ext cx="4183856" cy="554484"/>
          </a:xfrm>
          <a:prstGeom prst="roundRect">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buFont typeface="Arial" panose="020B0604020202020204" pitchFamily="34" charset="0"/>
              <a:buNone/>
            </a:pP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IDEO</a:t>
            </a: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社のデザイン思考</a:t>
            </a:r>
          </a:p>
        </p:txBody>
      </p:sp>
      <p:sp>
        <p:nvSpPr>
          <p:cNvPr id="4" name="六角形 3">
            <a:extLst>
              <a:ext uri="{FF2B5EF4-FFF2-40B4-BE49-F238E27FC236}">
                <a16:creationId xmlns:a16="http://schemas.microsoft.com/office/drawing/2014/main" xmlns="" id="{77B893F6-72A0-428E-9363-DF8D8290E359}"/>
              </a:ext>
            </a:extLst>
          </p:cNvPr>
          <p:cNvSpPr/>
          <p:nvPr/>
        </p:nvSpPr>
        <p:spPr>
          <a:xfrm>
            <a:off x="608852" y="2300755"/>
            <a:ext cx="1873574" cy="1615151"/>
          </a:xfrm>
          <a:prstGeom prst="hexagon">
            <a:avLst/>
          </a:prstGeom>
          <a:solidFill>
            <a:srgbClr val="5D97EA"/>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solidFill>
                <a:srgbClr val="FE6E54"/>
              </a:solidFill>
            </a:endParaRPr>
          </a:p>
        </p:txBody>
      </p:sp>
      <p:sp>
        <p:nvSpPr>
          <p:cNvPr id="28" name="六角形 27">
            <a:extLst>
              <a:ext uri="{FF2B5EF4-FFF2-40B4-BE49-F238E27FC236}">
                <a16:creationId xmlns:a16="http://schemas.microsoft.com/office/drawing/2014/main" xmlns="" id="{9F1B5E64-F11B-4159-BA76-EEA2207450A0}"/>
              </a:ext>
            </a:extLst>
          </p:cNvPr>
          <p:cNvSpPr/>
          <p:nvPr/>
        </p:nvSpPr>
        <p:spPr>
          <a:xfrm>
            <a:off x="2076425" y="3108330"/>
            <a:ext cx="1873574" cy="1615151"/>
          </a:xfrm>
          <a:prstGeom prst="hexagon">
            <a:avLst/>
          </a:prstGeom>
          <a:solidFill>
            <a:srgbClr val="52AF57"/>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solidFill>
                <a:srgbClr val="FE6E54"/>
              </a:solidFill>
            </a:endParaRPr>
          </a:p>
        </p:txBody>
      </p:sp>
      <p:sp>
        <p:nvSpPr>
          <p:cNvPr id="32" name="六角形 31">
            <a:extLst>
              <a:ext uri="{FF2B5EF4-FFF2-40B4-BE49-F238E27FC236}">
                <a16:creationId xmlns:a16="http://schemas.microsoft.com/office/drawing/2014/main" xmlns="" id="{9006C42E-DF5C-4222-B8C7-DA0C7F08E726}"/>
              </a:ext>
            </a:extLst>
          </p:cNvPr>
          <p:cNvSpPr/>
          <p:nvPr/>
        </p:nvSpPr>
        <p:spPr>
          <a:xfrm>
            <a:off x="3543997" y="2300755"/>
            <a:ext cx="1873574" cy="1615151"/>
          </a:xfrm>
          <a:prstGeom prst="hexagon">
            <a:avLst/>
          </a:prstGeom>
          <a:solidFill>
            <a:srgbClr val="F28A3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solidFill>
                <a:srgbClr val="FE6E54"/>
              </a:solidFill>
            </a:endParaRPr>
          </a:p>
        </p:txBody>
      </p:sp>
      <p:sp>
        <p:nvSpPr>
          <p:cNvPr id="33" name="六角形 32">
            <a:extLst>
              <a:ext uri="{FF2B5EF4-FFF2-40B4-BE49-F238E27FC236}">
                <a16:creationId xmlns:a16="http://schemas.microsoft.com/office/drawing/2014/main" xmlns="" id="{1A9D5C29-17B7-4DF3-A5E0-6F4D55602B3F}"/>
              </a:ext>
            </a:extLst>
          </p:cNvPr>
          <p:cNvSpPr/>
          <p:nvPr/>
        </p:nvSpPr>
        <p:spPr>
          <a:xfrm>
            <a:off x="5011569" y="3108330"/>
            <a:ext cx="1873574" cy="1615151"/>
          </a:xfrm>
          <a:prstGeom prst="hexagon">
            <a:avLst/>
          </a:prstGeom>
          <a:solidFill>
            <a:srgbClr val="ED5C2F"/>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solidFill>
                <a:srgbClr val="FE6E54"/>
              </a:solidFill>
            </a:endParaRPr>
          </a:p>
        </p:txBody>
      </p:sp>
      <p:sp>
        <p:nvSpPr>
          <p:cNvPr id="34" name="六角形 33">
            <a:extLst>
              <a:ext uri="{FF2B5EF4-FFF2-40B4-BE49-F238E27FC236}">
                <a16:creationId xmlns:a16="http://schemas.microsoft.com/office/drawing/2014/main" xmlns="" id="{485E13B5-E7B5-4E59-B293-6A464C6763F1}"/>
              </a:ext>
            </a:extLst>
          </p:cNvPr>
          <p:cNvSpPr/>
          <p:nvPr/>
        </p:nvSpPr>
        <p:spPr>
          <a:xfrm>
            <a:off x="6492393" y="3915904"/>
            <a:ext cx="1873574" cy="1615151"/>
          </a:xfrm>
          <a:prstGeom prst="hexagon">
            <a:avLst/>
          </a:prstGeom>
          <a:solidFill>
            <a:srgbClr val="A02C1D"/>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solidFill>
                <a:srgbClr val="FE6E54"/>
              </a:solidFill>
            </a:endParaRPr>
          </a:p>
        </p:txBody>
      </p:sp>
      <p:sp>
        <p:nvSpPr>
          <p:cNvPr id="35" name="テキスト ボックス 34">
            <a:extLst>
              <a:ext uri="{FF2B5EF4-FFF2-40B4-BE49-F238E27FC236}">
                <a16:creationId xmlns:a16="http://schemas.microsoft.com/office/drawing/2014/main" xmlns="" id="{4A16DAEF-355A-4390-9314-CA976432A297}"/>
              </a:ext>
            </a:extLst>
          </p:cNvPr>
          <p:cNvSpPr txBox="1"/>
          <p:nvPr/>
        </p:nvSpPr>
        <p:spPr>
          <a:xfrm>
            <a:off x="964463" y="2833059"/>
            <a:ext cx="1162352" cy="550540"/>
          </a:xfrm>
          <a:prstGeom prst="rect">
            <a:avLst/>
          </a:prstGeom>
          <a:noFill/>
        </p:spPr>
        <p:txBody>
          <a:bodyPr wrap="non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共感</a:t>
            </a:r>
          </a:p>
          <a:p>
            <a:pPr algn="ctr"/>
            <a:r>
              <a:rPr lang="en-US" altLang="ja-JP"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Empathize</a:t>
            </a:r>
            <a:endParaRPr kumimoji="1" lang="ja-JP" altLang="en-US"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テキスト ボックス 35">
            <a:extLst>
              <a:ext uri="{FF2B5EF4-FFF2-40B4-BE49-F238E27FC236}">
                <a16:creationId xmlns:a16="http://schemas.microsoft.com/office/drawing/2014/main" xmlns="" id="{3680D051-EAD9-4308-9044-C6C1B8672610}"/>
              </a:ext>
            </a:extLst>
          </p:cNvPr>
          <p:cNvSpPr txBox="1"/>
          <p:nvPr/>
        </p:nvSpPr>
        <p:spPr>
          <a:xfrm>
            <a:off x="2535084" y="3640634"/>
            <a:ext cx="946542" cy="550540"/>
          </a:xfrm>
          <a:prstGeom prst="rect">
            <a:avLst/>
          </a:prstGeom>
          <a:noFill/>
        </p:spPr>
        <p:txBody>
          <a:bodyPr wrap="non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問題定義</a:t>
            </a:r>
          </a:p>
          <a:p>
            <a:pPr algn="ctr"/>
            <a:r>
              <a:rPr lang="en-US" altLang="ja-JP"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Define</a:t>
            </a:r>
            <a:endParaRPr kumimoji="1" lang="ja-JP" altLang="en-US"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xmlns="" id="{A6CAB692-2C35-4584-BC91-148936B8A34F}"/>
              </a:ext>
            </a:extLst>
          </p:cNvPr>
          <p:cNvSpPr txBox="1"/>
          <p:nvPr/>
        </p:nvSpPr>
        <p:spPr>
          <a:xfrm>
            <a:off x="3688853" y="2833059"/>
            <a:ext cx="1526058" cy="550540"/>
          </a:xfrm>
          <a:prstGeom prst="rect">
            <a:avLst/>
          </a:prstGeom>
          <a:noFill/>
        </p:spPr>
        <p:txBody>
          <a:bodyPr wrap="non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アイディア創出</a:t>
            </a:r>
          </a:p>
          <a:p>
            <a:pPr algn="ctr"/>
            <a:r>
              <a:rPr lang="en-US" altLang="ja-JP"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Ideate</a:t>
            </a:r>
            <a:endParaRPr kumimoji="1" lang="ja-JP" altLang="en-US"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8" name="テキスト ボックス 37">
            <a:extLst>
              <a:ext uri="{FF2B5EF4-FFF2-40B4-BE49-F238E27FC236}">
                <a16:creationId xmlns:a16="http://schemas.microsoft.com/office/drawing/2014/main" xmlns="" id="{A6D0ECBC-2248-41B5-82AB-8022BF1B1785}"/>
              </a:ext>
            </a:extLst>
          </p:cNvPr>
          <p:cNvSpPr txBox="1"/>
          <p:nvPr/>
        </p:nvSpPr>
        <p:spPr>
          <a:xfrm>
            <a:off x="5088740" y="3643702"/>
            <a:ext cx="1719230" cy="550540"/>
          </a:xfrm>
          <a:prstGeom prst="rect">
            <a:avLst/>
          </a:prstGeom>
          <a:noFill/>
        </p:spPr>
        <p:txBody>
          <a:bodyPr wrap="non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プロトタイピング</a:t>
            </a:r>
          </a:p>
          <a:p>
            <a:pPr algn="ctr"/>
            <a:r>
              <a:rPr lang="en-US" altLang="ja-JP"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Prototyping</a:t>
            </a:r>
            <a:endParaRPr kumimoji="1" lang="ja-JP" altLang="en-US"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9" name="テキスト ボックス 38">
            <a:extLst>
              <a:ext uri="{FF2B5EF4-FFF2-40B4-BE49-F238E27FC236}">
                <a16:creationId xmlns:a16="http://schemas.microsoft.com/office/drawing/2014/main" xmlns="" id="{D28C64C7-28A0-4F41-9B1E-0ACFE4FDCD87}"/>
              </a:ext>
            </a:extLst>
          </p:cNvPr>
          <p:cNvSpPr txBox="1"/>
          <p:nvPr/>
        </p:nvSpPr>
        <p:spPr>
          <a:xfrm>
            <a:off x="7133988" y="4448209"/>
            <a:ext cx="590382" cy="550540"/>
          </a:xfrm>
          <a:prstGeom prst="rect">
            <a:avLst/>
          </a:prstGeom>
          <a:noFill/>
        </p:spPr>
        <p:txBody>
          <a:bodyPr wrap="non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検証</a:t>
            </a:r>
          </a:p>
          <a:p>
            <a:pPr algn="ctr"/>
            <a:r>
              <a:rPr lang="en-US" altLang="ja-JP"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Test</a:t>
            </a:r>
            <a:endParaRPr kumimoji="1" lang="ja-JP" altLang="en-US" sz="16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8" name="吹き出し: 四角形 17">
            <a:extLst>
              <a:ext uri="{FF2B5EF4-FFF2-40B4-BE49-F238E27FC236}">
                <a16:creationId xmlns:a16="http://schemas.microsoft.com/office/drawing/2014/main" xmlns="" id="{BA54F932-EADD-4554-A383-CFCFFD47944B}"/>
              </a:ext>
            </a:extLst>
          </p:cNvPr>
          <p:cNvSpPr/>
          <p:nvPr/>
        </p:nvSpPr>
        <p:spPr>
          <a:xfrm>
            <a:off x="470016" y="4117787"/>
            <a:ext cx="1587742" cy="522021"/>
          </a:xfrm>
          <a:prstGeom prst="wedgeRectCallout">
            <a:avLst>
              <a:gd name="adj1" fmla="val 21865"/>
              <a:gd name="adj2" fmla="val -131030"/>
            </a:avLst>
          </a:prstGeom>
          <a:solidFill>
            <a:schemeClr val="bg1">
              <a:lumMod val="95000"/>
            </a:schemeClr>
          </a:solidFill>
          <a:ln w="19050">
            <a:solidFill>
              <a:srgbClr val="5D97E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1600" dirty="0">
                <a:solidFill>
                  <a:srgbClr val="5D97EA"/>
                </a:solidFill>
                <a:latin typeface="+mj-ea"/>
                <a:ea typeface="+mj-ea"/>
              </a:rPr>
              <a:t>ユーザーに共感</a:t>
            </a:r>
            <a:endParaRPr kumimoji="1" lang="en-US" altLang="ja-JP" sz="1600" dirty="0">
              <a:solidFill>
                <a:srgbClr val="5D97EA"/>
              </a:solidFill>
              <a:latin typeface="+mj-ea"/>
              <a:ea typeface="+mj-ea"/>
            </a:endParaRPr>
          </a:p>
        </p:txBody>
      </p:sp>
      <p:sp>
        <p:nvSpPr>
          <p:cNvPr id="19" name="吹き出し: 四角形 18">
            <a:extLst>
              <a:ext uri="{FF2B5EF4-FFF2-40B4-BE49-F238E27FC236}">
                <a16:creationId xmlns:a16="http://schemas.microsoft.com/office/drawing/2014/main" xmlns="" id="{231C5E48-1C06-44C4-8280-0263D898182D}"/>
              </a:ext>
            </a:extLst>
          </p:cNvPr>
          <p:cNvSpPr/>
          <p:nvPr/>
        </p:nvSpPr>
        <p:spPr>
          <a:xfrm>
            <a:off x="2252109" y="1998981"/>
            <a:ext cx="1587742" cy="550540"/>
          </a:xfrm>
          <a:prstGeom prst="wedgeRectCallout">
            <a:avLst>
              <a:gd name="adj1" fmla="val 20861"/>
              <a:gd name="adj2" fmla="val 220856"/>
            </a:avLst>
          </a:prstGeom>
          <a:solidFill>
            <a:schemeClr val="bg1">
              <a:lumMod val="95000"/>
            </a:schemeClr>
          </a:solidFill>
          <a:ln w="19050">
            <a:solidFill>
              <a:srgbClr val="52AF5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1600" dirty="0">
                <a:solidFill>
                  <a:srgbClr val="52AF57"/>
                </a:solidFill>
                <a:latin typeface="+mj-ea"/>
                <a:ea typeface="+mj-ea"/>
              </a:rPr>
              <a:t>ユーザーの</a:t>
            </a:r>
            <a:r>
              <a:rPr kumimoji="1" lang="en-US" altLang="ja-JP" sz="1600" dirty="0">
                <a:solidFill>
                  <a:srgbClr val="52AF57"/>
                </a:solidFill>
                <a:latin typeface="+mj-ea"/>
                <a:ea typeface="+mj-ea"/>
              </a:rPr>
              <a:t/>
            </a:r>
            <a:br>
              <a:rPr kumimoji="1" lang="en-US" altLang="ja-JP" sz="1600" dirty="0">
                <a:solidFill>
                  <a:srgbClr val="52AF57"/>
                </a:solidFill>
                <a:latin typeface="+mj-ea"/>
                <a:ea typeface="+mj-ea"/>
              </a:rPr>
            </a:br>
            <a:r>
              <a:rPr kumimoji="1" lang="ja-JP" altLang="en-US" sz="1600" dirty="0">
                <a:solidFill>
                  <a:srgbClr val="52AF57"/>
                </a:solidFill>
                <a:latin typeface="+mj-ea"/>
                <a:ea typeface="+mj-ea"/>
              </a:rPr>
              <a:t>問題を定義</a:t>
            </a:r>
            <a:endParaRPr kumimoji="1" lang="en-US" altLang="ja-JP" sz="1600" dirty="0">
              <a:solidFill>
                <a:srgbClr val="52AF57"/>
              </a:solidFill>
              <a:latin typeface="+mj-ea"/>
              <a:ea typeface="+mj-ea"/>
            </a:endParaRPr>
          </a:p>
        </p:txBody>
      </p:sp>
      <p:sp>
        <p:nvSpPr>
          <p:cNvPr id="21" name="吹き出し: 四角形 20">
            <a:extLst>
              <a:ext uri="{FF2B5EF4-FFF2-40B4-BE49-F238E27FC236}">
                <a16:creationId xmlns:a16="http://schemas.microsoft.com/office/drawing/2014/main" xmlns="" id="{20C904A4-81BA-480B-8048-1D8D0CC0E110}"/>
              </a:ext>
            </a:extLst>
          </p:cNvPr>
          <p:cNvSpPr/>
          <p:nvPr/>
        </p:nvSpPr>
        <p:spPr>
          <a:xfrm>
            <a:off x="3686914" y="4559875"/>
            <a:ext cx="1587742" cy="550540"/>
          </a:xfrm>
          <a:prstGeom prst="wedgeRectCallout">
            <a:avLst>
              <a:gd name="adj1" fmla="val 21363"/>
              <a:gd name="adj2" fmla="val -228285"/>
            </a:avLst>
          </a:prstGeom>
          <a:solidFill>
            <a:schemeClr val="bg1">
              <a:lumMod val="95000"/>
            </a:schemeClr>
          </a:solidFill>
          <a:ln w="19050">
            <a:solidFill>
              <a:srgbClr val="F28A3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1600" dirty="0">
                <a:solidFill>
                  <a:srgbClr val="F28A31"/>
                </a:solidFill>
                <a:latin typeface="+mj-ea"/>
                <a:ea typeface="+mj-ea"/>
              </a:rPr>
              <a:t>ユーザーの</a:t>
            </a:r>
            <a:r>
              <a:rPr kumimoji="1" lang="en-US" altLang="ja-JP" sz="1600" dirty="0">
                <a:solidFill>
                  <a:srgbClr val="F28A31"/>
                </a:solidFill>
                <a:latin typeface="+mj-ea"/>
                <a:ea typeface="+mj-ea"/>
              </a:rPr>
              <a:t/>
            </a:r>
            <a:br>
              <a:rPr kumimoji="1" lang="en-US" altLang="ja-JP" sz="1600" dirty="0">
                <a:solidFill>
                  <a:srgbClr val="F28A31"/>
                </a:solidFill>
                <a:latin typeface="+mj-ea"/>
                <a:ea typeface="+mj-ea"/>
              </a:rPr>
            </a:br>
            <a:r>
              <a:rPr kumimoji="1" lang="ja-JP" altLang="en-US" sz="1600" dirty="0">
                <a:solidFill>
                  <a:srgbClr val="F28A31"/>
                </a:solidFill>
                <a:latin typeface="+mj-ea"/>
                <a:ea typeface="+mj-ea"/>
              </a:rPr>
              <a:t>問題解決の案</a:t>
            </a:r>
            <a:endParaRPr kumimoji="1" lang="en-US" altLang="ja-JP" sz="1600" dirty="0">
              <a:solidFill>
                <a:srgbClr val="F28A31"/>
              </a:solidFill>
              <a:latin typeface="+mj-ea"/>
              <a:ea typeface="+mj-ea"/>
            </a:endParaRPr>
          </a:p>
        </p:txBody>
      </p:sp>
      <p:sp>
        <p:nvSpPr>
          <p:cNvPr id="22" name="吹き出し: 四角形 21">
            <a:extLst>
              <a:ext uri="{FF2B5EF4-FFF2-40B4-BE49-F238E27FC236}">
                <a16:creationId xmlns:a16="http://schemas.microsoft.com/office/drawing/2014/main" xmlns="" id="{C5DAD922-3BAF-4871-B2CE-7CB02A88FC06}"/>
              </a:ext>
            </a:extLst>
          </p:cNvPr>
          <p:cNvSpPr/>
          <p:nvPr/>
        </p:nvSpPr>
        <p:spPr>
          <a:xfrm>
            <a:off x="5326159" y="1733883"/>
            <a:ext cx="1587742" cy="707791"/>
          </a:xfrm>
          <a:prstGeom prst="wedgeRectCallout">
            <a:avLst>
              <a:gd name="adj1" fmla="val 7306"/>
              <a:gd name="adj2" fmla="val 174682"/>
            </a:avLst>
          </a:prstGeom>
          <a:solidFill>
            <a:schemeClr val="bg1">
              <a:lumMod val="95000"/>
            </a:schemeClr>
          </a:solidFill>
          <a:ln w="19050">
            <a:solidFill>
              <a:srgbClr val="ED5C2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1600" dirty="0">
                <a:solidFill>
                  <a:srgbClr val="ED5C2F"/>
                </a:solidFill>
                <a:latin typeface="+mj-ea"/>
                <a:ea typeface="+mj-ea"/>
              </a:rPr>
              <a:t>ユーザーの</a:t>
            </a:r>
            <a:r>
              <a:rPr kumimoji="1" lang="en-US" altLang="ja-JP" sz="1600" dirty="0">
                <a:solidFill>
                  <a:srgbClr val="ED5C2F"/>
                </a:solidFill>
                <a:latin typeface="+mj-ea"/>
                <a:ea typeface="+mj-ea"/>
              </a:rPr>
              <a:t/>
            </a:r>
            <a:br>
              <a:rPr kumimoji="1" lang="en-US" altLang="ja-JP" sz="1600" dirty="0">
                <a:solidFill>
                  <a:srgbClr val="ED5C2F"/>
                </a:solidFill>
                <a:latin typeface="+mj-ea"/>
                <a:ea typeface="+mj-ea"/>
              </a:rPr>
            </a:br>
            <a:r>
              <a:rPr kumimoji="1" lang="ja-JP" altLang="en-US" sz="1600" dirty="0">
                <a:solidFill>
                  <a:srgbClr val="ED5C2F"/>
                </a:solidFill>
                <a:latin typeface="+mj-ea"/>
                <a:ea typeface="+mj-ea"/>
              </a:rPr>
              <a:t>問題解決案を</a:t>
            </a:r>
            <a:r>
              <a:rPr kumimoji="1" lang="en-US" altLang="ja-JP" sz="1600" dirty="0">
                <a:solidFill>
                  <a:srgbClr val="ED5C2F"/>
                </a:solidFill>
                <a:latin typeface="+mj-ea"/>
                <a:ea typeface="+mj-ea"/>
              </a:rPr>
              <a:t/>
            </a:r>
            <a:br>
              <a:rPr kumimoji="1" lang="en-US" altLang="ja-JP" sz="1600" dirty="0">
                <a:solidFill>
                  <a:srgbClr val="ED5C2F"/>
                </a:solidFill>
                <a:latin typeface="+mj-ea"/>
                <a:ea typeface="+mj-ea"/>
              </a:rPr>
            </a:br>
            <a:r>
              <a:rPr kumimoji="1" lang="ja-JP" altLang="en-US" sz="1600" dirty="0">
                <a:solidFill>
                  <a:srgbClr val="ED5C2F"/>
                </a:solidFill>
                <a:latin typeface="+mj-ea"/>
                <a:ea typeface="+mj-ea"/>
              </a:rPr>
              <a:t>プロトタイピング</a:t>
            </a:r>
            <a:endParaRPr kumimoji="1" lang="en-US" altLang="ja-JP" sz="1600" dirty="0">
              <a:solidFill>
                <a:srgbClr val="ED5C2F"/>
              </a:solidFill>
              <a:latin typeface="+mj-ea"/>
              <a:ea typeface="+mj-ea"/>
            </a:endParaRPr>
          </a:p>
        </p:txBody>
      </p:sp>
      <p:sp>
        <p:nvSpPr>
          <p:cNvPr id="23" name="吹き出し: 四角形 22">
            <a:extLst>
              <a:ext uri="{FF2B5EF4-FFF2-40B4-BE49-F238E27FC236}">
                <a16:creationId xmlns:a16="http://schemas.microsoft.com/office/drawing/2014/main" xmlns="" id="{B0E87F25-2B22-4494-ACC5-70B7E335F577}"/>
              </a:ext>
            </a:extLst>
          </p:cNvPr>
          <p:cNvSpPr/>
          <p:nvPr/>
        </p:nvSpPr>
        <p:spPr>
          <a:xfrm>
            <a:off x="6844669" y="2845461"/>
            <a:ext cx="1759401" cy="684317"/>
          </a:xfrm>
          <a:prstGeom prst="wedgeRectCallout">
            <a:avLst>
              <a:gd name="adj1" fmla="val 3192"/>
              <a:gd name="adj2" fmla="val 136989"/>
            </a:avLst>
          </a:prstGeom>
          <a:solidFill>
            <a:schemeClr val="bg1">
              <a:lumMod val="95000"/>
            </a:schemeClr>
          </a:solidFill>
          <a:ln w="19050">
            <a:solidFill>
              <a:srgbClr val="A02C1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1600" dirty="0">
                <a:solidFill>
                  <a:srgbClr val="A02C1D"/>
                </a:solidFill>
                <a:latin typeface="+mj-ea"/>
                <a:ea typeface="+mj-ea"/>
              </a:rPr>
              <a:t>ユーザーの</a:t>
            </a:r>
            <a:r>
              <a:rPr kumimoji="1" lang="en-US" altLang="ja-JP" sz="1600" dirty="0">
                <a:solidFill>
                  <a:srgbClr val="A02C1D"/>
                </a:solidFill>
                <a:latin typeface="+mj-ea"/>
                <a:ea typeface="+mj-ea"/>
              </a:rPr>
              <a:t/>
            </a:r>
            <a:br>
              <a:rPr kumimoji="1" lang="en-US" altLang="ja-JP" sz="1600" dirty="0">
                <a:solidFill>
                  <a:srgbClr val="A02C1D"/>
                </a:solidFill>
                <a:latin typeface="+mj-ea"/>
                <a:ea typeface="+mj-ea"/>
              </a:rPr>
            </a:br>
            <a:r>
              <a:rPr kumimoji="1" lang="ja-JP" altLang="en-US" sz="1600" dirty="0">
                <a:solidFill>
                  <a:srgbClr val="A02C1D"/>
                </a:solidFill>
                <a:latin typeface="+mj-ea"/>
                <a:ea typeface="+mj-ea"/>
              </a:rPr>
              <a:t>問題解決案の</a:t>
            </a:r>
            <a:r>
              <a:rPr kumimoji="1" lang="en-US" altLang="ja-JP" sz="1600" dirty="0">
                <a:solidFill>
                  <a:srgbClr val="A02C1D"/>
                </a:solidFill>
                <a:latin typeface="+mj-ea"/>
                <a:ea typeface="+mj-ea"/>
              </a:rPr>
              <a:t/>
            </a:r>
            <a:br>
              <a:rPr kumimoji="1" lang="en-US" altLang="ja-JP" sz="1600" dirty="0">
                <a:solidFill>
                  <a:srgbClr val="A02C1D"/>
                </a:solidFill>
                <a:latin typeface="+mj-ea"/>
                <a:ea typeface="+mj-ea"/>
              </a:rPr>
            </a:br>
            <a:r>
              <a:rPr kumimoji="1" lang="ja-JP" altLang="en-US" sz="1600" dirty="0">
                <a:solidFill>
                  <a:srgbClr val="A02C1D"/>
                </a:solidFill>
                <a:latin typeface="+mj-ea"/>
                <a:ea typeface="+mj-ea"/>
              </a:rPr>
              <a:t>プロトタイプを検証</a:t>
            </a:r>
            <a:endParaRPr kumimoji="1" lang="en-US" altLang="ja-JP" sz="1600" dirty="0">
              <a:solidFill>
                <a:srgbClr val="A02C1D"/>
              </a:solidFill>
              <a:latin typeface="+mj-ea"/>
              <a:ea typeface="+mj-ea"/>
            </a:endParaRPr>
          </a:p>
        </p:txBody>
      </p:sp>
      <p:sp>
        <p:nvSpPr>
          <p:cNvPr id="24" name="四角形: 角を丸くする 23">
            <a:extLst>
              <a:ext uri="{FF2B5EF4-FFF2-40B4-BE49-F238E27FC236}">
                <a16:creationId xmlns:a16="http://schemas.microsoft.com/office/drawing/2014/main" xmlns="" id="{66E87506-D4FB-40FB-B7C8-A258300600A5}"/>
              </a:ext>
            </a:extLst>
          </p:cNvPr>
          <p:cNvSpPr/>
          <p:nvPr/>
        </p:nvSpPr>
        <p:spPr>
          <a:xfrm>
            <a:off x="497152" y="5914468"/>
            <a:ext cx="8143808" cy="656414"/>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p>
            <a:pPr algn="ctr">
              <a:spcBef>
                <a:spcPct val="20000"/>
              </a:spcBef>
            </a:pPr>
            <a:r>
              <a:rPr lang="ja-JP" altLang="en-US" sz="2400" b="1" dirty="0">
                <a:solidFill>
                  <a:schemeClr val="bg1"/>
                </a:solidFill>
                <a:latin typeface="游ゴシック" panose="020B0400000000000000" pitchFamily="50" charset="-128"/>
                <a:ea typeface="游ゴシック" panose="020B0400000000000000" pitchFamily="50" charset="-128"/>
              </a:rPr>
              <a:t>デザイン思考は人間（ユーザー）を中心に考えること</a:t>
            </a:r>
          </a:p>
        </p:txBody>
      </p:sp>
    </p:spTree>
    <p:extLst>
      <p:ext uri="{BB962C8B-B14F-4D97-AF65-F5344CB8AC3E}">
        <p14:creationId xmlns:p14="http://schemas.microsoft.com/office/powerpoint/2010/main" val="138609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3"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矢印: 五方向 64">
            <a:extLst>
              <a:ext uri="{FF2B5EF4-FFF2-40B4-BE49-F238E27FC236}">
                <a16:creationId xmlns:a16="http://schemas.microsoft.com/office/drawing/2014/main" xmlns="" id="{317C0836-B5E6-4AC9-9890-83AC3A65F755}"/>
              </a:ext>
            </a:extLst>
          </p:cNvPr>
          <p:cNvSpPr/>
          <p:nvPr/>
        </p:nvSpPr>
        <p:spPr>
          <a:xfrm>
            <a:off x="0" y="1256028"/>
            <a:ext cx="9144000" cy="1900010"/>
          </a:xfrm>
          <a:prstGeom prst="homePlate">
            <a:avLst>
              <a:gd name="adj" fmla="val 23203"/>
            </a:avLst>
          </a:prstGeom>
          <a:solidFill>
            <a:srgbClr val="FECBC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a:solidFill>
                  <a:srgbClr val="ED5C2F"/>
                </a:solidFill>
              </a:rPr>
              <a:t>累積的</a:t>
            </a:r>
            <a:r>
              <a:rPr kumimoji="1" lang="en-US" altLang="ja-JP" dirty="0">
                <a:solidFill>
                  <a:srgbClr val="ED5C2F"/>
                </a:solidFill>
              </a:rPr>
              <a:t>UX</a:t>
            </a:r>
            <a:endParaRPr kumimoji="1" lang="ja-JP" altLang="en-US" dirty="0">
              <a:solidFill>
                <a:srgbClr val="ED5C2F"/>
              </a:solidFill>
            </a:endParaRPr>
          </a:p>
        </p:txBody>
      </p:sp>
      <p:sp>
        <p:nvSpPr>
          <p:cNvPr id="33" name="矢印: 五方向 32">
            <a:extLst>
              <a:ext uri="{FF2B5EF4-FFF2-40B4-BE49-F238E27FC236}">
                <a16:creationId xmlns:a16="http://schemas.microsoft.com/office/drawing/2014/main" xmlns="" id="{670C5518-DAD3-4ECF-8147-C22E537ADE10}"/>
              </a:ext>
            </a:extLst>
          </p:cNvPr>
          <p:cNvSpPr/>
          <p:nvPr/>
        </p:nvSpPr>
        <p:spPr>
          <a:xfrm>
            <a:off x="4910243" y="1676342"/>
            <a:ext cx="2360912" cy="1307506"/>
          </a:xfrm>
          <a:prstGeom prst="homePlate">
            <a:avLst>
              <a:gd name="adj" fmla="val 23203"/>
            </a:avLst>
          </a:prstGeom>
          <a:solidFill>
            <a:srgbClr val="FE6E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algn="ctr"/>
            <a:r>
              <a:rPr kumimoji="1" lang="ja-JP" altLang="en-US" dirty="0">
                <a:solidFill>
                  <a:schemeClr val="bg1"/>
                </a:solidFill>
              </a:rPr>
              <a:t>エピソード的</a:t>
            </a:r>
            <a:r>
              <a:rPr kumimoji="1" lang="en-US" altLang="ja-JP" dirty="0">
                <a:solidFill>
                  <a:schemeClr val="bg1"/>
                </a:solidFill>
              </a:rPr>
              <a:t>UX</a:t>
            </a:r>
            <a:endParaRPr kumimoji="1" lang="ja-JP" altLang="en-US" dirty="0">
              <a:solidFill>
                <a:schemeClr val="bg1"/>
              </a:solidFill>
            </a:endParaRP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34</a:t>
            </a:fld>
            <a:endParaRPr lang="ja-JP" altLang="en-US" dirty="0"/>
          </a:p>
        </p:txBody>
      </p:sp>
      <p:sp>
        <p:nvSpPr>
          <p:cNvPr id="7" name="タイトル 6">
            <a:extLst>
              <a:ext uri="{FF2B5EF4-FFF2-40B4-BE49-F238E27FC236}">
                <a16:creationId xmlns:a16="http://schemas.microsoft.com/office/drawing/2014/main" xmlns="" id="{98641BEF-3DEA-446F-93C9-50713ADCF582}"/>
              </a:ext>
            </a:extLst>
          </p:cNvPr>
          <p:cNvSpPr>
            <a:spLocks noGrp="1"/>
          </p:cNvSpPr>
          <p:nvPr>
            <p:ph type="title"/>
          </p:nvPr>
        </p:nvSpPr>
        <p:spPr/>
        <p:txBody>
          <a:bodyPr>
            <a:normAutofit/>
          </a:bodyPr>
          <a:lstStyle/>
          <a:p>
            <a:r>
              <a:rPr lang="en-US" altLang="ja-JP" dirty="0"/>
              <a:t>UX</a:t>
            </a:r>
            <a:r>
              <a:rPr lang="ja-JP" altLang="en-US" dirty="0"/>
              <a:t>と時間軸</a:t>
            </a:r>
          </a:p>
        </p:txBody>
      </p:sp>
      <p:sp>
        <p:nvSpPr>
          <p:cNvPr id="50" name="テキスト ボックス 49">
            <a:extLst>
              <a:ext uri="{FF2B5EF4-FFF2-40B4-BE49-F238E27FC236}">
                <a16:creationId xmlns:a16="http://schemas.microsoft.com/office/drawing/2014/main" xmlns="" id="{E67016FD-2D6A-4DBF-894B-51D3674FB350}"/>
              </a:ext>
            </a:extLst>
          </p:cNvPr>
          <p:cNvSpPr txBox="1"/>
          <p:nvPr/>
        </p:nvSpPr>
        <p:spPr bwMode="gray">
          <a:xfrm>
            <a:off x="5278859" y="538894"/>
            <a:ext cx="3809056" cy="253916"/>
          </a:xfrm>
          <a:prstGeom prst="rect">
            <a:avLst/>
          </a:prstGeom>
          <a:noFill/>
        </p:spPr>
        <p:txBody>
          <a:bodyPr wrap="none" rtlCol="0">
            <a:spAutoFit/>
          </a:bodyPr>
          <a:lstStyle/>
          <a:p>
            <a:pPr algn="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UX</a:t>
            </a:r>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白書、</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2010</a:t>
            </a:r>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http://www.allaboutux.org/uxwhitepaper</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grpSp>
        <p:nvGrpSpPr>
          <p:cNvPr id="34" name="グループ化 33">
            <a:extLst>
              <a:ext uri="{FF2B5EF4-FFF2-40B4-BE49-F238E27FC236}">
                <a16:creationId xmlns:a16="http://schemas.microsoft.com/office/drawing/2014/main" xmlns="" id="{E1A66724-F3EF-48AF-9EBE-0C19C57632C8}"/>
              </a:ext>
            </a:extLst>
          </p:cNvPr>
          <p:cNvGrpSpPr/>
          <p:nvPr/>
        </p:nvGrpSpPr>
        <p:grpSpPr>
          <a:xfrm>
            <a:off x="113840" y="4603762"/>
            <a:ext cx="1550388" cy="813583"/>
            <a:chOff x="272745" y="3875292"/>
            <a:chExt cx="2238875" cy="1222702"/>
          </a:xfrm>
        </p:grpSpPr>
        <p:pic>
          <p:nvPicPr>
            <p:cNvPr id="1036" name="Picture 12" descr="ã«ã¿ã­ã°ã®ã¤ã©ã¹ã">
              <a:extLst>
                <a:ext uri="{FF2B5EF4-FFF2-40B4-BE49-F238E27FC236}">
                  <a16:creationId xmlns:a16="http://schemas.microsoft.com/office/drawing/2014/main" xmlns="" id="{3DE12983-9DCC-43E2-825D-CC14049721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2745" y="3901459"/>
              <a:ext cx="904899" cy="8347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ã¹ãã¼ãã«ã¼ã®ã­ã£ã©ã¯ã¿ã¼">
              <a:extLst>
                <a:ext uri="{FF2B5EF4-FFF2-40B4-BE49-F238E27FC236}">
                  <a16:creationId xmlns:a16="http://schemas.microsoft.com/office/drawing/2014/main" xmlns="" id="{8E121E01-9E25-4BA3-97B3-220331CAF7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7634" y="3875292"/>
              <a:ext cx="1803986" cy="12227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グループ化 30">
            <a:extLst>
              <a:ext uri="{FF2B5EF4-FFF2-40B4-BE49-F238E27FC236}">
                <a16:creationId xmlns:a16="http://schemas.microsoft.com/office/drawing/2014/main" xmlns="" id="{0BD208D3-6E48-4D75-B233-CC9C71718BAD}"/>
              </a:ext>
            </a:extLst>
          </p:cNvPr>
          <p:cNvGrpSpPr/>
          <p:nvPr/>
        </p:nvGrpSpPr>
        <p:grpSpPr>
          <a:xfrm>
            <a:off x="7024248" y="4291918"/>
            <a:ext cx="1402299" cy="1025985"/>
            <a:chOff x="7953415" y="3926505"/>
            <a:chExt cx="980331" cy="717255"/>
          </a:xfrm>
        </p:grpSpPr>
        <p:pic>
          <p:nvPicPr>
            <p:cNvPr id="1038" name="Picture 14" descr="https://3.bp.blogspot.com/-H5zRoT5up8Q/UNO5smGWjZI/AAAAAAAAI0A/OH_4jGug-eg/s1600/omoide_title.png">
              <a:extLst>
                <a:ext uri="{FF2B5EF4-FFF2-40B4-BE49-F238E27FC236}">
                  <a16:creationId xmlns:a16="http://schemas.microsoft.com/office/drawing/2014/main" xmlns="" id="{E688DC7F-F1A3-4889-B326-67C588CDA3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3415" y="3926505"/>
              <a:ext cx="980331" cy="62924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ãã©ã¤ãã®ã¤ã©ã¹ããèµ¤ãè»ã">
              <a:extLst>
                <a:ext uri="{FF2B5EF4-FFF2-40B4-BE49-F238E27FC236}">
                  <a16:creationId xmlns:a16="http://schemas.microsoft.com/office/drawing/2014/main" xmlns="" id="{ACA06153-09A0-49BD-9573-5128F985F9E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9421" y="4243781"/>
              <a:ext cx="595995" cy="399979"/>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コンテンツ プレースホルダー 2">
            <a:extLst>
              <a:ext uri="{FF2B5EF4-FFF2-40B4-BE49-F238E27FC236}">
                <a16:creationId xmlns:a16="http://schemas.microsoft.com/office/drawing/2014/main" xmlns="" id="{2E861DC9-DB79-442C-925C-AE9D776EF604}"/>
              </a:ext>
            </a:extLst>
          </p:cNvPr>
          <p:cNvSpPr txBox="1">
            <a:spLocks/>
          </p:cNvSpPr>
          <p:nvPr/>
        </p:nvSpPr>
        <p:spPr bwMode="gray">
          <a:xfrm>
            <a:off x="854579" y="5669549"/>
            <a:ext cx="7434842" cy="923330"/>
          </a:xfrm>
          <a:prstGeom prst="roundRect">
            <a:avLst>
              <a:gd name="adj" fmla="val 18532"/>
            </a:avLst>
          </a:prstGeom>
          <a:solidFill>
            <a:srgbClr val="FEAA9C"/>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algn="just"/>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どの部分の</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UX</a:t>
            </a:r>
            <a:r>
              <a:rPr lang="ja-JP" altLang="en-US" sz="2400" dirty="0" err="1">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かを</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見極めることが大事</a:t>
            </a:r>
            <a:endPar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just"/>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は、どの</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UX</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に対しても有効なアプローチ</a:t>
            </a:r>
          </a:p>
        </p:txBody>
      </p:sp>
      <p:pic>
        <p:nvPicPr>
          <p:cNvPr id="1042" name="Picture 18" descr="ã«ã¼ããã®ã¤ã©ã¹ã">
            <a:extLst>
              <a:ext uri="{FF2B5EF4-FFF2-40B4-BE49-F238E27FC236}">
                <a16:creationId xmlns:a16="http://schemas.microsoft.com/office/drawing/2014/main" xmlns="" id="{1611CD66-3FAF-48EF-9798-5D9195EDF0E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12474" y="4489201"/>
            <a:ext cx="996009" cy="893918"/>
          </a:xfrm>
          <a:prstGeom prst="rect">
            <a:avLst/>
          </a:prstGeom>
          <a:noFill/>
          <a:extLst>
            <a:ext uri="{909E8E84-426E-40DD-AFC4-6F175D3DCCD1}">
              <a14:hiddenFill xmlns:a14="http://schemas.microsoft.com/office/drawing/2010/main">
                <a:solidFill>
                  <a:srgbClr val="FFFFFF"/>
                </a:solidFill>
              </a14:hiddenFill>
            </a:ext>
          </a:extLst>
        </p:spPr>
      </p:pic>
      <p:sp>
        <p:nvSpPr>
          <p:cNvPr id="64" name="矢印: 五方向 63">
            <a:extLst>
              <a:ext uri="{FF2B5EF4-FFF2-40B4-BE49-F238E27FC236}">
                <a16:creationId xmlns:a16="http://schemas.microsoft.com/office/drawing/2014/main" xmlns="" id="{478CE380-4173-4AAD-87E7-3F2733843DF7}"/>
              </a:ext>
            </a:extLst>
          </p:cNvPr>
          <p:cNvSpPr/>
          <p:nvPr/>
        </p:nvSpPr>
        <p:spPr>
          <a:xfrm>
            <a:off x="2229437" y="1657681"/>
            <a:ext cx="2617841" cy="1307506"/>
          </a:xfrm>
          <a:prstGeom prst="homePlate">
            <a:avLst>
              <a:gd name="adj" fmla="val 23203"/>
            </a:avLst>
          </a:prstGeom>
          <a:solidFill>
            <a:srgbClr val="FE6E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algn="ctr"/>
            <a:r>
              <a:rPr kumimoji="1" lang="ja-JP" altLang="en-US" dirty="0">
                <a:solidFill>
                  <a:schemeClr val="bg1"/>
                </a:solidFill>
              </a:rPr>
              <a:t>エピソード的</a:t>
            </a:r>
            <a:r>
              <a:rPr kumimoji="1" lang="en-US" altLang="ja-JP" dirty="0">
                <a:solidFill>
                  <a:schemeClr val="bg1"/>
                </a:solidFill>
              </a:rPr>
              <a:t>UX</a:t>
            </a:r>
            <a:endParaRPr kumimoji="1" lang="ja-JP" altLang="en-US" dirty="0">
              <a:solidFill>
                <a:schemeClr val="bg1"/>
              </a:solidFill>
            </a:endParaRPr>
          </a:p>
        </p:txBody>
      </p:sp>
      <p:grpSp>
        <p:nvGrpSpPr>
          <p:cNvPr id="10" name="グループ化 9">
            <a:extLst>
              <a:ext uri="{FF2B5EF4-FFF2-40B4-BE49-F238E27FC236}">
                <a16:creationId xmlns:a16="http://schemas.microsoft.com/office/drawing/2014/main" xmlns="" id="{51CF2D7A-0243-4EE6-AAD2-8F932DEFC98B}"/>
              </a:ext>
            </a:extLst>
          </p:cNvPr>
          <p:cNvGrpSpPr/>
          <p:nvPr/>
        </p:nvGrpSpPr>
        <p:grpSpPr>
          <a:xfrm>
            <a:off x="2292799" y="2033009"/>
            <a:ext cx="4823642" cy="812063"/>
            <a:chOff x="2682418" y="1528451"/>
            <a:chExt cx="3517080" cy="936378"/>
          </a:xfrm>
          <a:solidFill>
            <a:srgbClr val="FE6E54"/>
          </a:solidFill>
        </p:grpSpPr>
        <p:sp>
          <p:nvSpPr>
            <p:cNvPr id="58" name="矢印: 五方向 57">
              <a:extLst>
                <a:ext uri="{FF2B5EF4-FFF2-40B4-BE49-F238E27FC236}">
                  <a16:creationId xmlns:a16="http://schemas.microsoft.com/office/drawing/2014/main" xmlns="" id="{DFD84ED9-3509-439D-A13E-8A81DEC754B8}"/>
                </a:ext>
              </a:extLst>
            </p:cNvPr>
            <p:cNvSpPr/>
            <p:nvPr/>
          </p:nvSpPr>
          <p:spPr>
            <a:xfrm>
              <a:off x="5301512" y="1528451"/>
              <a:ext cx="897986" cy="936378"/>
            </a:xfrm>
            <a:prstGeom prst="homePlate">
              <a:avLst>
                <a:gd name="adj" fmla="val 22549"/>
              </a:avLst>
            </a:prstGeom>
            <a:solidFill>
              <a:schemeClr val="bg1"/>
            </a:solidFill>
            <a:ln>
              <a:solidFill>
                <a:srgbClr val="ED5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D5C2F"/>
                  </a:solidFill>
                </a:rPr>
                <a:t>一時的</a:t>
              </a:r>
              <a:endParaRPr kumimoji="1" lang="en-US" altLang="ja-JP" dirty="0">
                <a:solidFill>
                  <a:srgbClr val="ED5C2F"/>
                </a:solidFill>
              </a:endParaRPr>
            </a:p>
            <a:p>
              <a:pPr algn="ctr"/>
              <a:r>
                <a:rPr lang="en-US" altLang="ja-JP" dirty="0">
                  <a:solidFill>
                    <a:srgbClr val="ED5C2F"/>
                  </a:solidFill>
                </a:rPr>
                <a:t>UX</a:t>
              </a:r>
              <a:endParaRPr kumimoji="1" lang="ja-JP" altLang="en-US" dirty="0">
                <a:solidFill>
                  <a:srgbClr val="ED5C2F"/>
                </a:solidFill>
              </a:endParaRPr>
            </a:p>
          </p:txBody>
        </p:sp>
        <p:sp>
          <p:nvSpPr>
            <p:cNvPr id="60" name="矢印: 五方向 59">
              <a:extLst>
                <a:ext uri="{FF2B5EF4-FFF2-40B4-BE49-F238E27FC236}">
                  <a16:creationId xmlns:a16="http://schemas.microsoft.com/office/drawing/2014/main" xmlns="" id="{9D957E09-39C9-4CC6-9E13-DEF9F0D28A8F}"/>
                </a:ext>
              </a:extLst>
            </p:cNvPr>
            <p:cNvSpPr/>
            <p:nvPr/>
          </p:nvSpPr>
          <p:spPr>
            <a:xfrm>
              <a:off x="4657782" y="1528451"/>
              <a:ext cx="826083" cy="936378"/>
            </a:xfrm>
            <a:prstGeom prst="homePlate">
              <a:avLst>
                <a:gd name="adj" fmla="val 22549"/>
              </a:avLst>
            </a:prstGeom>
            <a:solidFill>
              <a:schemeClr val="bg1"/>
            </a:solidFill>
            <a:ln>
              <a:solidFill>
                <a:srgbClr val="ED5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D5C2F"/>
                  </a:solidFill>
                </a:rPr>
                <a:t>一時的</a:t>
              </a:r>
              <a:endParaRPr kumimoji="1" lang="en-US" altLang="ja-JP" dirty="0">
                <a:solidFill>
                  <a:srgbClr val="ED5C2F"/>
                </a:solidFill>
              </a:endParaRPr>
            </a:p>
            <a:p>
              <a:pPr algn="ctr"/>
              <a:r>
                <a:rPr lang="en-US" altLang="ja-JP" dirty="0">
                  <a:solidFill>
                    <a:srgbClr val="ED5C2F"/>
                  </a:solidFill>
                </a:rPr>
                <a:t>UX</a:t>
              </a:r>
              <a:endParaRPr kumimoji="1" lang="ja-JP" altLang="en-US" dirty="0">
                <a:solidFill>
                  <a:srgbClr val="ED5C2F"/>
                </a:solidFill>
              </a:endParaRPr>
            </a:p>
          </p:txBody>
        </p:sp>
        <p:sp>
          <p:nvSpPr>
            <p:cNvPr id="62" name="矢印: 五方向 61">
              <a:extLst>
                <a:ext uri="{FF2B5EF4-FFF2-40B4-BE49-F238E27FC236}">
                  <a16:creationId xmlns:a16="http://schemas.microsoft.com/office/drawing/2014/main" xmlns="" id="{6328B47A-7CD1-4785-BC1E-D80DB07A5137}"/>
                </a:ext>
              </a:extLst>
            </p:cNvPr>
            <p:cNvSpPr/>
            <p:nvPr/>
          </p:nvSpPr>
          <p:spPr>
            <a:xfrm>
              <a:off x="3475679" y="1528451"/>
              <a:ext cx="941756" cy="936378"/>
            </a:xfrm>
            <a:prstGeom prst="homePlate">
              <a:avLst>
                <a:gd name="adj" fmla="val 22549"/>
              </a:avLst>
            </a:prstGeom>
            <a:solidFill>
              <a:schemeClr val="bg1"/>
            </a:solidFill>
            <a:ln>
              <a:solidFill>
                <a:srgbClr val="ED5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D5C2F"/>
                  </a:solidFill>
                </a:rPr>
                <a:t>一時的</a:t>
              </a:r>
              <a:endParaRPr kumimoji="1" lang="en-US" altLang="ja-JP" dirty="0">
                <a:solidFill>
                  <a:srgbClr val="ED5C2F"/>
                </a:solidFill>
              </a:endParaRPr>
            </a:p>
            <a:p>
              <a:pPr algn="ctr"/>
              <a:r>
                <a:rPr lang="en-US" altLang="ja-JP" dirty="0">
                  <a:solidFill>
                    <a:srgbClr val="ED5C2F"/>
                  </a:solidFill>
                </a:rPr>
                <a:t>UX</a:t>
              </a:r>
              <a:endParaRPr kumimoji="1" lang="ja-JP" altLang="en-US" dirty="0">
                <a:solidFill>
                  <a:srgbClr val="ED5C2F"/>
                </a:solidFill>
              </a:endParaRPr>
            </a:p>
          </p:txBody>
        </p:sp>
        <p:sp>
          <p:nvSpPr>
            <p:cNvPr id="63" name="矢印: 五方向 62">
              <a:extLst>
                <a:ext uri="{FF2B5EF4-FFF2-40B4-BE49-F238E27FC236}">
                  <a16:creationId xmlns:a16="http://schemas.microsoft.com/office/drawing/2014/main" xmlns="" id="{83E71192-D5DF-4D25-92B6-A1A888F7EB96}"/>
                </a:ext>
              </a:extLst>
            </p:cNvPr>
            <p:cNvSpPr/>
            <p:nvPr/>
          </p:nvSpPr>
          <p:spPr>
            <a:xfrm>
              <a:off x="2682418" y="1528451"/>
              <a:ext cx="956129" cy="936378"/>
            </a:xfrm>
            <a:prstGeom prst="homePlate">
              <a:avLst>
                <a:gd name="adj" fmla="val 22549"/>
              </a:avLst>
            </a:prstGeom>
            <a:solidFill>
              <a:schemeClr val="bg1"/>
            </a:solidFill>
            <a:ln>
              <a:solidFill>
                <a:srgbClr val="ED5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D5C2F"/>
                  </a:solidFill>
                </a:rPr>
                <a:t>一時的</a:t>
              </a:r>
              <a:endParaRPr kumimoji="1" lang="en-US" altLang="ja-JP" dirty="0">
                <a:solidFill>
                  <a:srgbClr val="ED5C2F"/>
                </a:solidFill>
              </a:endParaRPr>
            </a:p>
            <a:p>
              <a:pPr algn="ctr"/>
              <a:r>
                <a:rPr lang="en-US" altLang="ja-JP" dirty="0">
                  <a:solidFill>
                    <a:srgbClr val="ED5C2F"/>
                  </a:solidFill>
                </a:rPr>
                <a:t>UX</a:t>
              </a:r>
              <a:endParaRPr kumimoji="1" lang="ja-JP" altLang="en-US" dirty="0">
                <a:solidFill>
                  <a:srgbClr val="ED5C2F"/>
                </a:solidFill>
              </a:endParaRPr>
            </a:p>
          </p:txBody>
        </p:sp>
      </p:grpSp>
      <p:sp>
        <p:nvSpPr>
          <p:cNvPr id="53" name="吹き出し: 角を丸めた四角形 52">
            <a:extLst>
              <a:ext uri="{FF2B5EF4-FFF2-40B4-BE49-F238E27FC236}">
                <a16:creationId xmlns:a16="http://schemas.microsoft.com/office/drawing/2014/main" xmlns="" id="{47476925-380E-4E1C-AF1C-418894768DFA}"/>
              </a:ext>
            </a:extLst>
          </p:cNvPr>
          <p:cNvSpPr/>
          <p:nvPr/>
        </p:nvSpPr>
        <p:spPr>
          <a:xfrm>
            <a:off x="1746194" y="3324577"/>
            <a:ext cx="1231468" cy="813583"/>
          </a:xfrm>
          <a:prstGeom prst="wedgeRoundRectCallout">
            <a:avLst>
              <a:gd name="adj1" fmla="val -577"/>
              <a:gd name="adj2" fmla="val -125358"/>
              <a:gd name="adj3" fmla="val 16667"/>
            </a:avLst>
          </a:prstGeom>
          <a:solidFill>
            <a:schemeClr val="bg1"/>
          </a:solidFill>
          <a:ln>
            <a:solidFill>
              <a:srgbClr val="ED5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solidFill>
                  <a:srgbClr val="ED5C2F"/>
                </a:solidFill>
              </a:rPr>
              <a:t>カーナビ</a:t>
            </a:r>
            <a:r>
              <a:rPr kumimoji="1" lang="en-US" altLang="ja-JP" dirty="0">
                <a:solidFill>
                  <a:srgbClr val="ED5C2F"/>
                </a:solidFill>
              </a:rPr>
              <a:t/>
            </a:r>
            <a:br>
              <a:rPr kumimoji="1" lang="en-US" altLang="ja-JP" dirty="0">
                <a:solidFill>
                  <a:srgbClr val="ED5C2F"/>
                </a:solidFill>
              </a:rPr>
            </a:br>
            <a:r>
              <a:rPr kumimoji="1" lang="ja-JP" altLang="en-US" dirty="0">
                <a:solidFill>
                  <a:srgbClr val="ED5C2F"/>
                </a:solidFill>
              </a:rPr>
              <a:t>使いやすい</a:t>
            </a:r>
            <a:endParaRPr kumimoji="1" lang="en-US" altLang="ja-JP" dirty="0">
              <a:solidFill>
                <a:srgbClr val="ED5C2F"/>
              </a:solidFill>
            </a:endParaRPr>
          </a:p>
        </p:txBody>
      </p:sp>
      <p:sp>
        <p:nvSpPr>
          <p:cNvPr id="55" name="吹き出し: 角を丸めた四角形 54">
            <a:extLst>
              <a:ext uri="{FF2B5EF4-FFF2-40B4-BE49-F238E27FC236}">
                <a16:creationId xmlns:a16="http://schemas.microsoft.com/office/drawing/2014/main" xmlns="" id="{27F2496F-97FF-4305-9965-AB81D59999A1}"/>
              </a:ext>
            </a:extLst>
          </p:cNvPr>
          <p:cNvSpPr/>
          <p:nvPr/>
        </p:nvSpPr>
        <p:spPr>
          <a:xfrm>
            <a:off x="7256176" y="3260999"/>
            <a:ext cx="1829192" cy="912549"/>
          </a:xfrm>
          <a:prstGeom prst="wedgeRoundRectCallout">
            <a:avLst>
              <a:gd name="adj1" fmla="val 20717"/>
              <a:gd name="adj2" fmla="val -72324"/>
              <a:gd name="adj3" fmla="val 16667"/>
            </a:avLst>
          </a:prstGeom>
          <a:solidFill>
            <a:srgbClr val="FECBC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solidFill>
                  <a:srgbClr val="ED5C2F"/>
                </a:solidFill>
              </a:rPr>
              <a:t>良い車だったなぁ</a:t>
            </a:r>
            <a:endParaRPr kumimoji="1" lang="en-US" altLang="ja-JP" dirty="0">
              <a:solidFill>
                <a:srgbClr val="ED5C2F"/>
              </a:solidFill>
            </a:endParaRPr>
          </a:p>
          <a:p>
            <a:pPr algn="ctr"/>
            <a:r>
              <a:rPr lang="ja-JP" altLang="en-US" dirty="0">
                <a:solidFill>
                  <a:srgbClr val="ED5C2F"/>
                </a:solidFill>
              </a:rPr>
              <a:t>次も同じメーカー</a:t>
            </a:r>
            <a:r>
              <a:rPr lang="en-US" altLang="ja-JP" dirty="0">
                <a:solidFill>
                  <a:srgbClr val="ED5C2F"/>
                </a:solidFill>
              </a:rPr>
              <a:t/>
            </a:r>
            <a:br>
              <a:rPr lang="en-US" altLang="ja-JP" dirty="0">
                <a:solidFill>
                  <a:srgbClr val="ED5C2F"/>
                </a:solidFill>
              </a:rPr>
            </a:br>
            <a:r>
              <a:rPr lang="ja-JP" altLang="en-US" dirty="0">
                <a:solidFill>
                  <a:srgbClr val="ED5C2F"/>
                </a:solidFill>
              </a:rPr>
              <a:t>にしよう！</a:t>
            </a:r>
            <a:endParaRPr kumimoji="1" lang="ja-JP" altLang="en-US" dirty="0">
              <a:solidFill>
                <a:srgbClr val="ED5C2F"/>
              </a:solidFill>
            </a:endParaRPr>
          </a:p>
        </p:txBody>
      </p:sp>
      <p:grpSp>
        <p:nvGrpSpPr>
          <p:cNvPr id="4" name="グループ化 3">
            <a:extLst>
              <a:ext uri="{FF2B5EF4-FFF2-40B4-BE49-F238E27FC236}">
                <a16:creationId xmlns:a16="http://schemas.microsoft.com/office/drawing/2014/main" xmlns="" id="{44ACEFBE-AE65-4F03-B21E-46877579CBE4}"/>
              </a:ext>
            </a:extLst>
          </p:cNvPr>
          <p:cNvGrpSpPr/>
          <p:nvPr/>
        </p:nvGrpSpPr>
        <p:grpSpPr>
          <a:xfrm>
            <a:off x="4380719" y="3316833"/>
            <a:ext cx="1321091" cy="2041384"/>
            <a:chOff x="4380719" y="3316833"/>
            <a:chExt cx="1321091" cy="2041384"/>
          </a:xfrm>
        </p:grpSpPr>
        <p:pic>
          <p:nvPicPr>
            <p:cNvPr id="67" name="Picture 10" descr="ãã©ã¤ããã¼ãã®ã¤ã©ã¹ãï¼å¥³æ§ãã©ã¤ãã¼ï¼">
              <a:extLst>
                <a:ext uri="{FF2B5EF4-FFF2-40B4-BE49-F238E27FC236}">
                  <a16:creationId xmlns:a16="http://schemas.microsoft.com/office/drawing/2014/main" xmlns="" id="{E9CD3566-4E3E-4A11-85E6-64BBBBD98D2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04359" y="4364938"/>
              <a:ext cx="990795" cy="993279"/>
            </a:xfrm>
            <a:prstGeom prst="rect">
              <a:avLst/>
            </a:prstGeom>
            <a:noFill/>
            <a:extLst>
              <a:ext uri="{909E8E84-426E-40DD-AFC4-6F175D3DCCD1}">
                <a14:hiddenFill xmlns:a14="http://schemas.microsoft.com/office/drawing/2010/main">
                  <a:solidFill>
                    <a:srgbClr val="FFFFFF"/>
                  </a:solidFill>
                </a14:hiddenFill>
              </a:ext>
            </a:extLst>
          </p:spPr>
        </p:pic>
        <p:sp>
          <p:nvSpPr>
            <p:cNvPr id="66" name="吹き出し: 角を丸めた四角形 65">
              <a:extLst>
                <a:ext uri="{FF2B5EF4-FFF2-40B4-BE49-F238E27FC236}">
                  <a16:creationId xmlns:a16="http://schemas.microsoft.com/office/drawing/2014/main" xmlns="" id="{D08B3C52-6661-49B0-927A-2D27838BC027}"/>
                </a:ext>
              </a:extLst>
            </p:cNvPr>
            <p:cNvSpPr/>
            <p:nvPr/>
          </p:nvSpPr>
          <p:spPr>
            <a:xfrm>
              <a:off x="4380719" y="3316833"/>
              <a:ext cx="1321091" cy="813583"/>
            </a:xfrm>
            <a:prstGeom prst="wedgeRoundRectCallout">
              <a:avLst>
                <a:gd name="adj1" fmla="val 20818"/>
                <a:gd name="adj2" fmla="val -119512"/>
                <a:gd name="adj3" fmla="val 16667"/>
              </a:avLst>
            </a:prstGeom>
            <a:solidFill>
              <a:schemeClr val="bg1"/>
            </a:solidFill>
            <a:ln>
              <a:solidFill>
                <a:srgbClr val="ED5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rgbClr val="ED5C2F"/>
                  </a:solidFill>
                </a:rPr>
                <a:t>視界が良くて</a:t>
              </a:r>
            </a:p>
            <a:p>
              <a:pPr algn="ctr"/>
              <a:r>
                <a:rPr lang="ja-JP" altLang="en-US" sz="1600" dirty="0">
                  <a:solidFill>
                    <a:srgbClr val="ED5C2F"/>
                  </a:solidFill>
                </a:rPr>
                <a:t>運転しやすい</a:t>
              </a:r>
            </a:p>
          </p:txBody>
        </p:sp>
      </p:grpSp>
      <p:sp>
        <p:nvSpPr>
          <p:cNvPr id="5" name="矢印: 五方向 4">
            <a:extLst>
              <a:ext uri="{FF2B5EF4-FFF2-40B4-BE49-F238E27FC236}">
                <a16:creationId xmlns:a16="http://schemas.microsoft.com/office/drawing/2014/main" xmlns="" id="{568FC1AA-9BF9-46BD-8C61-D0BC24CF57FE}"/>
              </a:ext>
            </a:extLst>
          </p:cNvPr>
          <p:cNvSpPr/>
          <p:nvPr/>
        </p:nvSpPr>
        <p:spPr>
          <a:xfrm>
            <a:off x="-1" y="1657681"/>
            <a:ext cx="2125785" cy="1307506"/>
          </a:xfrm>
          <a:prstGeom prst="homePlate">
            <a:avLst>
              <a:gd name="adj" fmla="val 23504"/>
            </a:avLst>
          </a:prstGeom>
          <a:solidFill>
            <a:srgbClr val="FFEE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D5C2F"/>
                </a:solidFill>
              </a:rPr>
              <a:t>予期的</a:t>
            </a:r>
            <a:endParaRPr kumimoji="1" lang="en-US" altLang="ja-JP" dirty="0">
              <a:solidFill>
                <a:srgbClr val="ED5C2F"/>
              </a:solidFill>
            </a:endParaRPr>
          </a:p>
          <a:p>
            <a:pPr algn="ctr"/>
            <a:r>
              <a:rPr lang="en-US" altLang="ja-JP" dirty="0">
                <a:solidFill>
                  <a:srgbClr val="ED5C2F"/>
                </a:solidFill>
              </a:rPr>
              <a:t>UX</a:t>
            </a:r>
            <a:endParaRPr kumimoji="1" lang="ja-JP" altLang="en-US" dirty="0">
              <a:solidFill>
                <a:srgbClr val="ED5C2F"/>
              </a:solidFill>
            </a:endParaRPr>
          </a:p>
        </p:txBody>
      </p:sp>
      <p:sp>
        <p:nvSpPr>
          <p:cNvPr id="14" name="吹き出し: 角を丸めた四角形 13">
            <a:extLst>
              <a:ext uri="{FF2B5EF4-FFF2-40B4-BE49-F238E27FC236}">
                <a16:creationId xmlns:a16="http://schemas.microsoft.com/office/drawing/2014/main" xmlns="" id="{BA373C51-BBB2-4F69-8182-5F9E8C573C2A}"/>
              </a:ext>
            </a:extLst>
          </p:cNvPr>
          <p:cNvSpPr/>
          <p:nvPr/>
        </p:nvSpPr>
        <p:spPr>
          <a:xfrm>
            <a:off x="94175" y="3309980"/>
            <a:ext cx="1570053" cy="813583"/>
          </a:xfrm>
          <a:prstGeom prst="wedgeRoundRectCallout">
            <a:avLst>
              <a:gd name="adj1" fmla="val 22084"/>
              <a:gd name="adj2" fmla="val -108645"/>
              <a:gd name="adj3" fmla="val 16667"/>
            </a:avLst>
          </a:prstGeom>
          <a:solidFill>
            <a:srgbClr val="FFEEE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solidFill>
                  <a:srgbClr val="ED5C2F"/>
                </a:solidFill>
              </a:rPr>
              <a:t>カッコイイ！</a:t>
            </a:r>
            <a:endParaRPr kumimoji="1" lang="en-US" altLang="ja-JP" dirty="0">
              <a:solidFill>
                <a:srgbClr val="ED5C2F"/>
              </a:solidFill>
            </a:endParaRPr>
          </a:p>
          <a:p>
            <a:pPr algn="ctr"/>
            <a:r>
              <a:rPr lang="ja-JP" altLang="en-US" dirty="0">
                <a:solidFill>
                  <a:srgbClr val="ED5C2F"/>
                </a:solidFill>
              </a:rPr>
              <a:t>車内も広そう！</a:t>
            </a:r>
            <a:endParaRPr kumimoji="1" lang="en-US" altLang="ja-JP" dirty="0">
              <a:solidFill>
                <a:srgbClr val="ED5C2F"/>
              </a:solidFill>
            </a:endParaRPr>
          </a:p>
        </p:txBody>
      </p:sp>
      <p:sp>
        <p:nvSpPr>
          <p:cNvPr id="37" name="吹き出し: 角を丸めた四角形 36">
            <a:extLst>
              <a:ext uri="{FF2B5EF4-FFF2-40B4-BE49-F238E27FC236}">
                <a16:creationId xmlns:a16="http://schemas.microsoft.com/office/drawing/2014/main" xmlns="" id="{5058F70F-C43E-4CEC-B739-F5AFF00E2F6D}"/>
              </a:ext>
            </a:extLst>
          </p:cNvPr>
          <p:cNvSpPr/>
          <p:nvPr/>
        </p:nvSpPr>
        <p:spPr>
          <a:xfrm>
            <a:off x="1908911" y="990654"/>
            <a:ext cx="1686017" cy="460761"/>
          </a:xfrm>
          <a:prstGeom prst="wedgeRoundRectCallout">
            <a:avLst>
              <a:gd name="adj1" fmla="val 22796"/>
              <a:gd name="adj2" fmla="val 97877"/>
              <a:gd name="adj3" fmla="val 16667"/>
            </a:avLst>
          </a:prstGeom>
          <a:solidFill>
            <a:srgbClr val="FE6E5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dirty="0">
                <a:solidFill>
                  <a:schemeClr val="bg1"/>
                </a:solidFill>
              </a:rPr>
              <a:t>ドライブ</a:t>
            </a:r>
            <a:r>
              <a:rPr kumimoji="1" lang="ja-JP" altLang="en-US" dirty="0">
                <a:solidFill>
                  <a:schemeClr val="bg1"/>
                </a:solidFill>
              </a:rPr>
              <a:t>楽しい！</a:t>
            </a:r>
          </a:p>
        </p:txBody>
      </p:sp>
      <p:sp>
        <p:nvSpPr>
          <p:cNvPr id="38" name="吹き出し: 角を丸めた四角形 37">
            <a:extLst>
              <a:ext uri="{FF2B5EF4-FFF2-40B4-BE49-F238E27FC236}">
                <a16:creationId xmlns:a16="http://schemas.microsoft.com/office/drawing/2014/main" xmlns="" id="{1B1FF9B9-BE26-41E6-A54F-68B27F1286D4}"/>
              </a:ext>
            </a:extLst>
          </p:cNvPr>
          <p:cNvSpPr/>
          <p:nvPr/>
        </p:nvSpPr>
        <p:spPr>
          <a:xfrm>
            <a:off x="5140457" y="986497"/>
            <a:ext cx="1686017" cy="464918"/>
          </a:xfrm>
          <a:prstGeom prst="wedgeRoundRectCallout">
            <a:avLst>
              <a:gd name="adj1" fmla="val 8639"/>
              <a:gd name="adj2" fmla="val 101687"/>
              <a:gd name="adj3" fmla="val 16667"/>
            </a:avLst>
          </a:prstGeom>
          <a:solidFill>
            <a:srgbClr val="FE6E5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solidFill>
                  <a:schemeClr val="bg1"/>
                </a:solidFill>
              </a:rPr>
              <a:t>家族で</a:t>
            </a:r>
            <a:r>
              <a:rPr kumimoji="1" lang="en-US" altLang="ja-JP" dirty="0">
                <a:solidFill>
                  <a:schemeClr val="bg1"/>
                </a:solidFill>
              </a:rPr>
              <a:t>Happy</a:t>
            </a:r>
            <a:r>
              <a:rPr kumimoji="1" lang="ja-JP" altLang="en-US" dirty="0">
                <a:solidFill>
                  <a:schemeClr val="bg1"/>
                </a:solidFill>
              </a:rPr>
              <a:t>！</a:t>
            </a:r>
          </a:p>
        </p:txBody>
      </p:sp>
      <p:sp>
        <p:nvSpPr>
          <p:cNvPr id="35" name="矢印: 五方向 34">
            <a:extLst>
              <a:ext uri="{FF2B5EF4-FFF2-40B4-BE49-F238E27FC236}">
                <a16:creationId xmlns:a16="http://schemas.microsoft.com/office/drawing/2014/main" xmlns="" id="{CA12CEB1-4E18-4B4B-AC6F-7D27A4706687}"/>
              </a:ext>
            </a:extLst>
          </p:cNvPr>
          <p:cNvSpPr/>
          <p:nvPr/>
        </p:nvSpPr>
        <p:spPr>
          <a:xfrm>
            <a:off x="7332949" y="1647201"/>
            <a:ext cx="601285" cy="1307506"/>
          </a:xfrm>
          <a:prstGeom prst="homePlate">
            <a:avLst>
              <a:gd name="adj" fmla="val 36201"/>
            </a:avLst>
          </a:prstGeom>
          <a:solidFill>
            <a:srgbClr val="FE6E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bg1"/>
              </a:solidFill>
            </a:endParaRPr>
          </a:p>
        </p:txBody>
      </p:sp>
      <p:sp>
        <p:nvSpPr>
          <p:cNvPr id="36" name="矢印: 五方向 35">
            <a:extLst>
              <a:ext uri="{FF2B5EF4-FFF2-40B4-BE49-F238E27FC236}">
                <a16:creationId xmlns:a16="http://schemas.microsoft.com/office/drawing/2014/main" xmlns="" id="{12FC51CA-E816-44DF-BF5F-F1458E47370B}"/>
              </a:ext>
            </a:extLst>
          </p:cNvPr>
          <p:cNvSpPr/>
          <p:nvPr/>
        </p:nvSpPr>
        <p:spPr>
          <a:xfrm>
            <a:off x="7987634" y="1647201"/>
            <a:ext cx="351386" cy="1307506"/>
          </a:xfrm>
          <a:prstGeom prst="homePlate">
            <a:avLst>
              <a:gd name="adj" fmla="val 52117"/>
            </a:avLst>
          </a:prstGeom>
          <a:solidFill>
            <a:srgbClr val="FE6E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bg1"/>
              </a:solidFill>
            </a:endParaRPr>
          </a:p>
        </p:txBody>
      </p:sp>
      <p:sp>
        <p:nvSpPr>
          <p:cNvPr id="39" name="矢印: 五方向 38">
            <a:extLst>
              <a:ext uri="{FF2B5EF4-FFF2-40B4-BE49-F238E27FC236}">
                <a16:creationId xmlns:a16="http://schemas.microsoft.com/office/drawing/2014/main" xmlns="" id="{D2D4A3DF-27BD-4619-AFD8-0DE91BAA8961}"/>
              </a:ext>
            </a:extLst>
          </p:cNvPr>
          <p:cNvSpPr/>
          <p:nvPr/>
        </p:nvSpPr>
        <p:spPr>
          <a:xfrm>
            <a:off x="8400235" y="1647201"/>
            <a:ext cx="203835" cy="1307506"/>
          </a:xfrm>
          <a:prstGeom prst="homePlate">
            <a:avLst>
              <a:gd name="adj" fmla="val 57308"/>
            </a:avLst>
          </a:prstGeom>
          <a:solidFill>
            <a:srgbClr val="FE6E5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dirty="0">
              <a:solidFill>
                <a:schemeClr val="bg1"/>
              </a:solidFill>
            </a:endParaRPr>
          </a:p>
        </p:txBody>
      </p:sp>
      <p:grpSp>
        <p:nvGrpSpPr>
          <p:cNvPr id="6" name="グループ化 5">
            <a:extLst>
              <a:ext uri="{FF2B5EF4-FFF2-40B4-BE49-F238E27FC236}">
                <a16:creationId xmlns:a16="http://schemas.microsoft.com/office/drawing/2014/main" xmlns="" id="{D6EE5401-D18A-44D6-B14E-7E3F4D1841B2}"/>
              </a:ext>
            </a:extLst>
          </p:cNvPr>
          <p:cNvGrpSpPr/>
          <p:nvPr/>
        </p:nvGrpSpPr>
        <p:grpSpPr>
          <a:xfrm>
            <a:off x="5701810" y="3305823"/>
            <a:ext cx="1403057" cy="2004562"/>
            <a:chOff x="5701810" y="3305823"/>
            <a:chExt cx="1403057" cy="2004562"/>
          </a:xfrm>
        </p:grpSpPr>
        <p:pic>
          <p:nvPicPr>
            <p:cNvPr id="1028" name="Picture 4" descr="ãã©ã¤ãã®ã¤ã©ã¹ããèµ¤ãè»ã">
              <a:extLst>
                <a:ext uri="{FF2B5EF4-FFF2-40B4-BE49-F238E27FC236}">
                  <a16:creationId xmlns:a16="http://schemas.microsoft.com/office/drawing/2014/main" xmlns="" id="{C81596C3-CC9C-48A4-A82C-A03C422F22C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01810" y="4404256"/>
              <a:ext cx="1350193" cy="906129"/>
            </a:xfrm>
            <a:prstGeom prst="rect">
              <a:avLst/>
            </a:prstGeom>
            <a:noFill/>
            <a:extLst>
              <a:ext uri="{909E8E84-426E-40DD-AFC4-6F175D3DCCD1}">
                <a14:hiddenFill xmlns:a14="http://schemas.microsoft.com/office/drawing/2010/main">
                  <a:solidFill>
                    <a:srgbClr val="FFFFFF"/>
                  </a:solidFill>
                </a14:hiddenFill>
              </a:ext>
            </a:extLst>
          </p:spPr>
        </p:pic>
        <p:sp>
          <p:nvSpPr>
            <p:cNvPr id="40" name="吹き出し: 角を丸めた四角形 39">
              <a:extLst>
                <a:ext uri="{FF2B5EF4-FFF2-40B4-BE49-F238E27FC236}">
                  <a16:creationId xmlns:a16="http://schemas.microsoft.com/office/drawing/2014/main" xmlns="" id="{91425041-D5EE-42F4-A94B-6C402D54B258}"/>
                </a:ext>
              </a:extLst>
            </p:cNvPr>
            <p:cNvSpPr/>
            <p:nvPr/>
          </p:nvSpPr>
          <p:spPr>
            <a:xfrm>
              <a:off x="5783776" y="3305823"/>
              <a:ext cx="1321091" cy="813583"/>
            </a:xfrm>
            <a:prstGeom prst="wedgeRoundRectCallout">
              <a:avLst>
                <a:gd name="adj1" fmla="val 20818"/>
                <a:gd name="adj2" fmla="val -119512"/>
                <a:gd name="adj3" fmla="val 16667"/>
              </a:avLst>
            </a:prstGeom>
            <a:solidFill>
              <a:schemeClr val="bg1"/>
            </a:solidFill>
            <a:ln>
              <a:solidFill>
                <a:srgbClr val="ED5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rgbClr val="ED5C2F"/>
                  </a:solidFill>
                </a:rPr>
                <a:t>後部座席も</a:t>
              </a:r>
              <a:endParaRPr lang="en-US" altLang="ja-JP" sz="1600" dirty="0">
                <a:solidFill>
                  <a:srgbClr val="ED5C2F"/>
                </a:solidFill>
              </a:endParaRPr>
            </a:p>
            <a:p>
              <a:pPr algn="ctr"/>
              <a:r>
                <a:rPr lang="ja-JP" altLang="en-US" sz="1600" dirty="0">
                  <a:solidFill>
                    <a:srgbClr val="ED5C2F"/>
                  </a:solidFill>
                </a:rPr>
                <a:t>広々快適</a:t>
              </a:r>
            </a:p>
          </p:txBody>
        </p:sp>
      </p:grpSp>
      <p:grpSp>
        <p:nvGrpSpPr>
          <p:cNvPr id="2" name="グループ化 1">
            <a:extLst>
              <a:ext uri="{FF2B5EF4-FFF2-40B4-BE49-F238E27FC236}">
                <a16:creationId xmlns:a16="http://schemas.microsoft.com/office/drawing/2014/main" xmlns="" id="{61952D19-CD5E-49AF-BF51-D0F39287468D}"/>
              </a:ext>
            </a:extLst>
          </p:cNvPr>
          <p:cNvGrpSpPr/>
          <p:nvPr/>
        </p:nvGrpSpPr>
        <p:grpSpPr>
          <a:xfrm>
            <a:off x="2962766" y="3316833"/>
            <a:ext cx="1464151" cy="2243179"/>
            <a:chOff x="2962766" y="3316833"/>
            <a:chExt cx="1464151" cy="2243179"/>
          </a:xfrm>
        </p:grpSpPr>
        <p:sp>
          <p:nvSpPr>
            <p:cNvPr id="54" name="吹き出し: 角を丸めた四角形 53">
              <a:extLst>
                <a:ext uri="{FF2B5EF4-FFF2-40B4-BE49-F238E27FC236}">
                  <a16:creationId xmlns:a16="http://schemas.microsoft.com/office/drawing/2014/main" xmlns="" id="{FEFC23B2-0B21-42E6-AE5A-99F0C663CD6F}"/>
                </a:ext>
              </a:extLst>
            </p:cNvPr>
            <p:cNvSpPr/>
            <p:nvPr/>
          </p:nvSpPr>
          <p:spPr>
            <a:xfrm>
              <a:off x="3050451" y="3316833"/>
              <a:ext cx="1248302" cy="813583"/>
            </a:xfrm>
            <a:prstGeom prst="wedgeRoundRectCallout">
              <a:avLst>
                <a:gd name="adj1" fmla="val 619"/>
                <a:gd name="adj2" fmla="val -124021"/>
                <a:gd name="adj3" fmla="val 16667"/>
              </a:avLst>
            </a:prstGeom>
            <a:solidFill>
              <a:schemeClr val="bg1"/>
            </a:solidFill>
            <a:ln>
              <a:solidFill>
                <a:srgbClr val="ED5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dirty="0">
                  <a:solidFill>
                    <a:srgbClr val="ED5C2F"/>
                  </a:solidFill>
                </a:rPr>
                <a:t>加速が</a:t>
              </a:r>
            </a:p>
            <a:p>
              <a:pPr algn="ctr"/>
              <a:r>
                <a:rPr lang="ja-JP" altLang="en-US" dirty="0">
                  <a:solidFill>
                    <a:srgbClr val="ED5C2F"/>
                  </a:solidFill>
                </a:rPr>
                <a:t>気持ちいい</a:t>
              </a:r>
              <a:endParaRPr kumimoji="1" lang="ja-JP" altLang="en-US" dirty="0">
                <a:solidFill>
                  <a:srgbClr val="ED5C2F"/>
                </a:solidFill>
              </a:endParaRPr>
            </a:p>
          </p:txBody>
        </p:sp>
        <p:pic>
          <p:nvPicPr>
            <p:cNvPr id="41" name="図 40">
              <a:extLst>
                <a:ext uri="{FF2B5EF4-FFF2-40B4-BE49-F238E27FC236}">
                  <a16:creationId xmlns:a16="http://schemas.microsoft.com/office/drawing/2014/main" xmlns="" id="{D77D090C-A87B-4C62-BE58-B7A274034847}"/>
                </a:ext>
              </a:extLst>
            </p:cNvPr>
            <p:cNvPicPr>
              <a:picLocks noChangeAspect="1"/>
            </p:cNvPicPr>
            <p:nvPr/>
          </p:nvPicPr>
          <p:blipFill>
            <a:blip r:embed="rId9" cstate="email">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a:ext>
              </a:extLst>
            </a:blip>
            <a:stretch>
              <a:fillRect/>
            </a:stretch>
          </p:blipFill>
          <p:spPr>
            <a:xfrm flipH="1">
              <a:off x="2962766" y="4394182"/>
              <a:ext cx="1464151" cy="1165830"/>
            </a:xfrm>
            <a:prstGeom prst="rect">
              <a:avLst/>
            </a:prstGeom>
          </p:spPr>
        </p:pic>
      </p:grpSp>
    </p:spTree>
    <p:extLst>
      <p:ext uri="{BB962C8B-B14F-4D97-AF65-F5344CB8AC3E}">
        <p14:creationId xmlns:p14="http://schemas.microsoft.com/office/powerpoint/2010/main" val="74427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nodeType="withEffect">
                                  <p:stCondLst>
                                    <p:cond delay="0"/>
                                  </p:stCondLst>
                                  <p:childTnLst>
                                    <p:set>
                                      <p:cBhvr>
                                        <p:cTn id="17" dur="1" fill="hold">
                                          <p:stCondLst>
                                            <p:cond delay="0"/>
                                          </p:stCondLst>
                                        </p:cTn>
                                        <p:tgtEl>
                                          <p:spTgt spid="1042"/>
                                        </p:tgtEl>
                                        <p:attrNameLst>
                                          <p:attrName>style.visibility</p:attrName>
                                        </p:attrNameLst>
                                      </p:cBhvr>
                                      <p:to>
                                        <p:strVal val="visible"/>
                                      </p:to>
                                    </p:set>
                                    <p:animEffect transition="in" filter="fade">
                                      <p:cBhvr>
                                        <p:cTn id="18" dur="500"/>
                                        <p:tgtEl>
                                          <p:spTgt spid="10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3" grpId="0" animBg="1"/>
      <p:bldP spid="55" grpId="0" animBg="1"/>
      <p:bldP spid="14"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descr="\\fs2000-01\部門共通\5130.UXDC\90.個人フォルダ\鈴村\Meetup\sozai\UXPCで仕事.jpg">
            <a:extLst>
              <a:ext uri="{FF2B5EF4-FFF2-40B4-BE49-F238E27FC236}">
                <a16:creationId xmlns:a16="http://schemas.microsoft.com/office/drawing/2014/main" xmlns="" id="{D2A68C9B-D755-458E-A1AC-4DC335CFA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8328" y="1337198"/>
            <a:ext cx="5160586" cy="34430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s2000-01\部門共通\5130.UXDC\90.個人フォルダ\鈴村\Meetup\sozai\UXカップルコーヒー.jpg">
            <a:extLst>
              <a:ext uri="{FF2B5EF4-FFF2-40B4-BE49-F238E27FC236}">
                <a16:creationId xmlns:a16="http://schemas.microsoft.com/office/drawing/2014/main" xmlns="" id="{DCF51932-B1F1-4D95-92E7-28AD979C78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37660" y="2237108"/>
            <a:ext cx="3004459" cy="200453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円/楕円 71">
            <a:extLst>
              <a:ext uri="{FF2B5EF4-FFF2-40B4-BE49-F238E27FC236}">
                <a16:creationId xmlns:a16="http://schemas.microsoft.com/office/drawing/2014/main" xmlns="" id="{CC3B2235-4C99-48E2-B566-CFFA6027D61D}"/>
              </a:ext>
            </a:extLst>
          </p:cNvPr>
          <p:cNvSpPr/>
          <p:nvPr/>
        </p:nvSpPr>
        <p:spPr>
          <a:xfrm rot="20331106">
            <a:off x="602584" y="1486683"/>
            <a:ext cx="5031219" cy="2984081"/>
          </a:xfrm>
          <a:prstGeom prst="ellipse">
            <a:avLst/>
          </a:prstGeom>
          <a:noFill/>
          <a:ln w="38100">
            <a:solidFill>
              <a:srgbClr val="52A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35</a:t>
            </a:fld>
            <a:endParaRPr lang="ja-JP" altLang="en-US" dirty="0"/>
          </a:p>
        </p:txBody>
      </p:sp>
      <p:sp>
        <p:nvSpPr>
          <p:cNvPr id="7" name="タイトル 6">
            <a:extLst>
              <a:ext uri="{FF2B5EF4-FFF2-40B4-BE49-F238E27FC236}">
                <a16:creationId xmlns:a16="http://schemas.microsoft.com/office/drawing/2014/main" xmlns="" id="{98641BEF-3DEA-446F-93C9-50713ADCF582}"/>
              </a:ext>
            </a:extLst>
          </p:cNvPr>
          <p:cNvSpPr>
            <a:spLocks noGrp="1"/>
          </p:cNvSpPr>
          <p:nvPr>
            <p:ph type="title"/>
          </p:nvPr>
        </p:nvSpPr>
        <p:spPr/>
        <p:txBody>
          <a:bodyPr>
            <a:normAutofit/>
          </a:bodyPr>
          <a:lstStyle/>
          <a:p>
            <a:r>
              <a:rPr lang="ja-JP" altLang="en-US" dirty="0"/>
              <a:t>類似キーワードの整理</a:t>
            </a:r>
          </a:p>
        </p:txBody>
      </p:sp>
      <p:sp>
        <p:nvSpPr>
          <p:cNvPr id="22" name="円/楕円 27">
            <a:extLst>
              <a:ext uri="{FF2B5EF4-FFF2-40B4-BE49-F238E27FC236}">
                <a16:creationId xmlns:a16="http://schemas.microsoft.com/office/drawing/2014/main" xmlns="" id="{BC3EDD69-D1B8-4439-8608-203485BDC130}"/>
              </a:ext>
            </a:extLst>
          </p:cNvPr>
          <p:cNvSpPr/>
          <p:nvPr/>
        </p:nvSpPr>
        <p:spPr>
          <a:xfrm>
            <a:off x="3575133" y="3402081"/>
            <a:ext cx="2807847" cy="607863"/>
          </a:xfrm>
          <a:prstGeom prst="ellipse">
            <a:avLst/>
          </a:prstGeom>
          <a:solidFill>
            <a:srgbClr val="5D97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2400" b="1" dirty="0">
                <a:latin typeface="游ゴシック" panose="020B0400000000000000" pitchFamily="50" charset="-128"/>
                <a:ea typeface="游ゴシック" panose="020B0400000000000000" pitchFamily="50" charset="-128"/>
              </a:rPr>
              <a:t>ユーザビリティ</a:t>
            </a:r>
          </a:p>
        </p:txBody>
      </p:sp>
      <p:sp>
        <p:nvSpPr>
          <p:cNvPr id="32" name="吹き出し: 角を丸めた四角形 31">
            <a:extLst>
              <a:ext uri="{FF2B5EF4-FFF2-40B4-BE49-F238E27FC236}">
                <a16:creationId xmlns:a16="http://schemas.microsoft.com/office/drawing/2014/main" xmlns="" id="{D584A905-D0BB-4DD2-B9BC-9A1B1A2683D2}"/>
              </a:ext>
            </a:extLst>
          </p:cNvPr>
          <p:cNvSpPr/>
          <p:nvPr/>
        </p:nvSpPr>
        <p:spPr>
          <a:xfrm>
            <a:off x="1507052" y="1423091"/>
            <a:ext cx="661890" cy="378824"/>
          </a:xfrm>
          <a:prstGeom prst="wedgeRoundRectCallout">
            <a:avLst>
              <a:gd name="adj1" fmla="val 77925"/>
              <a:gd name="adj2" fmla="val 30498"/>
              <a:gd name="adj3" fmla="val 16667"/>
            </a:avLst>
          </a:prstGeom>
          <a:solidFill>
            <a:srgbClr val="52AF5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dirty="0">
                <a:latin typeface="游ゴシック" panose="020B0400000000000000" pitchFamily="50" charset="-128"/>
                <a:ea typeface="游ゴシック" panose="020B0400000000000000" pitchFamily="50" charset="-128"/>
              </a:rPr>
              <a:t>印象</a:t>
            </a:r>
          </a:p>
        </p:txBody>
      </p:sp>
      <p:sp>
        <p:nvSpPr>
          <p:cNvPr id="33" name="吹き出し: 角を丸めた四角形 32">
            <a:extLst>
              <a:ext uri="{FF2B5EF4-FFF2-40B4-BE49-F238E27FC236}">
                <a16:creationId xmlns:a16="http://schemas.microsoft.com/office/drawing/2014/main" xmlns="" id="{DFC645F6-0507-4917-AF3D-86F51E2F2134}"/>
              </a:ext>
            </a:extLst>
          </p:cNvPr>
          <p:cNvSpPr/>
          <p:nvPr/>
        </p:nvSpPr>
        <p:spPr>
          <a:xfrm>
            <a:off x="1090442" y="1858284"/>
            <a:ext cx="661890" cy="378824"/>
          </a:xfrm>
          <a:prstGeom prst="wedgeRoundRectCallout">
            <a:avLst>
              <a:gd name="adj1" fmla="val 77925"/>
              <a:gd name="adj2" fmla="val 30498"/>
              <a:gd name="adj3" fmla="val 16667"/>
            </a:avLst>
          </a:prstGeom>
          <a:solidFill>
            <a:srgbClr val="52AF5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dirty="0">
                <a:latin typeface="游ゴシック" panose="020B0400000000000000" pitchFamily="50" charset="-128"/>
                <a:ea typeface="游ゴシック" panose="020B0400000000000000" pitchFamily="50" charset="-128"/>
              </a:rPr>
              <a:t>知覚</a:t>
            </a:r>
          </a:p>
        </p:txBody>
      </p:sp>
      <p:sp>
        <p:nvSpPr>
          <p:cNvPr id="34" name="吹き出し: 角を丸めた四角形 33">
            <a:extLst>
              <a:ext uri="{FF2B5EF4-FFF2-40B4-BE49-F238E27FC236}">
                <a16:creationId xmlns:a16="http://schemas.microsoft.com/office/drawing/2014/main" xmlns="" id="{2E3013AC-30E9-4AEA-9BC8-8A94FF3BB85D}"/>
              </a:ext>
            </a:extLst>
          </p:cNvPr>
          <p:cNvSpPr/>
          <p:nvPr/>
        </p:nvSpPr>
        <p:spPr>
          <a:xfrm>
            <a:off x="801048" y="2333902"/>
            <a:ext cx="661890" cy="378824"/>
          </a:xfrm>
          <a:prstGeom prst="wedgeRoundRectCallout">
            <a:avLst>
              <a:gd name="adj1" fmla="val 77925"/>
              <a:gd name="adj2" fmla="val 30498"/>
              <a:gd name="adj3" fmla="val 16667"/>
            </a:avLst>
          </a:prstGeom>
          <a:solidFill>
            <a:srgbClr val="52AF5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dirty="0">
                <a:latin typeface="游ゴシック" panose="020B0400000000000000" pitchFamily="50" charset="-128"/>
                <a:ea typeface="游ゴシック" panose="020B0400000000000000" pitchFamily="50" charset="-128"/>
              </a:rPr>
              <a:t>反応</a:t>
            </a:r>
          </a:p>
        </p:txBody>
      </p:sp>
      <p:sp>
        <p:nvSpPr>
          <p:cNvPr id="35" name="円/楕円 27">
            <a:extLst>
              <a:ext uri="{FF2B5EF4-FFF2-40B4-BE49-F238E27FC236}">
                <a16:creationId xmlns:a16="http://schemas.microsoft.com/office/drawing/2014/main" xmlns="" id="{2D8CE8C2-9BD5-4DE7-8D21-6CB116D02FEC}"/>
              </a:ext>
            </a:extLst>
          </p:cNvPr>
          <p:cNvSpPr/>
          <p:nvPr/>
        </p:nvSpPr>
        <p:spPr>
          <a:xfrm>
            <a:off x="925062" y="2829678"/>
            <a:ext cx="1070470" cy="879752"/>
          </a:xfrm>
          <a:prstGeom prst="ellipse">
            <a:avLst/>
          </a:prstGeom>
          <a:solidFill>
            <a:srgbClr val="52AF5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3200" b="1" dirty="0">
                <a:latin typeface="游ゴシック" panose="020B0400000000000000" pitchFamily="50" charset="-128"/>
                <a:ea typeface="游ゴシック" panose="020B0400000000000000" pitchFamily="50" charset="-128"/>
              </a:rPr>
              <a:t>UX</a:t>
            </a:r>
            <a:endParaRPr kumimoji="1" lang="ja-JP" altLang="en-US" sz="3200" b="1" dirty="0">
              <a:latin typeface="游ゴシック" panose="020B0400000000000000" pitchFamily="50" charset="-128"/>
              <a:ea typeface="游ゴシック" panose="020B0400000000000000" pitchFamily="50" charset="-128"/>
            </a:endParaRPr>
          </a:p>
        </p:txBody>
      </p:sp>
      <p:sp>
        <p:nvSpPr>
          <p:cNvPr id="36" name="コンテンツ プレースホルダー 2">
            <a:extLst>
              <a:ext uri="{FF2B5EF4-FFF2-40B4-BE49-F238E27FC236}">
                <a16:creationId xmlns:a16="http://schemas.microsoft.com/office/drawing/2014/main" xmlns="" id="{2452C101-E8A7-4C5F-9F3C-44B066D3121D}"/>
              </a:ext>
            </a:extLst>
          </p:cNvPr>
          <p:cNvSpPr txBox="1">
            <a:spLocks/>
          </p:cNvSpPr>
          <p:nvPr/>
        </p:nvSpPr>
        <p:spPr bwMode="gray">
          <a:xfrm>
            <a:off x="389731" y="5291004"/>
            <a:ext cx="8364538" cy="887412"/>
          </a:xfrm>
          <a:prstGeom prst="roundRect">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gn="ctr">
              <a:buNone/>
            </a:pPr>
            <a:r>
              <a:rPr lang="en-US" altLang="ja-JP"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は、この体験をより豊かなものにするための取組み</a:t>
            </a:r>
          </a:p>
        </p:txBody>
      </p:sp>
      <p:sp>
        <p:nvSpPr>
          <p:cNvPr id="39" name="テキスト ボックス 38">
            <a:extLst>
              <a:ext uri="{FF2B5EF4-FFF2-40B4-BE49-F238E27FC236}">
                <a16:creationId xmlns:a16="http://schemas.microsoft.com/office/drawing/2014/main" xmlns="" id="{355E5133-CDA0-4DB3-9B25-F878B01F0331}"/>
              </a:ext>
            </a:extLst>
          </p:cNvPr>
          <p:cNvSpPr txBox="1"/>
          <p:nvPr/>
        </p:nvSpPr>
        <p:spPr bwMode="gray">
          <a:xfrm>
            <a:off x="6141753" y="4475860"/>
            <a:ext cx="2725105" cy="193643"/>
          </a:xfrm>
          <a:prstGeom prst="rect">
            <a:avLst/>
          </a:prstGeom>
          <a:noFill/>
        </p:spPr>
        <p:txBody>
          <a:bodyPr wrap="none" lIns="0" tIns="0" rIns="0" bIns="0" rtlCol="0">
            <a:spAutoFit/>
          </a:bodyPr>
          <a:lstStyle/>
          <a:p>
            <a:pPr>
              <a:lnSpc>
                <a:spcPts val="1600"/>
              </a:lnSpc>
            </a:pPr>
            <a:r>
              <a:rPr kumimoji="1"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 必ずしも画面</a:t>
            </a:r>
            <a:r>
              <a:rPr kumimoji="1" lang="en-US" altLang="ja-JP" sz="1100" dirty="0">
                <a:latin typeface="游ゴシック" panose="020B0400000000000000" pitchFamily="50" charset="-128"/>
                <a:ea typeface="游ゴシック" panose="020B0400000000000000" pitchFamily="50" charset="-128"/>
                <a:cs typeface="メイリオ" panose="020B0604030504040204" pitchFamily="50" charset="-128"/>
              </a:rPr>
              <a:t>UI</a:t>
            </a:r>
            <a:r>
              <a:rPr kumimoji="1" lang="ja-JP" altLang="en-US" sz="1100" dirty="0">
                <a:latin typeface="游ゴシック" panose="020B0400000000000000" pitchFamily="50" charset="-128"/>
                <a:ea typeface="游ゴシック" panose="020B0400000000000000" pitchFamily="50" charset="-128"/>
                <a:cs typeface="メイリオ" panose="020B0604030504040204" pitchFamily="50" charset="-128"/>
              </a:rPr>
              <a:t>を伴う訳ではありません</a:t>
            </a:r>
          </a:p>
        </p:txBody>
      </p:sp>
      <p:sp>
        <p:nvSpPr>
          <p:cNvPr id="48" name="円/楕円 41">
            <a:extLst>
              <a:ext uri="{FF2B5EF4-FFF2-40B4-BE49-F238E27FC236}">
                <a16:creationId xmlns:a16="http://schemas.microsoft.com/office/drawing/2014/main" xmlns="" id="{78AFDA0E-7872-4925-99FE-2191819C5BED}"/>
              </a:ext>
            </a:extLst>
          </p:cNvPr>
          <p:cNvSpPr/>
          <p:nvPr/>
        </p:nvSpPr>
        <p:spPr>
          <a:xfrm>
            <a:off x="4162425" y="4048408"/>
            <a:ext cx="1637151" cy="10046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ある特定の</a:t>
            </a:r>
          </a:p>
          <a:p>
            <a:pPr algn="ct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利用状況</a:t>
            </a:r>
          </a:p>
        </p:txBody>
      </p:sp>
      <p:sp>
        <p:nvSpPr>
          <p:cNvPr id="28" name="円/楕円 71">
            <a:extLst>
              <a:ext uri="{FF2B5EF4-FFF2-40B4-BE49-F238E27FC236}">
                <a16:creationId xmlns:a16="http://schemas.microsoft.com/office/drawing/2014/main" xmlns="" id="{EC7E470C-6EC9-4201-AF1F-9D833D8D33D1}"/>
              </a:ext>
            </a:extLst>
          </p:cNvPr>
          <p:cNvSpPr/>
          <p:nvPr/>
        </p:nvSpPr>
        <p:spPr>
          <a:xfrm>
            <a:off x="5937660" y="2335765"/>
            <a:ext cx="2953633" cy="1500437"/>
          </a:xfrm>
          <a:prstGeom prst="ellipse">
            <a:avLst/>
          </a:prstGeom>
          <a:noFill/>
          <a:ln w="38100">
            <a:solidFill>
              <a:srgbClr val="52A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吹き出し 5">
            <a:extLst>
              <a:ext uri="{FF2B5EF4-FFF2-40B4-BE49-F238E27FC236}">
                <a16:creationId xmlns:a16="http://schemas.microsoft.com/office/drawing/2014/main" xmlns="" id="{AC41790B-685E-49CD-8D99-F0B715D1CAAE}"/>
              </a:ext>
            </a:extLst>
          </p:cNvPr>
          <p:cNvSpPr/>
          <p:nvPr/>
        </p:nvSpPr>
        <p:spPr>
          <a:xfrm>
            <a:off x="7306491" y="3876415"/>
            <a:ext cx="1092380" cy="505960"/>
          </a:xfrm>
          <a:prstGeom prst="wedgeRoundRectCallout">
            <a:avLst>
              <a:gd name="adj1" fmla="val -57397"/>
              <a:gd name="adj2" fmla="val -110637"/>
              <a:gd name="adj3" fmla="val 16667"/>
            </a:avLst>
          </a:prstGeom>
          <a:solidFill>
            <a:srgbClr val="F28A31"/>
          </a:solidFill>
        </p:spPr>
        <p:style>
          <a:lnRef idx="3">
            <a:schemeClr val="lt1"/>
          </a:lnRef>
          <a:fillRef idx="1">
            <a:schemeClr val="accent6"/>
          </a:fillRef>
          <a:effectRef idx="1">
            <a:schemeClr val="accent6"/>
          </a:effectRef>
          <a:fontRef idx="minor">
            <a:schemeClr val="lt1"/>
          </a:fontRef>
        </p:style>
        <p:txBody>
          <a:bodyPr wrap="none" lIns="0" tIns="0" rIns="0" bIns="0" rtlCol="0" anchor="ctr"/>
          <a:lstStyle/>
          <a:p>
            <a:pPr algn="ctr"/>
            <a:r>
              <a:rPr kumimoji="1" lang="ja-JP" altLang="en-US" sz="1400" b="1" dirty="0">
                <a:latin typeface="游ゴシック" panose="020B0400000000000000" pitchFamily="50" charset="-128"/>
                <a:ea typeface="游ゴシック" panose="020B0400000000000000" pitchFamily="50" charset="-128"/>
              </a:rPr>
              <a:t>これも</a:t>
            </a:r>
            <a:r>
              <a:rPr lang="en-US" altLang="ja-JP" sz="1400" b="1" dirty="0">
                <a:latin typeface="游ゴシック" panose="020B0400000000000000" pitchFamily="50" charset="-128"/>
                <a:ea typeface="游ゴシック" panose="020B0400000000000000" pitchFamily="50" charset="-128"/>
              </a:rPr>
              <a:t>UI</a:t>
            </a:r>
            <a:endParaRPr kumimoji="1" lang="ja-JP" altLang="en-US" sz="1400" b="1" dirty="0">
              <a:latin typeface="游ゴシック" panose="020B0400000000000000" pitchFamily="50" charset="-128"/>
              <a:ea typeface="游ゴシック" panose="020B0400000000000000" pitchFamily="50" charset="-128"/>
            </a:endParaRPr>
          </a:p>
        </p:txBody>
      </p:sp>
      <p:sp>
        <p:nvSpPr>
          <p:cNvPr id="40" name="吹き出し: 角を丸めた四角形 39">
            <a:extLst>
              <a:ext uri="{FF2B5EF4-FFF2-40B4-BE49-F238E27FC236}">
                <a16:creationId xmlns:a16="http://schemas.microsoft.com/office/drawing/2014/main" xmlns="" id="{F871F9B2-1566-44E5-B862-15D9C571F017}"/>
              </a:ext>
            </a:extLst>
          </p:cNvPr>
          <p:cNvSpPr/>
          <p:nvPr/>
        </p:nvSpPr>
        <p:spPr>
          <a:xfrm>
            <a:off x="6002415" y="3876414"/>
            <a:ext cx="952493" cy="318291"/>
          </a:xfrm>
          <a:prstGeom prst="wedgeRoundRectCallout">
            <a:avLst>
              <a:gd name="adj1" fmla="val 35885"/>
              <a:gd name="adj2" fmla="val -77760"/>
              <a:gd name="adj3" fmla="val 16667"/>
            </a:avLst>
          </a:prstGeom>
          <a:solidFill>
            <a:srgbClr val="5D97E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dirty="0">
                <a:latin typeface="游ゴシック" panose="020B0400000000000000" pitchFamily="50" charset="-128"/>
                <a:ea typeface="游ゴシック" panose="020B0400000000000000" pitchFamily="50" charset="-128"/>
              </a:rPr>
              <a:t>持ち易さ</a:t>
            </a:r>
          </a:p>
        </p:txBody>
      </p:sp>
      <p:sp>
        <p:nvSpPr>
          <p:cNvPr id="18" name="角丸四角形吹き出し 5">
            <a:extLst>
              <a:ext uri="{FF2B5EF4-FFF2-40B4-BE49-F238E27FC236}">
                <a16:creationId xmlns:a16="http://schemas.microsoft.com/office/drawing/2014/main" xmlns="" id="{4C72100D-A6DC-4FBB-9E07-76473CC999EB}"/>
              </a:ext>
            </a:extLst>
          </p:cNvPr>
          <p:cNvSpPr/>
          <p:nvPr/>
        </p:nvSpPr>
        <p:spPr>
          <a:xfrm>
            <a:off x="4009773" y="2078313"/>
            <a:ext cx="2075875" cy="653181"/>
          </a:xfrm>
          <a:prstGeom prst="wedgeRoundRectCallout">
            <a:avLst>
              <a:gd name="adj1" fmla="val -71747"/>
              <a:gd name="adj2" fmla="val 64925"/>
              <a:gd name="adj3" fmla="val 16667"/>
            </a:avLst>
          </a:prstGeom>
          <a:solidFill>
            <a:srgbClr val="F28A31"/>
          </a:solidFill>
        </p:spPr>
        <p:style>
          <a:lnRef idx="3">
            <a:schemeClr val="lt1"/>
          </a:lnRef>
          <a:fillRef idx="1">
            <a:schemeClr val="accent6"/>
          </a:fillRef>
          <a:effectRef idx="1">
            <a:schemeClr val="accent6"/>
          </a:effectRef>
          <a:fontRef idx="minor">
            <a:schemeClr val="lt1"/>
          </a:fontRef>
        </p:style>
        <p:txBody>
          <a:bodyPr wrap="none" lIns="0" tIns="0" rIns="0" bIns="0" rtlCol="0" anchor="ctr"/>
          <a:lstStyle/>
          <a:p>
            <a:pPr algn="ctr"/>
            <a:r>
              <a:rPr kumimoji="1" lang="ja-JP" altLang="en-US" sz="1400" b="1" dirty="0">
                <a:latin typeface="游ゴシック" panose="020B0400000000000000" pitchFamily="50" charset="-128"/>
                <a:ea typeface="游ゴシック" panose="020B0400000000000000" pitchFamily="50" charset="-128"/>
              </a:rPr>
              <a:t>ユーザー</a:t>
            </a:r>
          </a:p>
          <a:p>
            <a:pPr algn="ctr"/>
            <a:r>
              <a:rPr lang="ja-JP" altLang="en-US" sz="1400" b="1" dirty="0">
                <a:latin typeface="游ゴシック" panose="020B0400000000000000" pitchFamily="50" charset="-128"/>
                <a:ea typeface="游ゴシック" panose="020B0400000000000000" pitchFamily="50" charset="-128"/>
              </a:rPr>
              <a:t>インターフェイス</a:t>
            </a:r>
            <a:r>
              <a:rPr lang="en-US" altLang="ja-JP" sz="1400" b="1" dirty="0">
                <a:latin typeface="游ゴシック" panose="020B0400000000000000" pitchFamily="50" charset="-128"/>
                <a:ea typeface="游ゴシック" panose="020B0400000000000000" pitchFamily="50" charset="-128"/>
              </a:rPr>
              <a:t>(UI)</a:t>
            </a:r>
            <a:endParaRPr kumimoji="1" lang="ja-JP" altLang="en-US" sz="1400" b="1" dirty="0">
              <a:latin typeface="游ゴシック" panose="020B0400000000000000" pitchFamily="50" charset="-128"/>
              <a:ea typeface="游ゴシック" panose="020B0400000000000000" pitchFamily="50" charset="-128"/>
            </a:endParaRPr>
          </a:p>
        </p:txBody>
      </p:sp>
      <p:sp>
        <p:nvSpPr>
          <p:cNvPr id="4" name="吹き出し: 角を丸めた四角形 3">
            <a:extLst>
              <a:ext uri="{FF2B5EF4-FFF2-40B4-BE49-F238E27FC236}">
                <a16:creationId xmlns:a16="http://schemas.microsoft.com/office/drawing/2014/main" xmlns="" id="{5B9F3B3D-D70F-45F6-AF0D-ECD2627146FA}"/>
              </a:ext>
            </a:extLst>
          </p:cNvPr>
          <p:cNvSpPr/>
          <p:nvPr/>
        </p:nvSpPr>
        <p:spPr>
          <a:xfrm>
            <a:off x="3760458" y="2952112"/>
            <a:ext cx="818607" cy="378824"/>
          </a:xfrm>
          <a:prstGeom prst="wedgeRoundRectCallout">
            <a:avLst>
              <a:gd name="adj1" fmla="val -12500"/>
              <a:gd name="adj2" fmla="val -93640"/>
              <a:gd name="adj3" fmla="val 16667"/>
            </a:avLst>
          </a:prstGeom>
          <a:solidFill>
            <a:srgbClr val="5D97E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dirty="0">
                <a:latin typeface="游ゴシック" panose="020B0400000000000000" pitchFamily="50" charset="-128"/>
                <a:ea typeface="游ゴシック" panose="020B0400000000000000" pitchFamily="50" charset="-128"/>
              </a:rPr>
              <a:t>有効さ</a:t>
            </a:r>
          </a:p>
        </p:txBody>
      </p:sp>
      <p:sp>
        <p:nvSpPr>
          <p:cNvPr id="20" name="吹き出し: 角を丸めた四角形 19">
            <a:extLst>
              <a:ext uri="{FF2B5EF4-FFF2-40B4-BE49-F238E27FC236}">
                <a16:creationId xmlns:a16="http://schemas.microsoft.com/office/drawing/2014/main" xmlns="" id="{67EFFA5D-4A54-41D7-A8F9-2976F83A31D2}"/>
              </a:ext>
            </a:extLst>
          </p:cNvPr>
          <p:cNvSpPr/>
          <p:nvPr/>
        </p:nvSpPr>
        <p:spPr>
          <a:xfrm>
            <a:off x="4633813" y="2952112"/>
            <a:ext cx="624521" cy="378824"/>
          </a:xfrm>
          <a:prstGeom prst="wedgeRoundRectCallout">
            <a:avLst>
              <a:gd name="adj1" fmla="val -12500"/>
              <a:gd name="adj2" fmla="val -93640"/>
              <a:gd name="adj3" fmla="val 16667"/>
            </a:avLst>
          </a:prstGeom>
          <a:solidFill>
            <a:srgbClr val="5D97E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dirty="0">
                <a:latin typeface="游ゴシック" panose="020B0400000000000000" pitchFamily="50" charset="-128"/>
                <a:ea typeface="游ゴシック" panose="020B0400000000000000" pitchFamily="50" charset="-128"/>
              </a:rPr>
              <a:t>効率</a:t>
            </a:r>
          </a:p>
        </p:txBody>
      </p:sp>
      <p:sp>
        <p:nvSpPr>
          <p:cNvPr id="21" name="吹き出し: 角を丸めた四角形 20">
            <a:extLst>
              <a:ext uri="{FF2B5EF4-FFF2-40B4-BE49-F238E27FC236}">
                <a16:creationId xmlns:a16="http://schemas.microsoft.com/office/drawing/2014/main" xmlns="" id="{A59A4B78-E7C3-4A7D-B139-91D1BDAEA734}"/>
              </a:ext>
            </a:extLst>
          </p:cNvPr>
          <p:cNvSpPr/>
          <p:nvPr/>
        </p:nvSpPr>
        <p:spPr>
          <a:xfrm>
            <a:off x="5313082" y="2952112"/>
            <a:ext cx="772566" cy="378824"/>
          </a:xfrm>
          <a:prstGeom prst="wedgeRoundRectCallout">
            <a:avLst>
              <a:gd name="adj1" fmla="val -12500"/>
              <a:gd name="adj2" fmla="val -93640"/>
              <a:gd name="adj3" fmla="val 16667"/>
            </a:avLst>
          </a:prstGeom>
          <a:solidFill>
            <a:srgbClr val="5D97E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dirty="0">
                <a:latin typeface="游ゴシック" panose="020B0400000000000000" pitchFamily="50" charset="-128"/>
                <a:ea typeface="游ゴシック" panose="020B0400000000000000" pitchFamily="50" charset="-128"/>
              </a:rPr>
              <a:t>満足度</a:t>
            </a:r>
          </a:p>
        </p:txBody>
      </p:sp>
      <p:sp>
        <p:nvSpPr>
          <p:cNvPr id="29" name="吹き出し: 角を丸めた四角形 28">
            <a:extLst>
              <a:ext uri="{FF2B5EF4-FFF2-40B4-BE49-F238E27FC236}">
                <a16:creationId xmlns:a16="http://schemas.microsoft.com/office/drawing/2014/main" xmlns="" id="{6D73AA0B-62FA-4490-A1EB-FAE0AD432486}"/>
              </a:ext>
            </a:extLst>
          </p:cNvPr>
          <p:cNvSpPr/>
          <p:nvPr/>
        </p:nvSpPr>
        <p:spPr>
          <a:xfrm>
            <a:off x="7504306" y="2157283"/>
            <a:ext cx="661890" cy="378824"/>
          </a:xfrm>
          <a:prstGeom prst="wedgeRoundRectCallout">
            <a:avLst>
              <a:gd name="adj1" fmla="val -34322"/>
              <a:gd name="adj2" fmla="val 100900"/>
              <a:gd name="adj3" fmla="val 16667"/>
            </a:avLst>
          </a:prstGeom>
          <a:solidFill>
            <a:srgbClr val="52AF5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dirty="0">
                <a:latin typeface="游ゴシック" panose="020B0400000000000000" pitchFamily="50" charset="-128"/>
                <a:ea typeface="游ゴシック" panose="020B0400000000000000" pitchFamily="50" charset="-128"/>
              </a:rPr>
              <a:t>知覚</a:t>
            </a:r>
          </a:p>
        </p:txBody>
      </p:sp>
      <p:sp>
        <p:nvSpPr>
          <p:cNvPr id="30" name="吹き出し: 角を丸めた四角形 29">
            <a:extLst>
              <a:ext uri="{FF2B5EF4-FFF2-40B4-BE49-F238E27FC236}">
                <a16:creationId xmlns:a16="http://schemas.microsoft.com/office/drawing/2014/main" xmlns="" id="{301EDB24-0F90-4938-93DA-3EE8A6E24893}"/>
              </a:ext>
            </a:extLst>
          </p:cNvPr>
          <p:cNvSpPr/>
          <p:nvPr/>
        </p:nvSpPr>
        <p:spPr>
          <a:xfrm>
            <a:off x="6644601" y="2078313"/>
            <a:ext cx="661890" cy="378824"/>
          </a:xfrm>
          <a:prstGeom prst="wedgeRoundRectCallout">
            <a:avLst>
              <a:gd name="adj1" fmla="val 41949"/>
              <a:gd name="adj2" fmla="val 85814"/>
              <a:gd name="adj3" fmla="val 16667"/>
            </a:avLst>
          </a:prstGeom>
          <a:solidFill>
            <a:srgbClr val="52AF5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dirty="0">
                <a:latin typeface="游ゴシック" panose="020B0400000000000000" pitchFamily="50" charset="-128"/>
                <a:ea typeface="游ゴシック" panose="020B0400000000000000" pitchFamily="50" charset="-128"/>
              </a:rPr>
              <a:t>反応</a:t>
            </a:r>
          </a:p>
        </p:txBody>
      </p:sp>
      <p:sp>
        <p:nvSpPr>
          <p:cNvPr id="31" name="円/楕円 27">
            <a:extLst>
              <a:ext uri="{FF2B5EF4-FFF2-40B4-BE49-F238E27FC236}">
                <a16:creationId xmlns:a16="http://schemas.microsoft.com/office/drawing/2014/main" xmlns="" id="{F255FA24-2AAA-4CF0-A014-23B2EFB021F4}"/>
              </a:ext>
            </a:extLst>
          </p:cNvPr>
          <p:cNvSpPr/>
          <p:nvPr/>
        </p:nvSpPr>
        <p:spPr>
          <a:xfrm>
            <a:off x="8209022" y="2465242"/>
            <a:ext cx="827270" cy="504194"/>
          </a:xfrm>
          <a:prstGeom prst="ellipse">
            <a:avLst/>
          </a:prstGeom>
          <a:solidFill>
            <a:srgbClr val="52AF5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600" b="1" dirty="0">
                <a:latin typeface="游ゴシック" panose="020B0400000000000000" pitchFamily="50" charset="-128"/>
                <a:ea typeface="游ゴシック" panose="020B0400000000000000" pitchFamily="50" charset="-128"/>
              </a:rPr>
              <a:t>UX</a:t>
            </a:r>
            <a:endParaRPr kumimoji="1" lang="ja-JP" altLang="en-US" sz="16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585037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Autofit/>
          </a:bodyPr>
          <a:lstStyle/>
          <a:p>
            <a:r>
              <a:rPr lang="en-US" altLang="ja-JP" dirty="0"/>
              <a:t>UX</a:t>
            </a:r>
            <a:r>
              <a:rPr lang="ja-JP" altLang="en-US" dirty="0"/>
              <a:t>と</a:t>
            </a:r>
            <a:r>
              <a:rPr lang="en-US" altLang="ja-JP" dirty="0"/>
              <a:t>HCD</a:t>
            </a:r>
            <a:r>
              <a:rPr lang="ja-JP" altLang="en-US" dirty="0"/>
              <a:t>　</a:t>
            </a:r>
            <a:endParaRPr kumimoji="1" lang="ja-JP" altLang="en-US" sz="3200"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4294967295"/>
          </p:nvPr>
        </p:nvSpPr>
        <p:spPr bwMode="gray">
          <a:xfrm>
            <a:off x="1061635" y="5933833"/>
            <a:ext cx="6947706" cy="652948"/>
          </a:xfrm>
          <a:prstGeom prst="roundRect">
            <a:avLst>
              <a:gd name="adj" fmla="val 50000"/>
            </a:avLst>
          </a:prstGeom>
          <a:solidFill>
            <a:srgbClr val="FE6E54"/>
          </a:solid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altLang="ja-JP" sz="3200" b="1" dirty="0">
                <a:solidFill>
                  <a:schemeClr val="bg1"/>
                </a:solidFill>
                <a:latin typeface="游ゴシック" panose="020B0400000000000000" pitchFamily="50" charset="-128"/>
                <a:ea typeface="游ゴシック" panose="020B0400000000000000" pitchFamily="50" charset="-128"/>
              </a:rPr>
              <a:t>HCD</a:t>
            </a:r>
            <a:r>
              <a:rPr lang="ja-JP" altLang="en-US" sz="3200" b="1" dirty="0">
                <a:solidFill>
                  <a:schemeClr val="bg1"/>
                </a:solidFill>
                <a:latin typeface="游ゴシック" panose="020B0400000000000000" pitchFamily="50" charset="-128"/>
                <a:ea typeface="游ゴシック" panose="020B0400000000000000" pitchFamily="50" charset="-128"/>
              </a:rPr>
              <a:t>は</a:t>
            </a:r>
            <a:r>
              <a:rPr lang="en-US" altLang="ja-JP" sz="3200" b="1" dirty="0">
                <a:solidFill>
                  <a:schemeClr val="bg1"/>
                </a:solidFill>
                <a:latin typeface="游ゴシック" panose="020B0400000000000000" pitchFamily="50" charset="-128"/>
                <a:ea typeface="游ゴシック" panose="020B0400000000000000" pitchFamily="50" charset="-128"/>
              </a:rPr>
              <a:t>UX</a:t>
            </a:r>
            <a:r>
              <a:rPr lang="ja-JP" altLang="en-US" sz="3200" b="1" dirty="0">
                <a:solidFill>
                  <a:schemeClr val="bg1"/>
                </a:solidFill>
                <a:latin typeface="游ゴシック" panose="020B0400000000000000" pitchFamily="50" charset="-128"/>
                <a:ea typeface="游ゴシック" panose="020B0400000000000000" pitchFamily="50" charset="-128"/>
              </a:rPr>
              <a:t>デザインの哲学と進め方</a:t>
            </a:r>
          </a:p>
        </p:txBody>
      </p:sp>
      <p:pic>
        <p:nvPicPr>
          <p:cNvPr id="4" name="Picture 2" descr="\\Sv019071\cv推進部\2G\9X_temp\98_PDF\5_1_うれしい体験にがい体験.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gray">
          <a:xfrm rot="5400000">
            <a:off x="3008765" y="-1376506"/>
            <a:ext cx="2623431" cy="72408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Sv019071\cv推進部\2G\9X_temp\98_PDF\5_2_うれしい体験にがい体験.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5400000">
            <a:off x="3210155" y="1600655"/>
            <a:ext cx="1977114" cy="5931343"/>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bwMode="gray">
          <a:xfrm>
            <a:off x="5451578" y="5351546"/>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スライド番号プレースホルダー 5"/>
          <p:cNvSpPr>
            <a:spLocks noGrp="1"/>
          </p:cNvSpPr>
          <p:nvPr>
            <p:ph type="sldNum" sz="quarter" idx="10"/>
          </p:nvPr>
        </p:nvSpPr>
        <p:spPr/>
        <p:txBody>
          <a:bodyPr/>
          <a:lstStyle/>
          <a:p>
            <a:fld id="{194B20C9-26D2-4B3D-B0E5-BA1A1EAC872E}" type="slidenum">
              <a:rPr lang="ja-JP" altLang="en-US" smtClean="0"/>
              <a:pPr/>
              <a:t>36</a:t>
            </a:fld>
            <a:endParaRPr lang="ja-JP" altLang="en-US"/>
          </a:p>
        </p:txBody>
      </p:sp>
      <p:sp>
        <p:nvSpPr>
          <p:cNvPr id="7" name="四角形: 角を丸くする 6">
            <a:extLst>
              <a:ext uri="{FF2B5EF4-FFF2-40B4-BE49-F238E27FC236}">
                <a16:creationId xmlns:a16="http://schemas.microsoft.com/office/drawing/2014/main" xmlns="" id="{222A8F0C-033A-4356-B884-6BC2EF125072}"/>
              </a:ext>
            </a:extLst>
          </p:cNvPr>
          <p:cNvSpPr/>
          <p:nvPr/>
        </p:nvSpPr>
        <p:spPr>
          <a:xfrm>
            <a:off x="2371241" y="1371600"/>
            <a:ext cx="906651" cy="550190"/>
          </a:xfrm>
          <a:prstGeom prst="roundRect">
            <a:avLst/>
          </a:prstGeom>
          <a:solidFill>
            <a:srgbClr val="FE6E54">
              <a:alpha val="10000"/>
            </a:srgbClr>
          </a:solidFill>
          <a:ln>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xmlns="" id="{3A2D8BB7-45A7-45D3-942B-151DF1D748C2}"/>
              </a:ext>
            </a:extLst>
          </p:cNvPr>
          <p:cNvSpPr/>
          <p:nvPr/>
        </p:nvSpPr>
        <p:spPr>
          <a:xfrm>
            <a:off x="6919994" y="1371600"/>
            <a:ext cx="906651" cy="550190"/>
          </a:xfrm>
          <a:prstGeom prst="roundRect">
            <a:avLst/>
          </a:prstGeom>
          <a:solidFill>
            <a:srgbClr val="FE6E54">
              <a:alpha val="10000"/>
            </a:srgbClr>
          </a:solidFill>
          <a:ln>
            <a:solidFill>
              <a:srgbClr val="FE6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11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descr="ãã½ã³ã³ãä½¿ãä¼ç¤¾å¡ã®ã¤ã©ã¹ãï¼å¥³æ§ã»ç¬ã£ãé¡ï¼">
            <a:extLst>
              <a:ext uri="{FF2B5EF4-FFF2-40B4-BE49-F238E27FC236}">
                <a16:creationId xmlns:a16="http://schemas.microsoft.com/office/drawing/2014/main" xmlns="" id="{24CDFB32-08D1-464D-83BB-AD971FAE3D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31889" y="4684627"/>
            <a:ext cx="867600" cy="126000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xmlns="" id="{8B362D97-0D0B-420A-B5A8-DD35F02C42F8}"/>
              </a:ext>
            </a:extLst>
          </p:cNvPr>
          <p:cNvSpPr>
            <a:spLocks noGrp="1"/>
          </p:cNvSpPr>
          <p:nvPr>
            <p:ph type="sldNum" sz="quarter" idx="10"/>
          </p:nvPr>
        </p:nvSpPr>
        <p:spPr/>
        <p:txBody>
          <a:bodyPr/>
          <a:lstStyle/>
          <a:p>
            <a:fld id="{194B20C9-26D2-4B3D-B0E5-BA1A1EAC872E}" type="slidenum">
              <a:rPr lang="ja-JP" altLang="en-US" smtClean="0"/>
              <a:pPr/>
              <a:t>37</a:t>
            </a:fld>
            <a:endParaRPr lang="ja-JP" altLang="en-US" dirty="0"/>
          </a:p>
        </p:txBody>
      </p:sp>
      <p:sp>
        <p:nvSpPr>
          <p:cNvPr id="23" name="タイトル 22">
            <a:extLst>
              <a:ext uri="{FF2B5EF4-FFF2-40B4-BE49-F238E27FC236}">
                <a16:creationId xmlns:a16="http://schemas.microsoft.com/office/drawing/2014/main" xmlns="" id="{7AB88DB8-B600-43A4-8150-2A3A0EDE6ED0}"/>
              </a:ext>
            </a:extLst>
          </p:cNvPr>
          <p:cNvSpPr>
            <a:spLocks noGrp="1"/>
          </p:cNvSpPr>
          <p:nvPr>
            <p:ph type="title"/>
          </p:nvPr>
        </p:nvSpPr>
        <p:spPr/>
        <p:txBody>
          <a:bodyPr/>
          <a:lstStyle/>
          <a:p>
            <a:r>
              <a:rPr lang="ja-JP" altLang="en-US" dirty="0"/>
              <a:t>めざせ！インサイト営業</a:t>
            </a:r>
          </a:p>
        </p:txBody>
      </p:sp>
      <p:grpSp>
        <p:nvGrpSpPr>
          <p:cNvPr id="33" name="グループ化 32">
            <a:extLst>
              <a:ext uri="{FF2B5EF4-FFF2-40B4-BE49-F238E27FC236}">
                <a16:creationId xmlns:a16="http://schemas.microsoft.com/office/drawing/2014/main" xmlns="" id="{C48D4541-4466-44D9-95B6-AFD8F541B3D6}"/>
              </a:ext>
            </a:extLst>
          </p:cNvPr>
          <p:cNvGrpSpPr/>
          <p:nvPr/>
        </p:nvGrpSpPr>
        <p:grpSpPr>
          <a:xfrm>
            <a:off x="451647" y="2455164"/>
            <a:ext cx="2398113" cy="1807368"/>
            <a:chOff x="451647" y="2455164"/>
            <a:chExt cx="2398113" cy="1807368"/>
          </a:xfrm>
        </p:grpSpPr>
        <p:pic>
          <p:nvPicPr>
            <p:cNvPr id="34" name="Picture 8" descr="ITåæ¹ã®ã¤ã©ã¹ã">
              <a:extLst>
                <a:ext uri="{FF2B5EF4-FFF2-40B4-BE49-F238E27FC236}">
                  <a16:creationId xmlns:a16="http://schemas.microsoft.com/office/drawing/2014/main" xmlns="" id="{7318CC29-1B3E-4AE9-AA45-D0A446511C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647" y="2954940"/>
              <a:ext cx="1307592" cy="1307592"/>
            </a:xfrm>
            <a:prstGeom prst="rect">
              <a:avLst/>
            </a:prstGeom>
            <a:noFill/>
            <a:extLst>
              <a:ext uri="{909E8E84-426E-40DD-AFC4-6F175D3DCCD1}">
                <a14:hiddenFill xmlns:a14="http://schemas.microsoft.com/office/drawing/2010/main">
                  <a:solidFill>
                    <a:srgbClr val="FFFFFF"/>
                  </a:solidFill>
                </a14:hiddenFill>
              </a:ext>
            </a:extLst>
          </p:spPr>
        </p:pic>
        <p:sp>
          <p:nvSpPr>
            <p:cNvPr id="35" name="楕円 34">
              <a:extLst>
                <a:ext uri="{FF2B5EF4-FFF2-40B4-BE49-F238E27FC236}">
                  <a16:creationId xmlns:a16="http://schemas.microsoft.com/office/drawing/2014/main" xmlns="" id="{954CE388-751C-4726-8D34-3BC4538D6561}"/>
                </a:ext>
              </a:extLst>
            </p:cNvPr>
            <p:cNvSpPr/>
            <p:nvPr/>
          </p:nvSpPr>
          <p:spPr>
            <a:xfrm>
              <a:off x="1459872" y="2455164"/>
              <a:ext cx="1389888" cy="1399032"/>
            </a:xfrm>
            <a:prstGeom prst="ellipse">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游ゴシック" panose="020B0400000000000000" pitchFamily="50" charset="-128"/>
                  <a:ea typeface="游ゴシック" panose="020B0400000000000000" pitchFamily="50" charset="-128"/>
                </a:rPr>
                <a:t>エンジニア</a:t>
              </a:r>
            </a:p>
          </p:txBody>
        </p:sp>
      </p:grpSp>
      <p:grpSp>
        <p:nvGrpSpPr>
          <p:cNvPr id="36" name="グループ化 35">
            <a:extLst>
              <a:ext uri="{FF2B5EF4-FFF2-40B4-BE49-F238E27FC236}">
                <a16:creationId xmlns:a16="http://schemas.microsoft.com/office/drawing/2014/main" xmlns="" id="{71A938F4-26B2-4D62-930F-4F50B3FDC246}"/>
              </a:ext>
            </a:extLst>
          </p:cNvPr>
          <p:cNvGrpSpPr/>
          <p:nvPr/>
        </p:nvGrpSpPr>
        <p:grpSpPr>
          <a:xfrm>
            <a:off x="5815584" y="1425321"/>
            <a:ext cx="2492393" cy="1565691"/>
            <a:chOff x="5815584" y="1425321"/>
            <a:chExt cx="2492393" cy="1565691"/>
          </a:xfrm>
        </p:grpSpPr>
        <p:pic>
          <p:nvPicPr>
            <p:cNvPr id="37" name="Picture 14" descr="å½¹è·ã®ããä¼ç¤¾å¡ã®ã¤ã©ã¹ãï¼ç·æ§1ï¼">
              <a:extLst>
                <a:ext uri="{FF2B5EF4-FFF2-40B4-BE49-F238E27FC236}">
                  <a16:creationId xmlns:a16="http://schemas.microsoft.com/office/drawing/2014/main" xmlns="" id="{A0201FE7-4506-4CE9-8E0F-A15DEF2DF56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44684" y="1425321"/>
              <a:ext cx="1063293" cy="1231614"/>
            </a:xfrm>
            <a:prstGeom prst="rect">
              <a:avLst/>
            </a:prstGeom>
            <a:noFill/>
            <a:extLst>
              <a:ext uri="{909E8E84-426E-40DD-AFC4-6F175D3DCCD1}">
                <a14:hiddenFill xmlns:a14="http://schemas.microsoft.com/office/drawing/2010/main">
                  <a:solidFill>
                    <a:srgbClr val="FFFFFF"/>
                  </a:solidFill>
                </a14:hiddenFill>
              </a:ext>
            </a:extLst>
          </p:spPr>
        </p:pic>
        <p:sp>
          <p:nvSpPr>
            <p:cNvPr id="38" name="楕円 37">
              <a:extLst>
                <a:ext uri="{FF2B5EF4-FFF2-40B4-BE49-F238E27FC236}">
                  <a16:creationId xmlns:a16="http://schemas.microsoft.com/office/drawing/2014/main" xmlns="" id="{7BBA6DA2-93F6-4D2C-BD64-5B3ABA1A17D6}"/>
                </a:ext>
              </a:extLst>
            </p:cNvPr>
            <p:cNvSpPr/>
            <p:nvPr/>
          </p:nvSpPr>
          <p:spPr>
            <a:xfrm>
              <a:off x="5815584" y="1591980"/>
              <a:ext cx="1389888" cy="1399032"/>
            </a:xfrm>
            <a:prstGeom prst="ellipse">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b="1" dirty="0">
                  <a:latin typeface="游ゴシック" panose="020B0400000000000000" pitchFamily="50" charset="-128"/>
                  <a:ea typeface="游ゴシック" panose="020B0400000000000000" pitchFamily="50" charset="-128"/>
                </a:rPr>
                <a:t>情報システム</a:t>
              </a:r>
            </a:p>
            <a:p>
              <a:pPr algn="ctr"/>
              <a:r>
                <a:rPr kumimoji="1" lang="ja-JP" altLang="en-US" sz="1600" b="1" dirty="0">
                  <a:latin typeface="游ゴシック" panose="020B0400000000000000" pitchFamily="50" charset="-128"/>
                  <a:ea typeface="游ゴシック" panose="020B0400000000000000" pitchFamily="50" charset="-128"/>
                </a:rPr>
                <a:t>部門</a:t>
              </a:r>
            </a:p>
            <a:p>
              <a:pPr algn="ctr"/>
              <a:r>
                <a:rPr lang="ja-JP" altLang="en-US" sz="1600" b="1" dirty="0">
                  <a:latin typeface="游ゴシック" panose="020B0400000000000000" pitchFamily="50" charset="-128"/>
                  <a:ea typeface="游ゴシック" panose="020B0400000000000000" pitchFamily="50" charset="-128"/>
                </a:rPr>
                <a:t>（発注者）</a:t>
              </a:r>
              <a:endParaRPr kumimoji="1" lang="ja-JP" altLang="en-US" sz="1600" b="1" dirty="0">
                <a:latin typeface="游ゴシック" panose="020B0400000000000000" pitchFamily="50" charset="-128"/>
                <a:ea typeface="游ゴシック" panose="020B0400000000000000" pitchFamily="50" charset="-128"/>
              </a:endParaRPr>
            </a:p>
          </p:txBody>
        </p:sp>
      </p:grpSp>
      <p:grpSp>
        <p:nvGrpSpPr>
          <p:cNvPr id="39" name="グループ化 38">
            <a:extLst>
              <a:ext uri="{FF2B5EF4-FFF2-40B4-BE49-F238E27FC236}">
                <a16:creationId xmlns:a16="http://schemas.microsoft.com/office/drawing/2014/main" xmlns="" id="{BE0E5132-1103-497B-8FA9-9F2AF44152C7}"/>
              </a:ext>
            </a:extLst>
          </p:cNvPr>
          <p:cNvGrpSpPr/>
          <p:nvPr/>
        </p:nvGrpSpPr>
        <p:grpSpPr>
          <a:xfrm>
            <a:off x="941952" y="1584533"/>
            <a:ext cx="4763082" cy="1399032"/>
            <a:chOff x="941952" y="1584533"/>
            <a:chExt cx="4763082" cy="1399032"/>
          </a:xfrm>
        </p:grpSpPr>
        <p:sp>
          <p:nvSpPr>
            <p:cNvPr id="40" name="楕円 39">
              <a:extLst>
                <a:ext uri="{FF2B5EF4-FFF2-40B4-BE49-F238E27FC236}">
                  <a16:creationId xmlns:a16="http://schemas.microsoft.com/office/drawing/2014/main" xmlns="" id="{18C09B9A-84DD-4C5A-BDF4-792EE089E07D}"/>
                </a:ext>
              </a:extLst>
            </p:cNvPr>
            <p:cNvSpPr/>
            <p:nvPr/>
          </p:nvSpPr>
          <p:spPr>
            <a:xfrm>
              <a:off x="1938528" y="1584533"/>
              <a:ext cx="1389888" cy="1399032"/>
            </a:xfrm>
            <a:prstGeom prst="ellipse">
              <a:avLst/>
            </a:prstGeom>
            <a:solidFill>
              <a:srgbClr val="FF4938"/>
            </a:solidFill>
            <a:ln w="57150">
              <a:solidFill>
                <a:srgbClr val="A02C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游ゴシック" panose="020B0400000000000000" pitchFamily="50" charset="-128"/>
                  <a:ea typeface="游ゴシック" panose="020B0400000000000000" pitchFamily="50" charset="-128"/>
                </a:rPr>
                <a:t>営業</a:t>
              </a:r>
              <a:endParaRPr kumimoji="1" lang="en-US" altLang="ja-JP" b="1" dirty="0">
                <a:latin typeface="游ゴシック" panose="020B0400000000000000" pitchFamily="50" charset="-128"/>
                <a:ea typeface="游ゴシック" panose="020B0400000000000000" pitchFamily="50" charset="-128"/>
              </a:endParaRPr>
            </a:p>
            <a:p>
              <a:pPr algn="ctr"/>
              <a:r>
                <a:rPr kumimoji="1" lang="ja-JP" altLang="en-US" b="1" dirty="0">
                  <a:latin typeface="游ゴシック" panose="020B0400000000000000" pitchFamily="50" charset="-128"/>
                  <a:ea typeface="游ゴシック" panose="020B0400000000000000" pitchFamily="50" charset="-128"/>
                </a:rPr>
                <a:t>担当者</a:t>
              </a:r>
            </a:p>
          </p:txBody>
        </p:sp>
        <p:sp>
          <p:nvSpPr>
            <p:cNvPr id="41" name="テキスト ボックス 40">
              <a:extLst>
                <a:ext uri="{FF2B5EF4-FFF2-40B4-BE49-F238E27FC236}">
                  <a16:creationId xmlns:a16="http://schemas.microsoft.com/office/drawing/2014/main" xmlns="" id="{46969D2B-F847-4647-9B43-041B679F6D94}"/>
                </a:ext>
              </a:extLst>
            </p:cNvPr>
            <p:cNvSpPr txBox="1"/>
            <p:nvPr/>
          </p:nvSpPr>
          <p:spPr>
            <a:xfrm>
              <a:off x="4416277" y="1825228"/>
              <a:ext cx="646331"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発注</a:t>
              </a:r>
            </a:p>
          </p:txBody>
        </p:sp>
        <p:pic>
          <p:nvPicPr>
            <p:cNvPr id="42" name="Picture 16" descr="é»åãè¦ããã»ã¼ã«ã¹ãã³ã®ã¤ã©ã¹ãï¼ç·æ§ï¼">
              <a:extLst>
                <a:ext uri="{FF2B5EF4-FFF2-40B4-BE49-F238E27FC236}">
                  <a16:creationId xmlns:a16="http://schemas.microsoft.com/office/drawing/2014/main" xmlns="" id="{BB98186E-15BF-439F-A427-05600DC743B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1952" y="1700257"/>
              <a:ext cx="1021872" cy="1144955"/>
            </a:xfrm>
            <a:prstGeom prst="rect">
              <a:avLst/>
            </a:prstGeom>
            <a:noFill/>
            <a:extLst>
              <a:ext uri="{909E8E84-426E-40DD-AFC4-6F175D3DCCD1}">
                <a14:hiddenFill xmlns:a14="http://schemas.microsoft.com/office/drawing/2010/main">
                  <a:solidFill>
                    <a:srgbClr val="FFFFFF"/>
                  </a:solidFill>
                </a14:hiddenFill>
              </a:ext>
            </a:extLst>
          </p:spPr>
        </p:pic>
        <p:sp>
          <p:nvSpPr>
            <p:cNvPr id="43" name="矢印: 右 42">
              <a:extLst>
                <a:ext uri="{FF2B5EF4-FFF2-40B4-BE49-F238E27FC236}">
                  <a16:creationId xmlns:a16="http://schemas.microsoft.com/office/drawing/2014/main" xmlns="" id="{B47E855B-A73B-4008-8BA4-6A2A0A0F036B}"/>
                </a:ext>
              </a:extLst>
            </p:cNvPr>
            <p:cNvSpPr/>
            <p:nvPr/>
          </p:nvSpPr>
          <p:spPr>
            <a:xfrm rot="10800000">
              <a:off x="3414714" y="2015539"/>
              <a:ext cx="2290320"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a:extLst>
              <a:ext uri="{FF2B5EF4-FFF2-40B4-BE49-F238E27FC236}">
                <a16:creationId xmlns:a16="http://schemas.microsoft.com/office/drawing/2014/main" xmlns="" id="{9CE1B7A9-A1E5-472D-84FC-F3CE0F36B09B}"/>
              </a:ext>
            </a:extLst>
          </p:cNvPr>
          <p:cNvGrpSpPr/>
          <p:nvPr/>
        </p:nvGrpSpPr>
        <p:grpSpPr>
          <a:xfrm>
            <a:off x="2979222" y="2697936"/>
            <a:ext cx="2342490" cy="2611455"/>
            <a:chOff x="2979222" y="2697936"/>
            <a:chExt cx="2342490" cy="2611455"/>
          </a:xfrm>
        </p:grpSpPr>
        <p:sp>
          <p:nvSpPr>
            <p:cNvPr id="45" name="テキスト ボックス 44">
              <a:extLst>
                <a:ext uri="{FF2B5EF4-FFF2-40B4-BE49-F238E27FC236}">
                  <a16:creationId xmlns:a16="http://schemas.microsoft.com/office/drawing/2014/main" xmlns="" id="{B38A36F8-D0B7-4B89-81A8-A38B01A1E5C5}"/>
                </a:ext>
              </a:extLst>
            </p:cNvPr>
            <p:cNvSpPr txBox="1"/>
            <p:nvPr/>
          </p:nvSpPr>
          <p:spPr>
            <a:xfrm>
              <a:off x="2979222" y="3429000"/>
              <a:ext cx="646331"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納品</a:t>
              </a:r>
            </a:p>
          </p:txBody>
        </p:sp>
        <p:sp>
          <p:nvSpPr>
            <p:cNvPr id="46" name="楕円 45">
              <a:extLst>
                <a:ext uri="{FF2B5EF4-FFF2-40B4-BE49-F238E27FC236}">
                  <a16:creationId xmlns:a16="http://schemas.microsoft.com/office/drawing/2014/main" xmlns="" id="{C9DB7803-4B9D-4430-9A96-CB8840E717BE}"/>
                </a:ext>
              </a:extLst>
            </p:cNvPr>
            <p:cNvSpPr/>
            <p:nvPr/>
          </p:nvSpPr>
          <p:spPr>
            <a:xfrm>
              <a:off x="3931824" y="3910359"/>
              <a:ext cx="1389888" cy="1399032"/>
            </a:xfrm>
            <a:prstGeom prst="ellipse">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游ゴシック" panose="020B0400000000000000" pitchFamily="50" charset="-128"/>
                  <a:ea typeface="游ゴシック" panose="020B0400000000000000" pitchFamily="50" charset="-128"/>
                </a:rPr>
                <a:t>一般社員</a:t>
              </a:r>
            </a:p>
            <a:p>
              <a:pPr algn="ctr"/>
              <a:r>
                <a:rPr lang="ja-JP" altLang="en-US" b="1" dirty="0">
                  <a:latin typeface="游ゴシック" panose="020B0400000000000000" pitchFamily="50" charset="-128"/>
                  <a:ea typeface="游ゴシック" panose="020B0400000000000000" pitchFamily="50" charset="-128"/>
                </a:rPr>
                <a:t>（ユーザー）</a:t>
              </a:r>
              <a:endParaRPr kumimoji="1" lang="ja-JP" altLang="en-US" b="1" dirty="0">
                <a:latin typeface="游ゴシック" panose="020B0400000000000000" pitchFamily="50" charset="-128"/>
                <a:ea typeface="游ゴシック" panose="020B0400000000000000" pitchFamily="50" charset="-128"/>
              </a:endParaRPr>
            </a:p>
          </p:txBody>
        </p:sp>
        <p:sp>
          <p:nvSpPr>
            <p:cNvPr id="48" name="矢印: 右 47">
              <a:extLst>
                <a:ext uri="{FF2B5EF4-FFF2-40B4-BE49-F238E27FC236}">
                  <a16:creationId xmlns:a16="http://schemas.microsoft.com/office/drawing/2014/main" xmlns="" id="{6F7BD0DA-23C7-4E0C-B3B6-2240AD8C4335}"/>
                </a:ext>
              </a:extLst>
            </p:cNvPr>
            <p:cNvSpPr/>
            <p:nvPr/>
          </p:nvSpPr>
          <p:spPr>
            <a:xfrm rot="2700000">
              <a:off x="2934622" y="3175903"/>
              <a:ext cx="1507848"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xmlns="" id="{029F418E-85F1-4477-A279-3CC4C9CA798C}"/>
              </a:ext>
            </a:extLst>
          </p:cNvPr>
          <p:cNvGrpSpPr/>
          <p:nvPr/>
        </p:nvGrpSpPr>
        <p:grpSpPr>
          <a:xfrm>
            <a:off x="4773111" y="3175902"/>
            <a:ext cx="1674981" cy="878462"/>
            <a:chOff x="4773111" y="3175902"/>
            <a:chExt cx="1674981" cy="878462"/>
          </a:xfrm>
        </p:grpSpPr>
        <p:sp>
          <p:nvSpPr>
            <p:cNvPr id="50" name="テキスト ボックス 49">
              <a:extLst>
                <a:ext uri="{FF2B5EF4-FFF2-40B4-BE49-F238E27FC236}">
                  <a16:creationId xmlns:a16="http://schemas.microsoft.com/office/drawing/2014/main" xmlns="" id="{7D55F8F9-5E6E-43B0-AB39-16434BBEA4E3}"/>
                </a:ext>
              </a:extLst>
            </p:cNvPr>
            <p:cNvSpPr txBox="1"/>
            <p:nvPr/>
          </p:nvSpPr>
          <p:spPr>
            <a:xfrm>
              <a:off x="5340096" y="3685032"/>
              <a:ext cx="1107996"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クレーム</a:t>
              </a:r>
            </a:p>
          </p:txBody>
        </p:sp>
        <p:sp>
          <p:nvSpPr>
            <p:cNvPr id="51" name="矢印: 右 50">
              <a:extLst>
                <a:ext uri="{FF2B5EF4-FFF2-40B4-BE49-F238E27FC236}">
                  <a16:creationId xmlns:a16="http://schemas.microsoft.com/office/drawing/2014/main" xmlns="" id="{85225D43-57BA-4FF6-B485-7575D63F00C7}"/>
                </a:ext>
              </a:extLst>
            </p:cNvPr>
            <p:cNvSpPr/>
            <p:nvPr/>
          </p:nvSpPr>
          <p:spPr>
            <a:xfrm rot="18900000">
              <a:off x="4773111" y="3175902"/>
              <a:ext cx="1507848"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xmlns="" id="{33D3C775-10E7-4208-91F8-6088986558D9}"/>
              </a:ext>
            </a:extLst>
          </p:cNvPr>
          <p:cNvGrpSpPr/>
          <p:nvPr/>
        </p:nvGrpSpPr>
        <p:grpSpPr>
          <a:xfrm>
            <a:off x="365761" y="943488"/>
            <a:ext cx="8430332" cy="5143803"/>
            <a:chOff x="365761" y="6151291"/>
            <a:chExt cx="8430332" cy="5143803"/>
          </a:xfrm>
        </p:grpSpPr>
        <p:grpSp>
          <p:nvGrpSpPr>
            <p:cNvPr id="18" name="グループ化 17">
              <a:extLst>
                <a:ext uri="{FF2B5EF4-FFF2-40B4-BE49-F238E27FC236}">
                  <a16:creationId xmlns:a16="http://schemas.microsoft.com/office/drawing/2014/main" xmlns="" id="{9233C828-41FF-478A-B259-D85155F86445}"/>
                </a:ext>
              </a:extLst>
            </p:cNvPr>
            <p:cNvGrpSpPr/>
            <p:nvPr/>
          </p:nvGrpSpPr>
          <p:grpSpPr>
            <a:xfrm>
              <a:off x="365761" y="6151291"/>
              <a:ext cx="8430332" cy="5143803"/>
              <a:chOff x="473405" y="851807"/>
              <a:chExt cx="8316063" cy="5143803"/>
            </a:xfrm>
          </p:grpSpPr>
          <p:sp>
            <p:nvSpPr>
              <p:cNvPr id="9" name="矢印: U ターン 8">
                <a:extLst>
                  <a:ext uri="{FF2B5EF4-FFF2-40B4-BE49-F238E27FC236}">
                    <a16:creationId xmlns:a16="http://schemas.microsoft.com/office/drawing/2014/main" xmlns="" id="{062A8E06-80C0-4DE6-ACA6-1FE8A55AB829}"/>
                  </a:ext>
                </a:extLst>
              </p:cNvPr>
              <p:cNvSpPr/>
              <p:nvPr/>
            </p:nvSpPr>
            <p:spPr>
              <a:xfrm rot="5400000">
                <a:off x="4157211" y="957173"/>
                <a:ext cx="3124720" cy="4398265"/>
              </a:xfrm>
              <a:prstGeom prst="uturnArrow">
                <a:avLst>
                  <a:gd name="adj1" fmla="val 5033"/>
                  <a:gd name="adj2" fmla="val 8020"/>
                  <a:gd name="adj3" fmla="val 13253"/>
                  <a:gd name="adj4" fmla="val 43750"/>
                  <a:gd name="adj5" fmla="val 59524"/>
                </a:avLst>
              </a:prstGeom>
              <a:solidFill>
                <a:srgbClr val="52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xmlns="" id="{D176816A-57CF-4B7E-AE25-9AF0708292DF}"/>
                  </a:ext>
                </a:extLst>
              </p:cNvPr>
              <p:cNvSpPr/>
              <p:nvPr/>
            </p:nvSpPr>
            <p:spPr>
              <a:xfrm>
                <a:off x="473405" y="1234132"/>
                <a:ext cx="8316063" cy="4761478"/>
              </a:xfrm>
              <a:prstGeom prst="roundRect">
                <a:avLst>
                  <a:gd name="adj" fmla="val 4225"/>
                </a:avLst>
              </a:prstGeom>
              <a:noFill/>
              <a:ln w="57150">
                <a:solidFill>
                  <a:srgbClr val="52A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xmlns="" id="{6583CA9E-6A71-48B7-AE58-DEC318B9FD24}"/>
                  </a:ext>
                </a:extLst>
              </p:cNvPr>
              <p:cNvSpPr txBox="1"/>
              <p:nvPr/>
            </p:nvSpPr>
            <p:spPr>
              <a:xfrm>
                <a:off x="3654840" y="851807"/>
                <a:ext cx="1953191" cy="400110"/>
              </a:xfrm>
              <a:prstGeom prst="rect">
                <a:avLst/>
              </a:prstGeom>
              <a:noFill/>
            </p:spPr>
            <p:txBody>
              <a:bodyPr wrap="none" rtlCol="0">
                <a:spAutoFit/>
              </a:bodyPr>
              <a:lstStyle/>
              <a:p>
                <a:r>
                  <a:rPr kumimoji="1" lang="ja-JP" altLang="en-US" sz="2000" b="1" dirty="0">
                    <a:solidFill>
                      <a:srgbClr val="52AF57"/>
                    </a:solidFill>
                    <a:latin typeface="游ゴシック" panose="020B0400000000000000" pitchFamily="50" charset="-128"/>
                    <a:ea typeface="游ゴシック" panose="020B0400000000000000" pitchFamily="50" charset="-128"/>
                  </a:rPr>
                  <a:t>インサイト営業</a:t>
                </a:r>
              </a:p>
            </p:txBody>
          </p:sp>
          <p:sp>
            <p:nvSpPr>
              <p:cNvPr id="32" name="テキスト ボックス 31">
                <a:extLst>
                  <a:ext uri="{FF2B5EF4-FFF2-40B4-BE49-F238E27FC236}">
                    <a16:creationId xmlns:a16="http://schemas.microsoft.com/office/drawing/2014/main" xmlns="" id="{DF6911FF-AD85-49C6-B3FE-E9DA8CD15B87}"/>
                  </a:ext>
                </a:extLst>
              </p:cNvPr>
              <p:cNvSpPr txBox="1"/>
              <p:nvPr/>
            </p:nvSpPr>
            <p:spPr>
              <a:xfrm>
                <a:off x="5715000" y="4528704"/>
                <a:ext cx="2231496" cy="64633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潜在的なニーズを</a:t>
                </a:r>
              </a:p>
              <a:p>
                <a:r>
                  <a:rPr lang="ja-JP" altLang="en-US" dirty="0">
                    <a:latin typeface="游ゴシック" panose="020B0400000000000000" pitchFamily="50" charset="-128"/>
                    <a:ea typeface="游ゴシック" panose="020B0400000000000000" pitchFamily="50" charset="-128"/>
                  </a:rPr>
                  <a:t>　　　　　</a:t>
                </a:r>
                <a:r>
                  <a:rPr kumimoji="1" lang="ja-JP" altLang="en-US" dirty="0">
                    <a:latin typeface="游ゴシック" panose="020B0400000000000000" pitchFamily="50" charset="-128"/>
                    <a:ea typeface="游ゴシック" panose="020B0400000000000000" pitchFamily="50" charset="-128"/>
                  </a:rPr>
                  <a:t>引き出す</a:t>
                </a:r>
              </a:p>
            </p:txBody>
          </p:sp>
        </p:grpSp>
        <p:grpSp>
          <p:nvGrpSpPr>
            <p:cNvPr id="6" name="グループ化 5">
              <a:extLst>
                <a:ext uri="{FF2B5EF4-FFF2-40B4-BE49-F238E27FC236}">
                  <a16:creationId xmlns:a16="http://schemas.microsoft.com/office/drawing/2014/main" xmlns="" id="{F4090411-DE78-4CF9-99A6-18F8CCC16FE1}"/>
                </a:ext>
              </a:extLst>
            </p:cNvPr>
            <p:cNvGrpSpPr/>
            <p:nvPr/>
          </p:nvGrpSpPr>
          <p:grpSpPr>
            <a:xfrm>
              <a:off x="2306718" y="9105317"/>
              <a:ext cx="1732353" cy="883275"/>
              <a:chOff x="2306718" y="3805833"/>
              <a:chExt cx="1732353" cy="883275"/>
            </a:xfrm>
          </p:grpSpPr>
          <p:sp>
            <p:nvSpPr>
              <p:cNvPr id="5" name="矢印: 上 4">
                <a:extLst>
                  <a:ext uri="{FF2B5EF4-FFF2-40B4-BE49-F238E27FC236}">
                    <a16:creationId xmlns:a16="http://schemas.microsoft.com/office/drawing/2014/main" xmlns="" id="{A3CC23D7-1F60-4089-83A7-D9383B581FDE}"/>
                  </a:ext>
                </a:extLst>
              </p:cNvPr>
              <p:cNvSpPr/>
              <p:nvPr/>
            </p:nvSpPr>
            <p:spPr>
              <a:xfrm rot="18749710">
                <a:off x="3043345" y="3315250"/>
                <a:ext cx="505143" cy="1486309"/>
              </a:xfrm>
              <a:prstGeom prst="upArrow">
                <a:avLst>
                  <a:gd name="adj1" fmla="val 32630"/>
                  <a:gd name="adj2" fmla="val 97827"/>
                </a:avLst>
              </a:prstGeom>
              <a:solidFill>
                <a:srgbClr val="52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xmlns="" id="{CA41FA65-81C7-4725-B8AC-C2C01A2FBFC2}"/>
                  </a:ext>
                </a:extLst>
              </p:cNvPr>
              <p:cNvSpPr txBox="1"/>
              <p:nvPr/>
            </p:nvSpPr>
            <p:spPr>
              <a:xfrm>
                <a:off x="2306718" y="4042777"/>
                <a:ext cx="1107996" cy="64633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実際の</a:t>
                </a:r>
              </a:p>
              <a:p>
                <a:r>
                  <a:rPr lang="ja-JP" altLang="en-US" dirty="0">
                    <a:latin typeface="游ゴシック" panose="020B0400000000000000" pitchFamily="50" charset="-128"/>
                    <a:ea typeface="游ゴシック" panose="020B0400000000000000" pitchFamily="50" charset="-128"/>
                  </a:rPr>
                  <a:t>利用状況</a:t>
                </a:r>
                <a:endParaRPr kumimoji="1" lang="ja-JP" altLang="en-US" dirty="0">
                  <a:latin typeface="游ゴシック" panose="020B0400000000000000" pitchFamily="50" charset="-128"/>
                  <a:ea typeface="游ゴシック" panose="020B0400000000000000" pitchFamily="50" charset="-128"/>
                </a:endParaRPr>
              </a:p>
            </p:txBody>
          </p:sp>
        </p:grpSp>
      </p:grpSp>
    </p:spTree>
    <p:extLst>
      <p:ext uri="{BB962C8B-B14F-4D97-AF65-F5344CB8AC3E}">
        <p14:creationId xmlns:p14="http://schemas.microsoft.com/office/powerpoint/2010/main" val="100082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kumimoji="1" lang="ja-JP" altLang="en-US" dirty="0">
                <a:latin typeface="游ゴシック" panose="020B0400000000000000" pitchFamily="50" charset="-128"/>
                <a:ea typeface="游ゴシック" panose="020B0400000000000000" pitchFamily="50" charset="-128"/>
              </a:rPr>
              <a:t>まとめ</a:t>
            </a:r>
          </a:p>
        </p:txBody>
      </p:sp>
      <p:sp>
        <p:nvSpPr>
          <p:cNvPr id="7" name="コンテンツ プレースホルダー 1"/>
          <p:cNvSpPr>
            <a:spLocks noGrp="1"/>
          </p:cNvSpPr>
          <p:nvPr/>
        </p:nvSpPr>
        <p:spPr bwMode="gray">
          <a:xfrm>
            <a:off x="251520" y="1323974"/>
            <a:ext cx="8640960" cy="4943475"/>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kumimoji="1" lang="ja-JP" altLang="en-US" b="1" dirty="0">
                <a:latin typeface="游ゴシック" panose="020B0400000000000000" pitchFamily="50" charset="-128"/>
                <a:ea typeface="游ゴシック" panose="020B0400000000000000" pitchFamily="50" charset="-128"/>
              </a:rPr>
              <a:t>人間中心設計の考え方</a:t>
            </a:r>
            <a:endParaRPr kumimoji="1" lang="en-US" altLang="ja-JP" b="1" dirty="0">
              <a:latin typeface="游ゴシック" panose="020B0400000000000000" pitchFamily="50" charset="-128"/>
              <a:ea typeface="游ゴシック" panose="020B0400000000000000" pitchFamily="50" charset="-128"/>
            </a:endParaRPr>
          </a:p>
          <a:p>
            <a:pPr lvl="1">
              <a:lnSpc>
                <a:spcPts val="2600"/>
              </a:lnSpc>
              <a:spcBef>
                <a:spcPts val="600"/>
              </a:spcBef>
            </a:pPr>
            <a:r>
              <a:rPr lang="ja-JP" altLang="en-US" dirty="0">
                <a:latin typeface="游ゴシック" panose="020B0400000000000000" pitchFamily="50" charset="-128"/>
                <a:ea typeface="游ゴシック" panose="020B0400000000000000" pitchFamily="50" charset="-128"/>
              </a:rPr>
              <a:t>ユーザーを理解し，ユーザーの立場で考えます</a:t>
            </a:r>
            <a:endParaRPr lang="en-US" altLang="ja-JP" dirty="0">
              <a:latin typeface="游ゴシック" panose="020B0400000000000000" pitchFamily="50" charset="-128"/>
              <a:ea typeface="游ゴシック" panose="020B0400000000000000" pitchFamily="50" charset="-128"/>
            </a:endParaRPr>
          </a:p>
          <a:p>
            <a:pPr lvl="1">
              <a:lnSpc>
                <a:spcPts val="2600"/>
              </a:lnSpc>
              <a:spcBef>
                <a:spcPts val="600"/>
              </a:spcBef>
            </a:pPr>
            <a:r>
              <a:rPr kumimoji="1" lang="ja-JP" altLang="en-US" dirty="0">
                <a:latin typeface="游ゴシック" panose="020B0400000000000000" pitchFamily="50" charset="-128"/>
                <a:ea typeface="游ゴシック" panose="020B0400000000000000" pitchFamily="50" charset="-128"/>
              </a:rPr>
              <a:t>そもそもユーザーの見極めが重要です</a:t>
            </a:r>
            <a:endParaRPr kumimoji="1" lang="en-US" altLang="ja-JP" dirty="0">
              <a:latin typeface="游ゴシック" panose="020B0400000000000000" pitchFamily="50" charset="-128"/>
              <a:ea typeface="游ゴシック" panose="020B0400000000000000" pitchFamily="50" charset="-128"/>
            </a:endParaRPr>
          </a:p>
          <a:p>
            <a:pPr>
              <a:spcBef>
                <a:spcPts val="2400"/>
              </a:spcBef>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ユーザビリティとは</a:t>
            </a:r>
            <a:endParaRPr lang="en-US" altLang="ja-JP" b="1" dirty="0">
              <a:latin typeface="游ゴシック" panose="020B0400000000000000" pitchFamily="50" charset="-128"/>
              <a:ea typeface="游ゴシック" panose="020B0400000000000000" pitchFamily="50" charset="-128"/>
            </a:endParaRPr>
          </a:p>
          <a:p>
            <a:pPr lvl="1">
              <a:lnSpc>
                <a:spcPts val="2600"/>
              </a:lnSpc>
              <a:spcBef>
                <a:spcPts val="600"/>
              </a:spcBef>
            </a:pPr>
            <a:r>
              <a:rPr kumimoji="1" lang="ja-JP" altLang="en-US" dirty="0">
                <a:latin typeface="游ゴシック" panose="020B0400000000000000" pitchFamily="50" charset="-128"/>
                <a:ea typeface="游ゴシック" panose="020B0400000000000000" pitchFamily="50" charset="-128"/>
              </a:rPr>
              <a:t>使い勝手の良さに関する概念です</a:t>
            </a:r>
            <a:endParaRPr kumimoji="1" lang="en-US" altLang="ja-JP" dirty="0">
              <a:latin typeface="游ゴシック" panose="020B0400000000000000" pitchFamily="50" charset="-128"/>
              <a:ea typeface="游ゴシック" panose="020B0400000000000000" pitchFamily="50" charset="-128"/>
            </a:endParaRPr>
          </a:p>
          <a:p>
            <a:pPr lvl="1">
              <a:lnSpc>
                <a:spcPts val="2600"/>
              </a:lnSpc>
              <a:spcBef>
                <a:spcPts val="600"/>
              </a:spcBef>
            </a:pPr>
            <a:r>
              <a:rPr lang="ja-JP" altLang="en-US" dirty="0">
                <a:latin typeface="游ゴシック" panose="020B0400000000000000" pitchFamily="50" charset="-128"/>
                <a:ea typeface="游ゴシック" panose="020B0400000000000000" pitchFamily="50" charset="-128"/>
              </a:rPr>
              <a:t>ユーザビリティの良し悪しで評価が分かれます</a:t>
            </a:r>
            <a:endParaRPr lang="en-US" altLang="ja-JP" dirty="0">
              <a:latin typeface="游ゴシック" panose="020B0400000000000000" pitchFamily="50" charset="-128"/>
              <a:ea typeface="游ゴシック" panose="020B0400000000000000" pitchFamily="50" charset="-128"/>
            </a:endParaRPr>
          </a:p>
          <a:p>
            <a:pPr>
              <a:spcBef>
                <a:spcPts val="2400"/>
              </a:spcBef>
              <a:buFont typeface="Wingdings" panose="05000000000000000000" pitchFamily="2" charset="2"/>
              <a:buChar char="l"/>
            </a:pPr>
            <a:r>
              <a:rPr kumimoji="1" lang="en-US" altLang="ja-JP" b="1" dirty="0">
                <a:latin typeface="游ゴシック" panose="020B0400000000000000" pitchFamily="50" charset="-128"/>
                <a:ea typeface="游ゴシック" panose="020B0400000000000000" pitchFamily="50" charset="-128"/>
              </a:rPr>
              <a:t>HCD</a:t>
            </a:r>
            <a:r>
              <a:rPr kumimoji="1" lang="ja-JP" altLang="en-US" b="1" dirty="0">
                <a:latin typeface="游ゴシック" panose="020B0400000000000000" pitchFamily="50" charset="-128"/>
                <a:ea typeface="游ゴシック" panose="020B0400000000000000" pitchFamily="50" charset="-128"/>
              </a:rPr>
              <a:t>サイクルを導入しましょう</a:t>
            </a:r>
            <a:endParaRPr kumimoji="1" lang="en-US" altLang="ja-JP" b="1" dirty="0">
              <a:latin typeface="游ゴシック" panose="020B0400000000000000" pitchFamily="50" charset="-128"/>
              <a:ea typeface="游ゴシック" panose="020B0400000000000000" pitchFamily="50" charset="-128"/>
            </a:endParaRPr>
          </a:p>
          <a:p>
            <a:pPr lvl="1">
              <a:lnSpc>
                <a:spcPts val="2600"/>
              </a:lnSpc>
              <a:spcBef>
                <a:spcPts val="600"/>
              </a:spcBef>
            </a:pPr>
            <a:r>
              <a:rPr lang="ja-JP" altLang="en-US" dirty="0">
                <a:latin typeface="游ゴシック" panose="020B0400000000000000" pitchFamily="50" charset="-128"/>
                <a:ea typeface="游ゴシック" panose="020B0400000000000000" pitchFamily="50" charset="-128"/>
              </a:rPr>
              <a:t>手戻りを防ぐためにも各段階でサイクルを回しましょう</a:t>
            </a:r>
            <a:endParaRPr lang="en-US" altLang="ja-JP" dirty="0">
              <a:latin typeface="游ゴシック" panose="020B0400000000000000" pitchFamily="50" charset="-128"/>
              <a:ea typeface="游ゴシック" panose="020B0400000000000000" pitchFamily="50" charset="-128"/>
            </a:endParaRPr>
          </a:p>
          <a:p>
            <a:pPr lvl="1">
              <a:lnSpc>
                <a:spcPts val="2600"/>
              </a:lnSpc>
              <a:spcBef>
                <a:spcPts val="600"/>
              </a:spcBef>
            </a:pPr>
            <a:r>
              <a:rPr kumimoji="1" lang="ja-JP" altLang="en-US" dirty="0">
                <a:latin typeface="游ゴシック" panose="020B0400000000000000" pitchFamily="50" charset="-128"/>
                <a:ea typeface="游ゴシック" panose="020B0400000000000000" pitchFamily="50" charset="-128"/>
              </a:rPr>
              <a:t>専門家だけでなく，皆を巻き込んでの活動が重要です</a:t>
            </a:r>
            <a:endParaRPr kumimoji="1" lang="en-US" altLang="ja-JP"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38</a:t>
            </a:fld>
            <a:endParaRPr lang="ja-JP" altLang="en-US"/>
          </a:p>
        </p:txBody>
      </p:sp>
    </p:spTree>
    <p:extLst>
      <p:ext uri="{BB962C8B-B14F-4D97-AF65-F5344CB8AC3E}">
        <p14:creationId xmlns:p14="http://schemas.microsoft.com/office/powerpoint/2010/main" val="573437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更新履歴</a:t>
            </a:r>
          </a:p>
        </p:txBody>
      </p:sp>
      <p:graphicFrame>
        <p:nvGraphicFramePr>
          <p:cNvPr id="5" name="コンテンツ プレースホルダー 2"/>
          <p:cNvGraphicFramePr>
            <a:graphicFrameLocks/>
          </p:cNvGraphicFramePr>
          <p:nvPr>
            <p:extLst>
              <p:ext uri="{D42A27DB-BD31-4B8C-83A1-F6EECF244321}">
                <p14:modId xmlns:p14="http://schemas.microsoft.com/office/powerpoint/2010/main" val="3784798699"/>
              </p:ext>
            </p:extLst>
          </p:nvPr>
        </p:nvGraphicFramePr>
        <p:xfrm>
          <a:off x="356981" y="1034311"/>
          <a:ext cx="8409332" cy="2531305"/>
        </p:xfrm>
        <a:graphic>
          <a:graphicData uri="http://schemas.openxmlformats.org/drawingml/2006/table">
            <a:tbl>
              <a:tblPr firstRow="1" bandRow="1">
                <a:tableStyleId>{5940675A-B579-460E-94D1-54222C63F5DA}</a:tableStyleId>
              </a:tblPr>
              <a:tblGrid>
                <a:gridCol w="1051689">
                  <a:extLst>
                    <a:ext uri="{9D8B030D-6E8A-4147-A177-3AD203B41FA5}">
                      <a16:colId xmlns:a16="http://schemas.microsoft.com/office/drawing/2014/main" xmlns="" val="20000"/>
                    </a:ext>
                  </a:extLst>
                </a:gridCol>
                <a:gridCol w="1342768">
                  <a:extLst>
                    <a:ext uri="{9D8B030D-6E8A-4147-A177-3AD203B41FA5}">
                      <a16:colId xmlns:a16="http://schemas.microsoft.com/office/drawing/2014/main" xmlns="" val="20001"/>
                    </a:ext>
                  </a:extLst>
                </a:gridCol>
                <a:gridCol w="2397211">
                  <a:extLst>
                    <a:ext uri="{9D8B030D-6E8A-4147-A177-3AD203B41FA5}">
                      <a16:colId xmlns:a16="http://schemas.microsoft.com/office/drawing/2014/main" xmlns="" val="20002"/>
                    </a:ext>
                  </a:extLst>
                </a:gridCol>
                <a:gridCol w="3617664">
                  <a:extLst>
                    <a:ext uri="{9D8B030D-6E8A-4147-A177-3AD203B41FA5}">
                      <a16:colId xmlns:a16="http://schemas.microsoft.com/office/drawing/2014/main" xmlns="" val="20003"/>
                    </a:ext>
                  </a:extLst>
                </a:gridCol>
              </a:tblGrid>
              <a:tr h="274359">
                <a:tc>
                  <a:txBody>
                    <a:bodyPr/>
                    <a:lstStyle/>
                    <a:p>
                      <a:pPr algn="ctr"/>
                      <a:r>
                        <a:rPr kumimoji="1" lang="en-US" altLang="ja-JP"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Rev.</a:t>
                      </a:r>
                      <a:endPar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pPr algn="l"/>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更新年月日</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更新者</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主な更新内容</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extLst>
                  <a:ext uri="{0D108BD9-81ED-4DB2-BD59-A6C34878D82A}">
                    <a16:rowId xmlns:a16="http://schemas.microsoft.com/office/drawing/2014/main" xmlns="" val="10000"/>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ver.1.0</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2019/5/28</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HCD-Net</a:t>
                      </a:r>
                      <a:r>
                        <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 講師拡大</a:t>
                      </a: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WG</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「～お客様と接する方々へ～」正式版</a:t>
                      </a: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75302641"/>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13554790"/>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565185505"/>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87454131"/>
                  </a:ext>
                </a:extLst>
              </a:tr>
            </a:tbl>
          </a:graphicData>
        </a:graphic>
      </p:graphicFrame>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39</a:t>
            </a:fld>
            <a:endParaRPr lang="ja-JP" altLang="en-US"/>
          </a:p>
        </p:txBody>
      </p:sp>
      <p:sp>
        <p:nvSpPr>
          <p:cNvPr id="6" name="サブタイトル 2"/>
          <p:cNvSpPr txBox="1">
            <a:spLocks/>
          </p:cNvSpPr>
          <p:nvPr/>
        </p:nvSpPr>
        <p:spPr bwMode="gray">
          <a:xfrm>
            <a:off x="1891337" y="6282542"/>
            <a:ext cx="5477774" cy="352427"/>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ctr"/>
            <a:r>
              <a:rPr lang="ja-JP" altLang="en-US" sz="1400" dirty="0">
                <a:solidFill>
                  <a:schemeClr val="tx1"/>
                </a:solidFill>
                <a:latin typeface="游ゴシック" panose="020B0400000000000000" pitchFamily="50" charset="-128"/>
                <a:ea typeface="游ゴシック"/>
                <a:cs typeface="メイリオ" panose="020B0604030504040204" pitchFamily="50" charset="-128"/>
              </a:rPr>
              <a:t>制作・著作：特定非営利活動法人　人間中心設計推進機構</a:t>
            </a:r>
            <a:endParaRPr lang="en-US" altLang="ja-JP" sz="1400" dirty="0">
              <a:solidFill>
                <a:schemeClr val="tx1"/>
              </a:solidFill>
              <a:latin typeface="游ゴシック" panose="020B0400000000000000" pitchFamily="50" charset="-128"/>
              <a:ea typeface="游ゴシック"/>
              <a:cs typeface="メイリオ" panose="020B0604030504040204" pitchFamily="50" charset="-128"/>
            </a:endParaRPr>
          </a:p>
        </p:txBody>
      </p:sp>
      <p:pic>
        <p:nvPicPr>
          <p:cNvPr id="2050" name="Picture 2" descr="ã¯ãªãã¯ããã¨æ°ããã¦ã£ã³ãã¦ã§éãã¾ã">
            <a:extLst>
              <a:ext uri="{FF2B5EF4-FFF2-40B4-BE49-F238E27FC236}">
                <a16:creationId xmlns:a16="http://schemas.microsoft.com/office/drawing/2014/main" xmlns="" id="{4B6994A0-E3C0-46E6-B72A-BA290D1B86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6981" y="4364565"/>
            <a:ext cx="1534356" cy="536492"/>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xmlns="" id="{135071FE-D653-4FE0-8266-935FA3A20EA3}"/>
              </a:ext>
            </a:extLst>
          </p:cNvPr>
          <p:cNvSpPr txBox="1"/>
          <p:nvPr/>
        </p:nvSpPr>
        <p:spPr>
          <a:xfrm>
            <a:off x="2046514" y="4363333"/>
            <a:ext cx="6940731" cy="1569660"/>
          </a:xfrm>
          <a:prstGeom prst="rect">
            <a:avLst/>
          </a:prstGeom>
          <a:noFill/>
          <a:ln>
            <a:solidFill>
              <a:schemeClr val="bg1">
                <a:lumMod val="50000"/>
              </a:schemeClr>
            </a:solid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rPr>
              <a:t>本ドキュメントは、クリエイティブ・コモンズとして以下の条件で配布します。</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表示：本資料を引用する場合，そのまま利用する場合は以下のクレジットを記載すること</a:t>
            </a:r>
            <a:br>
              <a:rPr lang="ja-JP" altLang="en-US"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 HCD</a:t>
            </a:r>
            <a:r>
              <a:rPr lang="ja-JP" altLang="en-US" sz="1200" dirty="0">
                <a:latin typeface="游ゴシック" panose="020B0400000000000000" pitchFamily="50" charset="-128"/>
                <a:ea typeface="游ゴシック" panose="020B0400000000000000" pitchFamily="50" charset="-128"/>
              </a:rPr>
              <a:t>入門講座　教材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人間中心設計推進機構 </a:t>
            </a:r>
            <a:r>
              <a:rPr lang="en-US" altLang="ja-JP" sz="1200" dirty="0">
                <a:latin typeface="游ゴシック" panose="020B0400000000000000" pitchFamily="50" charset="-128"/>
                <a:ea typeface="游ゴシック" panose="020B0400000000000000" pitchFamily="50" charset="-128"/>
              </a:rPr>
              <a:t>(Licensed under CC BY-NC-SA 4.0) </a:t>
            </a:r>
            <a:r>
              <a:rPr lang="ja-JP" altLang="en-US" sz="1200" dirty="0">
                <a:latin typeface="游ゴシック" panose="020B0400000000000000" pitchFamily="50" charset="-128"/>
                <a:ea typeface="游ゴシック" panose="020B0400000000000000" pitchFamily="50" charset="-128"/>
              </a:rPr>
              <a:t>」</a:t>
            </a:r>
            <a:br>
              <a:rPr lang="ja-JP" altLang="en-US"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または、本資料を改変して利用する場合は以下のクレジットを記載してください．</a:t>
            </a:r>
            <a:br>
              <a:rPr lang="ja-JP" altLang="en-US"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 HCD</a:t>
            </a:r>
            <a:r>
              <a:rPr lang="ja-JP" altLang="en-US" sz="1200" dirty="0">
                <a:latin typeface="游ゴシック" panose="020B0400000000000000" pitchFamily="50" charset="-128"/>
                <a:ea typeface="游ゴシック" panose="020B0400000000000000" pitchFamily="50" charset="-128"/>
              </a:rPr>
              <a:t>入門講座　教材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人間中心設計推進機構 </a:t>
            </a:r>
            <a:r>
              <a:rPr lang="en-US" altLang="ja-JP" sz="1200" dirty="0">
                <a:latin typeface="游ゴシック" panose="020B0400000000000000" pitchFamily="50" charset="-128"/>
                <a:ea typeface="游ゴシック" panose="020B0400000000000000" pitchFamily="50" charset="-128"/>
              </a:rPr>
              <a:t>(Licensed under CC BY-NC-SA 4.0)</a:t>
            </a:r>
            <a:r>
              <a:rPr lang="ja-JP" altLang="en-US" sz="1200" dirty="0">
                <a:latin typeface="游ゴシック" panose="020B0400000000000000" pitchFamily="50" charset="-128"/>
                <a:ea typeface="游ゴシック" panose="020B0400000000000000" pitchFamily="50" charset="-128"/>
              </a:rPr>
              <a:t>を改変して作成」</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非営利： 営利目的で使用しないこと </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継承：元の作品と同じ組み合わせの</a:t>
            </a:r>
            <a:r>
              <a:rPr lang="en-US" altLang="ja-JP" sz="1200" dirty="0">
                <a:latin typeface="游ゴシック" panose="020B0400000000000000" pitchFamily="50" charset="-128"/>
                <a:ea typeface="游ゴシック" panose="020B0400000000000000" pitchFamily="50" charset="-128"/>
              </a:rPr>
              <a:t>CC</a:t>
            </a:r>
            <a:r>
              <a:rPr lang="ja-JP" altLang="en-US" sz="1200" dirty="0">
                <a:latin typeface="游ゴシック" panose="020B0400000000000000" pitchFamily="50" charset="-128"/>
                <a:ea typeface="游ゴシック" panose="020B0400000000000000" pitchFamily="50" charset="-128"/>
              </a:rPr>
              <a:t>ライセンスで公開すること</a:t>
            </a:r>
          </a:p>
        </p:txBody>
      </p:sp>
    </p:spTree>
    <p:extLst>
      <p:ext uri="{BB962C8B-B14F-4D97-AF65-F5344CB8AC3E}">
        <p14:creationId xmlns:p14="http://schemas.microsoft.com/office/powerpoint/2010/main" val="323368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xmlns="" id="{FE469941-1262-4712-9678-306D26A0B1F3}"/>
              </a:ext>
            </a:extLst>
          </p:cNvPr>
          <p:cNvSpPr>
            <a:spLocks noGrp="1"/>
          </p:cNvSpPr>
          <p:nvPr>
            <p:ph type="title"/>
          </p:nvPr>
        </p:nvSpPr>
        <p:spPr/>
        <p:txBody>
          <a:bodyPr>
            <a:normAutofit/>
          </a:bodyPr>
          <a:lstStyle/>
          <a:p>
            <a:r>
              <a:rPr lang="ja-JP" altLang="en-US" dirty="0"/>
              <a:t>使いにくい業務システムが生まれる背景</a:t>
            </a:r>
          </a:p>
        </p:txBody>
      </p:sp>
      <p:sp>
        <p:nvSpPr>
          <p:cNvPr id="3" name="スライド番号プレースホルダー 2">
            <a:extLst>
              <a:ext uri="{FF2B5EF4-FFF2-40B4-BE49-F238E27FC236}">
                <a16:creationId xmlns:a16="http://schemas.microsoft.com/office/drawing/2014/main" xmlns="" id="{8B362D97-0D0B-420A-B5A8-DD35F02C42F8}"/>
              </a:ext>
            </a:extLst>
          </p:cNvPr>
          <p:cNvSpPr>
            <a:spLocks noGrp="1"/>
          </p:cNvSpPr>
          <p:nvPr>
            <p:ph type="sldNum" sz="quarter" idx="10"/>
          </p:nvPr>
        </p:nvSpPr>
        <p:spPr/>
        <p:txBody>
          <a:bodyPr/>
          <a:lstStyle/>
          <a:p>
            <a:fld id="{194B20C9-26D2-4B3D-B0E5-BA1A1EAC872E}" type="slidenum">
              <a:rPr lang="ja-JP" altLang="en-US" smtClean="0"/>
              <a:pPr/>
              <a:t>4</a:t>
            </a:fld>
            <a:endParaRPr lang="ja-JP" altLang="en-US" dirty="0"/>
          </a:p>
        </p:txBody>
      </p:sp>
      <p:grpSp>
        <p:nvGrpSpPr>
          <p:cNvPr id="7" name="グループ化 6">
            <a:extLst>
              <a:ext uri="{FF2B5EF4-FFF2-40B4-BE49-F238E27FC236}">
                <a16:creationId xmlns:a16="http://schemas.microsoft.com/office/drawing/2014/main" xmlns="" id="{D343B161-E956-401B-A5DD-CE1CD2CB9A6F}"/>
              </a:ext>
            </a:extLst>
          </p:cNvPr>
          <p:cNvGrpSpPr/>
          <p:nvPr/>
        </p:nvGrpSpPr>
        <p:grpSpPr>
          <a:xfrm>
            <a:off x="420283" y="1071068"/>
            <a:ext cx="2429477" cy="3191464"/>
            <a:chOff x="420283" y="1071068"/>
            <a:chExt cx="2429477" cy="3191464"/>
          </a:xfrm>
        </p:grpSpPr>
        <p:pic>
          <p:nvPicPr>
            <p:cNvPr id="31" name="Picture 8" descr="ITåæ¹ã®ã¤ã©ã¹ã">
              <a:extLst>
                <a:ext uri="{FF2B5EF4-FFF2-40B4-BE49-F238E27FC236}">
                  <a16:creationId xmlns:a16="http://schemas.microsoft.com/office/drawing/2014/main" xmlns="" id="{B49DF3D5-E5DD-462D-BC3D-91E5C5869C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1647" y="2954940"/>
              <a:ext cx="1307592" cy="1307592"/>
            </a:xfrm>
            <a:prstGeom prst="rect">
              <a:avLst/>
            </a:prstGeom>
            <a:noFill/>
            <a:extLst>
              <a:ext uri="{909E8E84-426E-40DD-AFC4-6F175D3DCCD1}">
                <a14:hiddenFill xmlns:a14="http://schemas.microsoft.com/office/drawing/2010/main">
                  <a:solidFill>
                    <a:srgbClr val="FFFFFF"/>
                  </a:solidFill>
                </a14:hiddenFill>
              </a:ext>
            </a:extLst>
          </p:spPr>
        </p:pic>
        <p:sp>
          <p:nvSpPr>
            <p:cNvPr id="19" name="四角形: 角を丸くする 18">
              <a:extLst>
                <a:ext uri="{FF2B5EF4-FFF2-40B4-BE49-F238E27FC236}">
                  <a16:creationId xmlns:a16="http://schemas.microsoft.com/office/drawing/2014/main" xmlns="" id="{9B005636-0CF6-4E1C-B949-D82926A33D9A}"/>
                </a:ext>
              </a:extLst>
            </p:cNvPr>
            <p:cNvSpPr/>
            <p:nvPr/>
          </p:nvSpPr>
          <p:spPr>
            <a:xfrm>
              <a:off x="420283" y="1071068"/>
              <a:ext cx="2016000" cy="613022"/>
            </a:xfrm>
            <a:prstGeom prst="roundRect">
              <a:avLst/>
            </a:prstGeom>
            <a:solidFill>
              <a:srgbClr val="FCB6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dirty="0">
                  <a:solidFill>
                    <a:schemeClr val="tx1"/>
                  </a:solidFill>
                  <a:latin typeface="游ゴシック" panose="020B0400000000000000" pitchFamily="50" charset="-128"/>
                  <a:ea typeface="游ゴシック" panose="020B0400000000000000" pitchFamily="50" charset="-128"/>
                </a:rPr>
                <a:t>受注内容を満たす</a:t>
              </a:r>
              <a:endParaRPr kumimoji="1" lang="en-US" altLang="ja-JP"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dirty="0">
                  <a:solidFill>
                    <a:schemeClr val="tx1"/>
                  </a:solidFill>
                  <a:latin typeface="游ゴシック" panose="020B0400000000000000" pitchFamily="50" charset="-128"/>
                  <a:ea typeface="游ゴシック" panose="020B0400000000000000" pitchFamily="50" charset="-128"/>
                </a:rPr>
                <a:t>システムを開発</a:t>
              </a:r>
            </a:p>
          </p:txBody>
        </p:sp>
        <p:sp>
          <p:nvSpPr>
            <p:cNvPr id="12" name="楕円 11">
              <a:extLst>
                <a:ext uri="{FF2B5EF4-FFF2-40B4-BE49-F238E27FC236}">
                  <a16:creationId xmlns:a16="http://schemas.microsoft.com/office/drawing/2014/main" xmlns="" id="{A5EAC144-36C0-46A1-B73D-929A6F69B93B}"/>
                </a:ext>
              </a:extLst>
            </p:cNvPr>
            <p:cNvSpPr/>
            <p:nvPr/>
          </p:nvSpPr>
          <p:spPr>
            <a:xfrm>
              <a:off x="1459872" y="2455164"/>
              <a:ext cx="1389888" cy="1399032"/>
            </a:xfrm>
            <a:prstGeom prst="ellipse">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游ゴシック" panose="020B0400000000000000" pitchFamily="50" charset="-128"/>
                  <a:ea typeface="游ゴシック" panose="020B0400000000000000" pitchFamily="50" charset="-128"/>
                </a:rPr>
                <a:t>エンジニア</a:t>
              </a:r>
            </a:p>
          </p:txBody>
        </p:sp>
      </p:grpSp>
      <p:grpSp>
        <p:nvGrpSpPr>
          <p:cNvPr id="4" name="グループ化 3">
            <a:extLst>
              <a:ext uri="{FF2B5EF4-FFF2-40B4-BE49-F238E27FC236}">
                <a16:creationId xmlns:a16="http://schemas.microsoft.com/office/drawing/2014/main" xmlns="" id="{89E34E44-6BCB-417E-94A8-949D581CB943}"/>
              </a:ext>
            </a:extLst>
          </p:cNvPr>
          <p:cNvGrpSpPr/>
          <p:nvPr/>
        </p:nvGrpSpPr>
        <p:grpSpPr>
          <a:xfrm>
            <a:off x="5815584" y="1591980"/>
            <a:ext cx="2962656" cy="2029044"/>
            <a:chOff x="5815584" y="1591980"/>
            <a:chExt cx="2962656" cy="2029044"/>
          </a:xfrm>
        </p:grpSpPr>
        <p:sp>
          <p:nvSpPr>
            <p:cNvPr id="18" name="四角形: 角を丸くする 17">
              <a:extLst>
                <a:ext uri="{FF2B5EF4-FFF2-40B4-BE49-F238E27FC236}">
                  <a16:creationId xmlns:a16="http://schemas.microsoft.com/office/drawing/2014/main" xmlns="" id="{481842B6-A923-491E-9ACE-D33E89412EC9}"/>
                </a:ext>
              </a:extLst>
            </p:cNvPr>
            <p:cNvSpPr/>
            <p:nvPr/>
          </p:nvSpPr>
          <p:spPr>
            <a:xfrm>
              <a:off x="6400800" y="3008002"/>
              <a:ext cx="2377440" cy="613022"/>
            </a:xfrm>
            <a:prstGeom prst="roundRect">
              <a:avLst/>
            </a:prstGeom>
            <a:solidFill>
              <a:srgbClr val="FC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游ゴシック" panose="020B0400000000000000" pitchFamily="50" charset="-128"/>
                  <a:ea typeface="游ゴシック" panose="020B0400000000000000" pitchFamily="50" charset="-128"/>
                </a:rPr>
                <a:t>業務システムの</a:t>
              </a:r>
              <a:endParaRPr kumimoji="1" lang="en-US" altLang="ja-JP"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dirty="0">
                  <a:solidFill>
                    <a:schemeClr val="tx1"/>
                  </a:solidFill>
                  <a:latin typeface="游ゴシック" panose="020B0400000000000000" pitchFamily="50" charset="-128"/>
                  <a:ea typeface="游ゴシック" panose="020B0400000000000000" pitchFamily="50" charset="-128"/>
                </a:rPr>
                <a:t>実ユーザーではない</a:t>
              </a:r>
            </a:p>
          </p:txBody>
        </p:sp>
        <p:sp>
          <p:nvSpPr>
            <p:cNvPr id="34" name="楕円 33">
              <a:extLst>
                <a:ext uri="{FF2B5EF4-FFF2-40B4-BE49-F238E27FC236}">
                  <a16:creationId xmlns:a16="http://schemas.microsoft.com/office/drawing/2014/main" xmlns="" id="{4271850B-629D-4353-9C19-3BADDE62BC5F}"/>
                </a:ext>
              </a:extLst>
            </p:cNvPr>
            <p:cNvSpPr/>
            <p:nvPr/>
          </p:nvSpPr>
          <p:spPr>
            <a:xfrm>
              <a:off x="5815584" y="1591980"/>
              <a:ext cx="1389888" cy="1399032"/>
            </a:xfrm>
            <a:prstGeom prst="ellipse">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b="1" dirty="0">
                  <a:latin typeface="游ゴシック" panose="020B0400000000000000" pitchFamily="50" charset="-128"/>
                  <a:ea typeface="游ゴシック" panose="020B0400000000000000" pitchFamily="50" charset="-128"/>
                </a:rPr>
                <a:t>情報システム</a:t>
              </a:r>
            </a:p>
            <a:p>
              <a:pPr algn="ctr"/>
              <a:r>
                <a:rPr kumimoji="1" lang="ja-JP" altLang="en-US" sz="1600" b="1" dirty="0">
                  <a:latin typeface="游ゴシック" panose="020B0400000000000000" pitchFamily="50" charset="-128"/>
                  <a:ea typeface="游ゴシック" panose="020B0400000000000000" pitchFamily="50" charset="-128"/>
                </a:rPr>
                <a:t>部門</a:t>
              </a:r>
            </a:p>
            <a:p>
              <a:pPr algn="ctr"/>
              <a:r>
                <a:rPr lang="ja-JP" altLang="en-US" sz="1600" b="1" dirty="0">
                  <a:latin typeface="游ゴシック" panose="020B0400000000000000" pitchFamily="50" charset="-128"/>
                  <a:ea typeface="游ゴシック" panose="020B0400000000000000" pitchFamily="50" charset="-128"/>
                </a:rPr>
                <a:t>（発注者）</a:t>
              </a:r>
              <a:endParaRPr kumimoji="1" lang="ja-JP" altLang="en-US" sz="1600" b="1" dirty="0">
                <a:latin typeface="游ゴシック" panose="020B0400000000000000" pitchFamily="50" charset="-128"/>
                <a:ea typeface="游ゴシック" panose="020B0400000000000000" pitchFamily="50" charset="-128"/>
              </a:endParaRPr>
            </a:p>
          </p:txBody>
        </p:sp>
      </p:grpSp>
      <p:grpSp>
        <p:nvGrpSpPr>
          <p:cNvPr id="6" name="グループ化 5">
            <a:extLst>
              <a:ext uri="{FF2B5EF4-FFF2-40B4-BE49-F238E27FC236}">
                <a16:creationId xmlns:a16="http://schemas.microsoft.com/office/drawing/2014/main" xmlns="" id="{E585E14E-C080-461C-8673-7B5C19A23A21}"/>
              </a:ext>
            </a:extLst>
          </p:cNvPr>
          <p:cNvGrpSpPr/>
          <p:nvPr/>
        </p:nvGrpSpPr>
        <p:grpSpPr>
          <a:xfrm>
            <a:off x="941952" y="1584533"/>
            <a:ext cx="4763082" cy="1399032"/>
            <a:chOff x="941952" y="1584533"/>
            <a:chExt cx="4763082" cy="1399032"/>
          </a:xfrm>
        </p:grpSpPr>
        <p:sp>
          <p:nvSpPr>
            <p:cNvPr id="11" name="楕円 10">
              <a:extLst>
                <a:ext uri="{FF2B5EF4-FFF2-40B4-BE49-F238E27FC236}">
                  <a16:creationId xmlns:a16="http://schemas.microsoft.com/office/drawing/2014/main" xmlns="" id="{15676158-0169-4A7B-A3C0-650B553F98E1}"/>
                </a:ext>
              </a:extLst>
            </p:cNvPr>
            <p:cNvSpPr/>
            <p:nvPr/>
          </p:nvSpPr>
          <p:spPr>
            <a:xfrm>
              <a:off x="1938528" y="1584533"/>
              <a:ext cx="1389888" cy="1399032"/>
            </a:xfrm>
            <a:prstGeom prst="ellipse">
              <a:avLst/>
            </a:prstGeom>
            <a:solidFill>
              <a:srgbClr val="FF4938"/>
            </a:solidFill>
            <a:ln w="57150">
              <a:solidFill>
                <a:srgbClr val="A02C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游ゴシック" panose="020B0400000000000000" pitchFamily="50" charset="-128"/>
                  <a:ea typeface="游ゴシック" panose="020B0400000000000000" pitchFamily="50" charset="-128"/>
                </a:rPr>
                <a:t>営業</a:t>
              </a:r>
              <a:endParaRPr kumimoji="1" lang="en-US" altLang="ja-JP" b="1" dirty="0">
                <a:latin typeface="游ゴシック" panose="020B0400000000000000" pitchFamily="50" charset="-128"/>
                <a:ea typeface="游ゴシック" panose="020B0400000000000000" pitchFamily="50" charset="-128"/>
              </a:endParaRPr>
            </a:p>
            <a:p>
              <a:pPr algn="ctr"/>
              <a:r>
                <a:rPr kumimoji="1" lang="ja-JP" altLang="en-US" b="1" dirty="0">
                  <a:latin typeface="游ゴシック" panose="020B0400000000000000" pitchFamily="50" charset="-128"/>
                  <a:ea typeface="游ゴシック" panose="020B0400000000000000" pitchFamily="50" charset="-128"/>
                </a:rPr>
                <a:t>担当者</a:t>
              </a:r>
            </a:p>
          </p:txBody>
        </p:sp>
        <p:sp>
          <p:nvSpPr>
            <p:cNvPr id="20" name="テキスト ボックス 19">
              <a:extLst>
                <a:ext uri="{FF2B5EF4-FFF2-40B4-BE49-F238E27FC236}">
                  <a16:creationId xmlns:a16="http://schemas.microsoft.com/office/drawing/2014/main" xmlns="" id="{87D079B5-ACF7-4A8D-A806-114AAEA9E175}"/>
                </a:ext>
              </a:extLst>
            </p:cNvPr>
            <p:cNvSpPr txBox="1"/>
            <p:nvPr/>
          </p:nvSpPr>
          <p:spPr>
            <a:xfrm>
              <a:off x="4416277" y="1825228"/>
              <a:ext cx="646331"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発注</a:t>
              </a:r>
            </a:p>
          </p:txBody>
        </p:sp>
        <p:pic>
          <p:nvPicPr>
            <p:cNvPr id="33" name="Picture 16" descr="é»åãè¦ããã»ã¼ã«ã¹ãã³ã®ã¤ã©ã¹ãï¼ç·æ§ï¼">
              <a:extLst>
                <a:ext uri="{FF2B5EF4-FFF2-40B4-BE49-F238E27FC236}">
                  <a16:creationId xmlns:a16="http://schemas.microsoft.com/office/drawing/2014/main" xmlns="" id="{C385072F-BA9B-4D02-A3EF-BD8C4CB419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952" y="1700257"/>
              <a:ext cx="1021872" cy="1144955"/>
            </a:xfrm>
            <a:prstGeom prst="rect">
              <a:avLst/>
            </a:prstGeom>
            <a:noFill/>
            <a:extLst>
              <a:ext uri="{909E8E84-426E-40DD-AFC4-6F175D3DCCD1}">
                <a14:hiddenFill xmlns:a14="http://schemas.microsoft.com/office/drawing/2010/main">
                  <a:solidFill>
                    <a:srgbClr val="FFFFFF"/>
                  </a:solidFill>
                </a14:hiddenFill>
              </a:ext>
            </a:extLst>
          </p:spPr>
        </p:pic>
        <p:sp>
          <p:nvSpPr>
            <p:cNvPr id="2" name="矢印: 右 1">
              <a:extLst>
                <a:ext uri="{FF2B5EF4-FFF2-40B4-BE49-F238E27FC236}">
                  <a16:creationId xmlns:a16="http://schemas.microsoft.com/office/drawing/2014/main" xmlns="" id="{854AF433-BD2C-4DCD-9942-4B7AFED4AB2C}"/>
                </a:ext>
              </a:extLst>
            </p:cNvPr>
            <p:cNvSpPr/>
            <p:nvPr/>
          </p:nvSpPr>
          <p:spPr>
            <a:xfrm rot="10800000">
              <a:off x="3414714" y="2015539"/>
              <a:ext cx="2290320"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xmlns="" id="{30A67225-E736-4A5F-A446-9E2AEEEA3588}"/>
              </a:ext>
            </a:extLst>
          </p:cNvPr>
          <p:cNvGrpSpPr/>
          <p:nvPr/>
        </p:nvGrpSpPr>
        <p:grpSpPr>
          <a:xfrm>
            <a:off x="2823865" y="2697936"/>
            <a:ext cx="2868023" cy="3249121"/>
            <a:chOff x="2823865" y="2697936"/>
            <a:chExt cx="2868023" cy="3249121"/>
          </a:xfrm>
        </p:grpSpPr>
        <p:sp>
          <p:nvSpPr>
            <p:cNvPr id="21" name="テキスト ボックス 20">
              <a:extLst>
                <a:ext uri="{FF2B5EF4-FFF2-40B4-BE49-F238E27FC236}">
                  <a16:creationId xmlns:a16="http://schemas.microsoft.com/office/drawing/2014/main" xmlns="" id="{9619B9B4-652B-40DE-8F32-1FFF4FA3003B}"/>
                </a:ext>
              </a:extLst>
            </p:cNvPr>
            <p:cNvSpPr txBox="1"/>
            <p:nvPr/>
          </p:nvSpPr>
          <p:spPr>
            <a:xfrm>
              <a:off x="2979222" y="3429000"/>
              <a:ext cx="646331"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納品</a:t>
              </a:r>
            </a:p>
          </p:txBody>
        </p:sp>
        <p:sp>
          <p:nvSpPr>
            <p:cNvPr id="23" name="四角形: 角を丸くする 22">
              <a:extLst>
                <a:ext uri="{FF2B5EF4-FFF2-40B4-BE49-F238E27FC236}">
                  <a16:creationId xmlns:a16="http://schemas.microsoft.com/office/drawing/2014/main" xmlns="" id="{6E13C14C-BCA1-451E-B240-8CFBBA5B3329}"/>
                </a:ext>
              </a:extLst>
            </p:cNvPr>
            <p:cNvSpPr/>
            <p:nvPr/>
          </p:nvSpPr>
          <p:spPr>
            <a:xfrm>
              <a:off x="3675888" y="5319187"/>
              <a:ext cx="2016000" cy="613022"/>
            </a:xfrm>
            <a:prstGeom prst="roundRect">
              <a:avLst/>
            </a:prstGeom>
            <a:solidFill>
              <a:srgbClr val="FCB6A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dirty="0">
                  <a:solidFill>
                    <a:schemeClr val="tx1"/>
                  </a:solidFill>
                  <a:latin typeface="游ゴシック" panose="020B0400000000000000" pitchFamily="50" charset="-128"/>
                  <a:ea typeface="游ゴシック" panose="020B0400000000000000" pitchFamily="50" charset="-128"/>
                </a:rPr>
                <a:t>業務システムが</a:t>
              </a:r>
              <a:endParaRPr lang="en-US" altLang="ja-JP"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dirty="0">
                  <a:solidFill>
                    <a:schemeClr val="tx1"/>
                  </a:solidFill>
                  <a:latin typeface="游ゴシック" panose="020B0400000000000000" pitchFamily="50" charset="-128"/>
                  <a:ea typeface="游ゴシック" panose="020B0400000000000000" pitchFamily="50" charset="-128"/>
                </a:rPr>
                <a:t>使いにくい</a:t>
              </a:r>
            </a:p>
          </p:txBody>
        </p:sp>
        <p:sp>
          <p:nvSpPr>
            <p:cNvPr id="36" name="楕円 35">
              <a:extLst>
                <a:ext uri="{FF2B5EF4-FFF2-40B4-BE49-F238E27FC236}">
                  <a16:creationId xmlns:a16="http://schemas.microsoft.com/office/drawing/2014/main" xmlns="" id="{C44A17C3-9BB8-4A77-AA0C-40A6C07030D7}"/>
                </a:ext>
              </a:extLst>
            </p:cNvPr>
            <p:cNvSpPr/>
            <p:nvPr/>
          </p:nvSpPr>
          <p:spPr>
            <a:xfrm>
              <a:off x="3931824" y="3910359"/>
              <a:ext cx="1389888" cy="1399032"/>
            </a:xfrm>
            <a:prstGeom prst="ellipse">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游ゴシック" panose="020B0400000000000000" pitchFamily="50" charset="-128"/>
                  <a:ea typeface="游ゴシック" panose="020B0400000000000000" pitchFamily="50" charset="-128"/>
                </a:rPr>
                <a:t>一般社員</a:t>
              </a:r>
            </a:p>
            <a:p>
              <a:pPr algn="ctr"/>
              <a:r>
                <a:rPr lang="ja-JP" altLang="en-US" b="1" dirty="0">
                  <a:latin typeface="游ゴシック" panose="020B0400000000000000" pitchFamily="50" charset="-128"/>
                  <a:ea typeface="游ゴシック" panose="020B0400000000000000" pitchFamily="50" charset="-128"/>
                </a:rPr>
                <a:t>（ユーザー）</a:t>
              </a:r>
              <a:endParaRPr kumimoji="1" lang="ja-JP" altLang="en-US" b="1" dirty="0">
                <a:latin typeface="游ゴシック" panose="020B0400000000000000" pitchFamily="50" charset="-128"/>
                <a:ea typeface="游ゴシック" panose="020B0400000000000000" pitchFamily="50" charset="-128"/>
              </a:endParaRPr>
            </a:p>
          </p:txBody>
        </p:sp>
        <p:pic>
          <p:nvPicPr>
            <p:cNvPr id="38" name="Picture 6" descr="ãã½ã³ã³ãä½¿ãä¼ç¤¾å¡ã®ã¤ã©ã¹ãï¼å¥³æ§ã»æ³£ããé¡ï¼">
              <a:extLst>
                <a:ext uri="{FF2B5EF4-FFF2-40B4-BE49-F238E27FC236}">
                  <a16:creationId xmlns:a16="http://schemas.microsoft.com/office/drawing/2014/main" xmlns="" id="{3A9EB15D-33EC-47D9-B699-5CCECA0E04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23865" y="4687057"/>
              <a:ext cx="867600" cy="1260000"/>
            </a:xfrm>
            <a:prstGeom prst="rect">
              <a:avLst/>
            </a:prstGeom>
            <a:noFill/>
            <a:extLst>
              <a:ext uri="{909E8E84-426E-40DD-AFC4-6F175D3DCCD1}">
                <a14:hiddenFill xmlns:a14="http://schemas.microsoft.com/office/drawing/2010/main">
                  <a:solidFill>
                    <a:srgbClr val="FFFFFF"/>
                  </a:solidFill>
                </a14:hiddenFill>
              </a:ext>
            </a:extLst>
          </p:spPr>
        </p:pic>
        <p:sp>
          <p:nvSpPr>
            <p:cNvPr id="41" name="矢印: 右 40">
              <a:extLst>
                <a:ext uri="{FF2B5EF4-FFF2-40B4-BE49-F238E27FC236}">
                  <a16:creationId xmlns:a16="http://schemas.microsoft.com/office/drawing/2014/main" xmlns="" id="{A9B0E141-CE91-492A-A9C3-1640B9EE78E8}"/>
                </a:ext>
              </a:extLst>
            </p:cNvPr>
            <p:cNvSpPr/>
            <p:nvPr/>
          </p:nvSpPr>
          <p:spPr>
            <a:xfrm rot="2700000">
              <a:off x="2934622" y="3175903"/>
              <a:ext cx="1507848"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xmlns="" id="{E9B11D0B-E132-431A-88ED-939CA0046EE5}"/>
              </a:ext>
            </a:extLst>
          </p:cNvPr>
          <p:cNvGrpSpPr/>
          <p:nvPr/>
        </p:nvGrpSpPr>
        <p:grpSpPr>
          <a:xfrm>
            <a:off x="4773111" y="3175902"/>
            <a:ext cx="1674981" cy="878462"/>
            <a:chOff x="4773111" y="3175902"/>
            <a:chExt cx="1674981" cy="878462"/>
          </a:xfrm>
        </p:grpSpPr>
        <p:sp>
          <p:nvSpPr>
            <p:cNvPr id="22" name="テキスト ボックス 21">
              <a:extLst>
                <a:ext uri="{FF2B5EF4-FFF2-40B4-BE49-F238E27FC236}">
                  <a16:creationId xmlns:a16="http://schemas.microsoft.com/office/drawing/2014/main" xmlns="" id="{19A1A7EC-36E0-45E2-995E-A7A663970431}"/>
                </a:ext>
              </a:extLst>
            </p:cNvPr>
            <p:cNvSpPr txBox="1"/>
            <p:nvPr/>
          </p:nvSpPr>
          <p:spPr>
            <a:xfrm>
              <a:off x="5340096" y="3685032"/>
              <a:ext cx="1107996"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クレーム</a:t>
              </a:r>
            </a:p>
          </p:txBody>
        </p:sp>
        <p:sp>
          <p:nvSpPr>
            <p:cNvPr id="42" name="矢印: 右 41">
              <a:extLst>
                <a:ext uri="{FF2B5EF4-FFF2-40B4-BE49-F238E27FC236}">
                  <a16:creationId xmlns:a16="http://schemas.microsoft.com/office/drawing/2014/main" xmlns="" id="{BC5C64D0-301B-4597-9D1A-772DD21165D3}"/>
                </a:ext>
              </a:extLst>
            </p:cNvPr>
            <p:cNvSpPr/>
            <p:nvPr/>
          </p:nvSpPr>
          <p:spPr>
            <a:xfrm rot="18900000">
              <a:off x="4773111" y="3175902"/>
              <a:ext cx="1507848"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4" name="Picture 14" descr="å½¹è·ã®ããä¼ç¤¾å¡ã®ã¤ã©ã¹ãï¼ç·æ§1ï¼">
            <a:extLst>
              <a:ext uri="{FF2B5EF4-FFF2-40B4-BE49-F238E27FC236}">
                <a16:creationId xmlns:a16="http://schemas.microsoft.com/office/drawing/2014/main" xmlns="" id="{3E950F4D-FAF1-4760-8505-9830715FD4B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44684" y="1425321"/>
            <a:ext cx="1063293" cy="123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7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sz="4800" b="1" dirty="0">
                <a:latin typeface="游ゴシック" panose="020B0400000000000000" pitchFamily="50" charset="-128"/>
                <a:ea typeface="游ゴシック" panose="020B0400000000000000" pitchFamily="50" charset="-128"/>
              </a:rPr>
              <a:t>付録</a:t>
            </a:r>
          </a:p>
        </p:txBody>
      </p:sp>
      <p:sp>
        <p:nvSpPr>
          <p:cNvPr id="3" name="コンテンツ プレースホルダー 2"/>
          <p:cNvSpPr>
            <a:spLocks noGrp="1"/>
          </p:cNvSpPr>
          <p:nvPr>
            <p:ph idx="1"/>
          </p:nvPr>
        </p:nvSpPr>
        <p:spPr bwMode="gray">
          <a:xfrm>
            <a:off x="336103" y="3212976"/>
            <a:ext cx="8579296" cy="3168352"/>
          </a:xfrm>
        </p:spPr>
        <p:txBody>
          <a:bodyPr>
            <a:noAutofit/>
          </a:bodyPr>
          <a:lstStyle/>
          <a:p>
            <a:pPr defTabSz="898525">
              <a:lnSpc>
                <a:spcPts val="3000"/>
              </a:lnSpc>
              <a:spcBef>
                <a:spcPts val="600"/>
              </a:spcBef>
              <a:buSzPct val="120000"/>
              <a:tabLst>
                <a:tab pos="3409950" algn="l"/>
              </a:tabLst>
            </a:pPr>
            <a:r>
              <a:rPr lang="en-US" altLang="ja-JP" dirty="0">
                <a:latin typeface="游ゴシック" panose="020B0400000000000000" pitchFamily="50" charset="-128"/>
                <a:ea typeface="游ゴシック" panose="020B0400000000000000" pitchFamily="50" charset="-128"/>
              </a:rPr>
              <a:t>HCD</a:t>
            </a:r>
            <a:r>
              <a:rPr lang="ja-JP" altLang="en-US" dirty="0">
                <a:latin typeface="游ゴシック" panose="020B0400000000000000" pitchFamily="50" charset="-128"/>
                <a:ea typeface="游ゴシック" panose="020B0400000000000000" pitchFamily="50" charset="-128"/>
              </a:rPr>
              <a:t>の実践例紹介</a:t>
            </a:r>
            <a:endParaRPr lang="en-US" altLang="ja-JP" dirty="0">
              <a:latin typeface="游ゴシック" panose="020B0400000000000000" pitchFamily="50" charset="-128"/>
              <a:ea typeface="游ゴシック" panose="020B0400000000000000" pitchFamily="50" charset="-128"/>
            </a:endParaRPr>
          </a:p>
          <a:p>
            <a:pPr lvl="1" defTabSz="919163">
              <a:lnSpc>
                <a:spcPts val="3000"/>
              </a:lnSpc>
              <a:spcBef>
                <a:spcPts val="600"/>
              </a:spcBef>
              <a:buSzPct val="120000"/>
              <a:tabLst>
                <a:tab pos="3314700" algn="l"/>
              </a:tabLst>
            </a:pPr>
            <a:r>
              <a:rPr lang="en-US" altLang="ja-JP" sz="2000" dirty="0"/>
              <a:t>HCD</a:t>
            </a:r>
            <a:r>
              <a:rPr lang="ja-JP" altLang="en-US" sz="2000" dirty="0"/>
              <a:t>アウォード</a:t>
            </a:r>
            <a:r>
              <a:rPr lang="en-US" altLang="ja-JP" sz="2000" dirty="0"/>
              <a:t>2016</a:t>
            </a:r>
            <a:r>
              <a:rPr lang="ja-JP" altLang="en-US" sz="2000" dirty="0"/>
              <a:t> </a:t>
            </a:r>
            <a:r>
              <a:rPr lang="en-US" altLang="ja-JP" sz="2000" dirty="0"/>
              <a:t>	</a:t>
            </a:r>
            <a:r>
              <a:rPr lang="ja-JP" altLang="en-US" sz="2000" dirty="0"/>
              <a:t>「検体検査機器」（シスメックス）</a:t>
            </a:r>
            <a:endParaRPr lang="en-US" altLang="ja-JP" sz="2000" dirty="0"/>
          </a:p>
          <a:p>
            <a:pPr lvl="1" defTabSz="919163">
              <a:lnSpc>
                <a:spcPts val="3000"/>
              </a:lnSpc>
              <a:spcBef>
                <a:spcPts val="600"/>
              </a:spcBef>
              <a:buSzPct val="120000"/>
              <a:tabLst>
                <a:tab pos="3314700" algn="l"/>
              </a:tabLst>
            </a:pPr>
            <a:r>
              <a:rPr lang="ja-JP" altLang="en-US" sz="2000" dirty="0"/>
              <a:t>グッドデザイン賞</a:t>
            </a:r>
            <a:r>
              <a:rPr lang="en-US" altLang="ja-JP" sz="2000" dirty="0"/>
              <a:t>2016</a:t>
            </a:r>
            <a:r>
              <a:rPr lang="ja-JP" altLang="en-US" sz="2000" dirty="0"/>
              <a:t> </a:t>
            </a:r>
            <a:r>
              <a:rPr lang="en-US" altLang="ja-JP" sz="2000" dirty="0"/>
              <a:t>	</a:t>
            </a:r>
            <a:r>
              <a:rPr lang="ja-JP" altLang="en-US" sz="2000" dirty="0"/>
              <a:t>「</a:t>
            </a:r>
            <a:r>
              <a:rPr lang="en-US" altLang="ja-JP" sz="2000" dirty="0"/>
              <a:t>image RUNNER</a:t>
            </a:r>
            <a:r>
              <a:rPr lang="ja-JP" altLang="en-US" sz="2000" dirty="0"/>
              <a:t>」（キヤノン）</a:t>
            </a:r>
            <a:endParaRPr lang="en-US" altLang="ja-JP" sz="2000" dirty="0"/>
          </a:p>
          <a:p>
            <a:pPr lvl="1" defTabSz="919163">
              <a:lnSpc>
                <a:spcPts val="3000"/>
              </a:lnSpc>
              <a:spcBef>
                <a:spcPts val="600"/>
              </a:spcBef>
              <a:buSzPct val="120000"/>
              <a:tabLst>
                <a:tab pos="3314700" algn="l"/>
              </a:tabLst>
            </a:pPr>
            <a:r>
              <a:rPr lang="en-US" altLang="ja-JP" sz="2000" dirty="0"/>
              <a:t>HCD</a:t>
            </a:r>
            <a:r>
              <a:rPr lang="ja-JP" altLang="en-US" sz="2000" dirty="0"/>
              <a:t>アウォード</a:t>
            </a:r>
            <a:r>
              <a:rPr lang="en-US" altLang="ja-JP" sz="2000" dirty="0"/>
              <a:t>2016</a:t>
            </a:r>
            <a:r>
              <a:rPr lang="ja-JP" altLang="en-US" sz="2000" dirty="0"/>
              <a:t> </a:t>
            </a:r>
            <a:r>
              <a:rPr lang="en-US" altLang="ja-JP" sz="2000" dirty="0"/>
              <a:t>	</a:t>
            </a:r>
            <a:r>
              <a:rPr lang="ja-JP" altLang="en-US" sz="2000" dirty="0"/>
              <a:t>「</a:t>
            </a:r>
            <a:r>
              <a:rPr lang="en-US" altLang="ja-JP" sz="2000" dirty="0" err="1"/>
              <a:t>remy</a:t>
            </a:r>
            <a:r>
              <a:rPr lang="en-US" altLang="ja-JP" sz="2000" dirty="0"/>
              <a:t> pan</a:t>
            </a:r>
            <a:r>
              <a:rPr lang="ja-JP" altLang="en-US" sz="2000" dirty="0"/>
              <a:t>＋」（株式会社</a:t>
            </a:r>
            <a:r>
              <a:rPr lang="en-US" altLang="ja-JP" sz="2000" dirty="0" err="1"/>
              <a:t>remy</a:t>
            </a:r>
            <a:r>
              <a:rPr lang="ja-JP" altLang="en-US" sz="2000" dirty="0"/>
              <a:t>）</a:t>
            </a:r>
            <a:endParaRPr lang="en-US" altLang="ja-JP" dirty="0">
              <a:latin typeface="游ゴシック" panose="020B0400000000000000" pitchFamily="50" charset="-128"/>
              <a:ea typeface="游ゴシック" panose="020B0400000000000000" pitchFamily="50" charset="-128"/>
            </a:endParaRPr>
          </a:p>
          <a:p>
            <a:pPr defTabSz="898525">
              <a:lnSpc>
                <a:spcPts val="3000"/>
              </a:lnSpc>
              <a:spcBef>
                <a:spcPts val="600"/>
              </a:spcBef>
              <a:buSzPct val="120000"/>
              <a:tabLst>
                <a:tab pos="3409950" algn="l"/>
              </a:tabLst>
            </a:pPr>
            <a:r>
              <a:rPr lang="ja-JP" altLang="en-US" dirty="0">
                <a:latin typeface="游ゴシック" panose="020B0400000000000000" pitchFamily="50" charset="-128"/>
                <a:ea typeface="游ゴシック" panose="020B0400000000000000" pitchFamily="50" charset="-128"/>
              </a:rPr>
              <a:t>用語集</a:t>
            </a:r>
            <a:endParaRPr lang="en-US" altLang="ja-JP" dirty="0">
              <a:latin typeface="游ゴシック" panose="020B0400000000000000" pitchFamily="50" charset="-128"/>
              <a:ea typeface="游ゴシック" panose="020B0400000000000000" pitchFamily="50" charset="-128"/>
            </a:endParaRPr>
          </a:p>
        </p:txBody>
      </p:sp>
      <p:sp>
        <p:nvSpPr>
          <p:cNvPr id="6" name="スライド番号プレースホルダー 5"/>
          <p:cNvSpPr>
            <a:spLocks noGrp="1"/>
          </p:cNvSpPr>
          <p:nvPr>
            <p:ph type="sldNum" sz="quarter" idx="12"/>
          </p:nvPr>
        </p:nvSpPr>
        <p:spPr/>
        <p:txBody>
          <a:bodyPr/>
          <a:lstStyle/>
          <a:p>
            <a:fld id="{194B20C9-26D2-4B3D-B0E5-BA1A1EAC872E}" type="slidenum">
              <a:rPr lang="ja-JP" altLang="en-US" smtClean="0"/>
              <a:pPr/>
              <a:t>40</a:t>
            </a:fld>
            <a:endParaRPr lang="ja-JP" altLang="en-US"/>
          </a:p>
        </p:txBody>
      </p:sp>
      <p:pic>
        <p:nvPicPr>
          <p:cNvPr id="7" name="Picture 2" descr="ã¯ãªãã¯ããã¨æ°ããã¦ã£ã³ãã¦ã§éãã¾ã">
            <a:extLst>
              <a:ext uri="{FF2B5EF4-FFF2-40B4-BE49-F238E27FC236}">
                <a16:creationId xmlns:a16="http://schemas.microsoft.com/office/drawing/2014/main" xmlns="" id="{5F5181BB-92E3-417E-B18B-BB552A8462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1043" y="2047590"/>
            <a:ext cx="1534356" cy="53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63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p:txBody>
          <a:bodyPr rIns="0">
            <a:noAutofit/>
          </a:bodyPr>
          <a:lstStyle/>
          <a:p>
            <a:pPr>
              <a:lnSpc>
                <a:spcPts val="4000"/>
              </a:lnSpc>
            </a:pPr>
            <a:r>
              <a:rPr lang="zh-TW" altLang="en-US" sz="3600" b="1" dirty="0">
                <a:latin typeface="游ゴシック" panose="020B0400000000000000" pitchFamily="50" charset="-128"/>
                <a:ea typeface="游ゴシック" panose="020B0400000000000000" pitchFamily="50" charset="-128"/>
              </a:rPr>
              <a:t>検体検査機器</a:t>
            </a:r>
            <a:r>
              <a:rPr kumimoji="1" lang="en-US" altLang="ja-JP" sz="3600" b="1" dirty="0">
                <a:latin typeface="游ゴシック" panose="020B0400000000000000" pitchFamily="50" charset="-128"/>
                <a:ea typeface="游ゴシック" panose="020B0400000000000000" pitchFamily="50" charset="-128"/>
              </a:rPr>
              <a:t/>
            </a:r>
            <a:br>
              <a:rPr kumimoji="1" lang="en-US" altLang="ja-JP" sz="3600" b="1" dirty="0">
                <a:latin typeface="游ゴシック" panose="020B0400000000000000" pitchFamily="50" charset="-128"/>
                <a:ea typeface="游ゴシック" panose="020B0400000000000000" pitchFamily="50" charset="-128"/>
              </a:rPr>
            </a:br>
            <a:r>
              <a:rPr kumimoji="1" lang="ja-JP" altLang="en-US"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シスメックス）</a:t>
            </a:r>
            <a:endParaRPr kumimoji="1" lang="ja-JP" altLang="en-US" sz="3600" b="1" dirty="0">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bwMode="gray">
          <a:xfrm>
            <a:off x="104943" y="2695575"/>
            <a:ext cx="5448132" cy="3996096"/>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72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開発プロジェクトに</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活動を導入</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作業従事者を高い精度で理解、</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ユーザー視点での様々な工夫あり</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納入先から高い評価。</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問い合わせ減少。</a:t>
            </a:r>
          </a:p>
        </p:txBody>
      </p:sp>
      <p:sp>
        <p:nvSpPr>
          <p:cNvPr id="6" name="テキスト ボックス 5"/>
          <p:cNvSpPr txBox="1"/>
          <p:nvPr/>
        </p:nvSpPr>
        <p:spPr bwMode="gray">
          <a:xfrm>
            <a:off x="95418" y="1385738"/>
            <a:ext cx="5276682" cy="646331"/>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ベストプラクティスアウォード</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2016</a:t>
            </a:r>
            <a:b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最優秀賞</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(HCD-Net)</a:t>
            </a:r>
            <a:endParaRPr kumimoji="1" lang="ja-JP" altLang="en-US"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5743575" y="3522666"/>
            <a:ext cx="3400426" cy="2699986"/>
          </a:xfrm>
          <a:prstGeom prst="rect">
            <a:avLst/>
          </a:prstGeom>
        </p:spPr>
      </p:pic>
      <p:sp>
        <p:nvSpPr>
          <p:cNvPr id="7" name="スライド番号プレースホルダー 6"/>
          <p:cNvSpPr>
            <a:spLocks noGrp="1"/>
          </p:cNvSpPr>
          <p:nvPr>
            <p:ph type="sldNum" sz="quarter" idx="12"/>
          </p:nvPr>
        </p:nvSpPr>
        <p:spPr/>
        <p:txBody>
          <a:bodyPr/>
          <a:lstStyle/>
          <a:p>
            <a:fld id="{194B20C9-26D2-4B3D-B0E5-BA1A1EAC872E}" type="slidenum">
              <a:rPr lang="ja-JP" altLang="en-US" smtClean="0"/>
              <a:pPr/>
              <a:t>41</a:t>
            </a:fld>
            <a:endParaRPr lang="ja-JP" altLang="en-US"/>
          </a:p>
        </p:txBody>
      </p:sp>
    </p:spTree>
    <p:extLst>
      <p:ext uri="{BB962C8B-B14F-4D97-AF65-F5344CB8AC3E}">
        <p14:creationId xmlns:p14="http://schemas.microsoft.com/office/powerpoint/2010/main" val="2538566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p:txBody>
          <a:bodyPr tIns="180000">
            <a:normAutofit fontScale="90000"/>
          </a:bodyPr>
          <a:lstStyle/>
          <a:p>
            <a:pPr algn="l">
              <a:lnSpc>
                <a:spcPts val="2200"/>
              </a:lnSpc>
              <a:spcBef>
                <a:spcPts val="0"/>
              </a:spcBef>
            </a:pPr>
            <a:r>
              <a:rPr kumimoji="1" lang="ja-JP" altLang="en-US" dirty="0">
                <a:latin typeface="游ゴシック" panose="020B0400000000000000" pitchFamily="50" charset="-128"/>
                <a:ea typeface="游ゴシック" panose="020B0400000000000000" pitchFamily="50" charset="-128"/>
              </a:rPr>
              <a:t>検体検査機器（シスメックス）</a:t>
            </a:r>
            <a:r>
              <a:rPr kumimoji="1" lang="en-US" altLang="ja-JP" dirty="0">
                <a:latin typeface="游ゴシック" panose="020B0400000000000000" pitchFamily="50" charset="-128"/>
                <a:ea typeface="游ゴシック" panose="020B0400000000000000" pitchFamily="50" charset="-128"/>
              </a:rPr>
              <a:t/>
            </a:r>
            <a:br>
              <a:rPr kumimoji="1" lang="en-US" altLang="ja-JP" dirty="0">
                <a:latin typeface="游ゴシック" panose="020B0400000000000000" pitchFamily="50" charset="-128"/>
                <a:ea typeface="游ゴシック" panose="020B0400000000000000" pitchFamily="50" charset="-128"/>
              </a:rPr>
            </a:br>
            <a:r>
              <a:rPr kumimoji="1" lang="en-US" altLang="ja-JP" sz="1800" dirty="0">
                <a:latin typeface="游ゴシック" panose="020B0400000000000000" pitchFamily="50" charset="-128"/>
                <a:ea typeface="游ゴシック" panose="020B0400000000000000" pitchFamily="50" charset="-128"/>
              </a:rPr>
              <a:t>HCD</a:t>
            </a:r>
            <a:r>
              <a:rPr kumimoji="1" lang="ja-JP" altLang="en-US" sz="1800" dirty="0">
                <a:latin typeface="游ゴシック" panose="020B0400000000000000" pitchFamily="50" charset="-128"/>
                <a:ea typeface="游ゴシック" panose="020B0400000000000000" pitchFamily="50" charset="-128"/>
              </a:rPr>
              <a:t>ベストプラクティスアウォード</a:t>
            </a:r>
            <a:r>
              <a:rPr kumimoji="1" lang="en-US" altLang="ja-JP" sz="1800" dirty="0">
                <a:latin typeface="游ゴシック" panose="020B0400000000000000" pitchFamily="50" charset="-128"/>
                <a:ea typeface="游ゴシック" panose="020B0400000000000000" pitchFamily="50" charset="-128"/>
              </a:rPr>
              <a:t>2016</a:t>
            </a:r>
            <a:r>
              <a:rPr kumimoji="1" lang="ja-JP" altLang="en-US" sz="1800" dirty="0">
                <a:latin typeface="游ゴシック" panose="020B0400000000000000" pitchFamily="50" charset="-128"/>
                <a:ea typeface="游ゴシック" panose="020B0400000000000000" pitchFamily="50" charset="-128"/>
              </a:rPr>
              <a:t>　最優秀賞</a:t>
            </a:r>
            <a:r>
              <a:rPr kumimoji="1" lang="en-US" altLang="ja-JP" sz="1800" dirty="0">
                <a:latin typeface="游ゴシック" panose="020B0400000000000000" pitchFamily="50" charset="-128"/>
                <a:ea typeface="游ゴシック" panose="020B0400000000000000" pitchFamily="50" charset="-128"/>
              </a:rPr>
              <a:t>(HCD-Net</a:t>
            </a:r>
            <a:r>
              <a:rPr lang="en-US" altLang="ja-JP" sz="1800" dirty="0">
                <a:latin typeface="游ゴシック" panose="020B0400000000000000" pitchFamily="50" charset="-128"/>
                <a:ea typeface="游ゴシック" panose="020B0400000000000000" pitchFamily="50" charset="-128"/>
              </a:rPr>
              <a:t>)</a:t>
            </a:r>
            <a:endParaRPr kumimoji="1" lang="ja-JP" altLang="en-US" sz="1800" dirty="0">
              <a:latin typeface="游ゴシック" panose="020B0400000000000000" pitchFamily="50" charset="-128"/>
              <a:ea typeface="游ゴシック" panose="020B0400000000000000" pitchFamily="50" charset="-128"/>
            </a:endParaRPr>
          </a:p>
        </p:txBody>
      </p:sp>
      <p:grpSp>
        <p:nvGrpSpPr>
          <p:cNvPr id="21" name="グループ化 20"/>
          <p:cNvGrpSpPr/>
          <p:nvPr/>
        </p:nvGrpSpPr>
        <p:grpSpPr bwMode="gray">
          <a:xfrm>
            <a:off x="3501069" y="6148369"/>
            <a:ext cx="5139891" cy="600166"/>
            <a:chOff x="4918254" y="6122439"/>
            <a:chExt cx="5568214" cy="600166"/>
          </a:xfrm>
        </p:grpSpPr>
        <p:sp>
          <p:nvSpPr>
            <p:cNvPr id="22" name="テキスト ボックス 21"/>
            <p:cNvSpPr txBox="1"/>
            <p:nvPr/>
          </p:nvSpPr>
          <p:spPr bwMode="gray">
            <a:xfrm>
              <a:off x="5385046" y="6122439"/>
              <a:ext cx="5101422" cy="600166"/>
            </a:xfrm>
            <a:prstGeom prst="rect">
              <a:avLst/>
            </a:prstGeom>
            <a:noFill/>
            <a:ln>
              <a:solidFill>
                <a:srgbClr val="FE6E54"/>
              </a:solidFill>
            </a:ln>
          </p:spPr>
          <p:txBody>
            <a:bodyPr wrap="none" rtlCol="0" anchor="ctr">
              <a:noAutofit/>
            </a:bodyPr>
            <a:lstStyle/>
            <a:p>
              <a:r>
                <a:rPr lang="en-US" altLang="ja-JP" sz="1100" dirty="0">
                  <a:latin typeface="游ゴシック" panose="020B0400000000000000" pitchFamily="50" charset="-128"/>
                  <a:ea typeface="游ゴシック" panose="020B0400000000000000" pitchFamily="50" charset="-128"/>
                </a:rPr>
                <a:t>http://www.hcdnet.org/practice/award/second_award/hcd2016.html</a:t>
              </a:r>
            </a:p>
            <a:p>
              <a:r>
                <a:rPr lang="en-US" altLang="ja-JP" sz="1000" dirty="0">
                  <a:latin typeface="游ゴシック" panose="020B0400000000000000" pitchFamily="50" charset="-128"/>
                  <a:ea typeface="游ゴシック" panose="020B0400000000000000" pitchFamily="50" charset="-128"/>
                  <a:cs typeface="メイリオ" panose="020B0604030504040204" pitchFamily="50" charset="-128"/>
                </a:rPr>
                <a:t>HCD-Net</a:t>
              </a:r>
              <a:r>
                <a:rPr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カタログ「</a:t>
              </a:r>
              <a:r>
                <a:rPr lang="en-US" altLang="ja-JP" sz="1000" dirty="0">
                  <a:latin typeface="游ゴシック" panose="020B0400000000000000" pitchFamily="50" charset="-128"/>
                  <a:ea typeface="游ゴシック" panose="020B0400000000000000" pitchFamily="50" charset="-128"/>
                  <a:cs typeface="メイリオ" panose="020B0604030504040204" pitchFamily="50" charset="-128"/>
                </a:rPr>
                <a:t>IT</a:t>
              </a:r>
              <a:r>
                <a:rPr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システム・製造業に携わる皆さんへ」</a:t>
              </a:r>
              <a:r>
                <a:rPr lang="en-US" altLang="ja-JP" sz="1000" dirty="0">
                  <a:latin typeface="游ゴシック" panose="020B0400000000000000" pitchFamily="50" charset="-128"/>
                  <a:ea typeface="游ゴシック" panose="020B0400000000000000" pitchFamily="50" charset="-128"/>
                  <a:cs typeface="メイリオ" panose="020B0604030504040204" pitchFamily="50" charset="-128"/>
                </a:rPr>
                <a:t>2017</a:t>
              </a:r>
              <a:r>
                <a:rPr lang="ja-JP" altLang="en-US" sz="1000" dirty="0">
                  <a:latin typeface="游ゴシック" panose="020B0400000000000000" pitchFamily="50" charset="-128"/>
                  <a:ea typeface="游ゴシック" panose="020B0400000000000000" pitchFamily="50" charset="-128"/>
                  <a:cs typeface="メイリオ" panose="020B0604030504040204" pitchFamily="50" charset="-128"/>
                </a:rPr>
                <a:t>年版</a:t>
              </a:r>
            </a:p>
          </p:txBody>
        </p:sp>
        <p:sp>
          <p:nvSpPr>
            <p:cNvPr id="23" name="テキスト ボックス 22"/>
            <p:cNvSpPr txBox="1"/>
            <p:nvPr/>
          </p:nvSpPr>
          <p:spPr bwMode="gray">
            <a:xfrm>
              <a:off x="4918254" y="6122441"/>
              <a:ext cx="466794" cy="600164"/>
            </a:xfrm>
            <a:prstGeom prst="rect">
              <a:avLst/>
            </a:prstGeom>
            <a:solidFill>
              <a:srgbClr val="FE6E54"/>
            </a:solidFill>
            <a:ln>
              <a:solidFill>
                <a:srgbClr val="FE6E54"/>
              </a:solidFill>
            </a:ln>
          </p:spPr>
          <p:txBody>
            <a:bodyPr vert="eaVert" wrap="square" rtlCol="0">
              <a:spAutoFit/>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出典</a:t>
              </a:r>
            </a:p>
          </p:txBody>
        </p:sp>
      </p:grpSp>
      <p:sp>
        <p:nvSpPr>
          <p:cNvPr id="24" name="正方形/長方形 23"/>
          <p:cNvSpPr/>
          <p:nvPr/>
        </p:nvSpPr>
        <p:spPr bwMode="gray">
          <a:xfrm>
            <a:off x="7450862" y="895"/>
            <a:ext cx="1693138" cy="792000"/>
          </a:xfrm>
          <a:prstGeom prst="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lnSpc>
                <a:spcPts val="1600"/>
              </a:lnSpc>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堅実な実施で</a:t>
            </a:r>
            <a: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spc="-150" dirty="0">
                <a:latin typeface="游ゴシック" panose="020B0400000000000000" pitchFamily="50" charset="-128"/>
                <a:ea typeface="游ゴシック" panose="020B0400000000000000" pitchFamily="50" charset="-128"/>
                <a:cs typeface="メイリオ" panose="020B0604030504040204" pitchFamily="50" charset="-128"/>
              </a:rPr>
              <a:t>トータルコスト</a:t>
            </a: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削減</a:t>
            </a:r>
          </a:p>
        </p:txBody>
      </p:sp>
      <p:sp>
        <p:nvSpPr>
          <p:cNvPr id="41" name="コンテンツ プレースホルダー 2"/>
          <p:cNvSpPr txBox="1">
            <a:spLocks/>
          </p:cNvSpPr>
          <p:nvPr/>
        </p:nvSpPr>
        <p:spPr bwMode="gray">
          <a:xfrm>
            <a:off x="152154" y="1250344"/>
            <a:ext cx="4657477" cy="1997681"/>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r>
              <a:rPr lang="ja-JP" altLang="en-US" sz="20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「顧客満足向上」</a:t>
            </a:r>
            <a:endParaRPr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何を改良したら満足度は向上するのか、多機能・高性能以外のポイントを明確にする</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本当に必要とされる機能を明らかにし、集中して開発する</a:t>
            </a:r>
          </a:p>
        </p:txBody>
      </p:sp>
      <p:sp>
        <p:nvSpPr>
          <p:cNvPr id="42" name="正方形/長方形 41"/>
          <p:cNvSpPr/>
          <p:nvPr/>
        </p:nvSpPr>
        <p:spPr bwMode="gray">
          <a:xfrm>
            <a:off x="152154" y="911493"/>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HCD</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の目標</a:t>
            </a:r>
          </a:p>
        </p:txBody>
      </p:sp>
      <p:sp>
        <p:nvSpPr>
          <p:cNvPr id="44" name="コンテンツ プレースホルダー 2"/>
          <p:cNvSpPr txBox="1">
            <a:spLocks/>
          </p:cNvSpPr>
          <p:nvPr/>
        </p:nvSpPr>
        <p:spPr bwMode="gray">
          <a:xfrm>
            <a:off x="152154" y="3737056"/>
            <a:ext cx="4657477" cy="2137899"/>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wrap="square" lIns="72000" tIns="108000" rIns="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ユーザーの現場での行動観察、</a:t>
            </a:r>
            <a: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インタビュー</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個人ペルソナ・施設ペルソナで、</a:t>
            </a:r>
            <a: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a:t>
            </a:r>
            <a:r>
              <a:rPr lang="ja-JP" altLang="en-US" sz="1800" dirty="0">
                <a:latin typeface="游ゴシック" panose="020B0400000000000000" pitchFamily="50" charset="-128"/>
                <a:ea typeface="游ゴシック" panose="020B0400000000000000" pitchFamily="50" charset="-128"/>
              </a:rPr>
              <a:t>ー</a:t>
            </a: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の要求事項を明示</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業務フローと既存装置の操作性に関する</a:t>
            </a:r>
            <a: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分析</a:t>
            </a:r>
          </a:p>
        </p:txBody>
      </p:sp>
      <p:sp>
        <p:nvSpPr>
          <p:cNvPr id="45" name="正方形/長方形 44"/>
          <p:cNvSpPr/>
          <p:nvPr/>
        </p:nvSpPr>
        <p:spPr bwMode="gray">
          <a:xfrm>
            <a:off x="152154" y="3398205"/>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調査・分析</a:t>
            </a:r>
          </a:p>
        </p:txBody>
      </p:sp>
      <p:sp>
        <p:nvSpPr>
          <p:cNvPr id="47" name="コンテンツ プレースホルダー 2"/>
          <p:cNvSpPr txBox="1">
            <a:spLocks/>
          </p:cNvSpPr>
          <p:nvPr/>
        </p:nvSpPr>
        <p:spPr bwMode="gray">
          <a:xfrm>
            <a:off x="4909106" y="1250342"/>
            <a:ext cx="4111070" cy="2627421"/>
          </a:xfrm>
          <a:prstGeom prst="roundRect">
            <a:avLst>
              <a:gd name="adj" fmla="val 3418"/>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3600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endParaRPr lang="ja-JP" altLang="en-US" sz="18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48" name="正方形/長方形 47"/>
          <p:cNvSpPr/>
          <p:nvPr/>
        </p:nvSpPr>
        <p:spPr bwMode="gray">
          <a:xfrm>
            <a:off x="4909104" y="911493"/>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プロトタイピング・評価</a:t>
            </a:r>
          </a:p>
        </p:txBody>
      </p:sp>
      <p:sp>
        <p:nvSpPr>
          <p:cNvPr id="49" name="角丸四角形 48"/>
          <p:cNvSpPr/>
          <p:nvPr/>
        </p:nvSpPr>
        <p:spPr bwMode="gray">
          <a:xfrm>
            <a:off x="6237151" y="1940156"/>
            <a:ext cx="1342837" cy="426079"/>
          </a:xfrm>
          <a:prstGeom prst="round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サンプル画面</a:t>
            </a:r>
          </a:p>
        </p:txBody>
      </p:sp>
      <p:sp>
        <p:nvSpPr>
          <p:cNvPr id="50" name="角丸四角形 49"/>
          <p:cNvSpPr/>
          <p:nvPr/>
        </p:nvSpPr>
        <p:spPr bwMode="gray">
          <a:xfrm>
            <a:off x="6237150" y="1352381"/>
            <a:ext cx="1342837" cy="515767"/>
          </a:xfrm>
          <a:prstGeom prst="round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簡易</a:t>
            </a:r>
            <a:endParaRPr kumimoji="1"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プ</a:t>
            </a: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ロトタイプ</a:t>
            </a:r>
          </a:p>
        </p:txBody>
      </p:sp>
      <p:cxnSp>
        <p:nvCxnSpPr>
          <p:cNvPr id="52" name="曲線コネクタ 51"/>
          <p:cNvCxnSpPr>
            <a:stCxn id="50" idx="3"/>
            <a:endCxn id="50" idx="1"/>
          </p:cNvCxnSpPr>
          <p:nvPr/>
        </p:nvCxnSpPr>
        <p:spPr bwMode="gray">
          <a:xfrm flipH="1">
            <a:off x="6237150" y="1610265"/>
            <a:ext cx="1342837" cy="12700"/>
          </a:xfrm>
          <a:prstGeom prst="curvedConnector5">
            <a:avLst>
              <a:gd name="adj1" fmla="val -17024"/>
              <a:gd name="adj2" fmla="val 8030583"/>
              <a:gd name="adj3" fmla="val 117024"/>
            </a:avLst>
          </a:prstGeom>
          <a:ln w="76200">
            <a:solidFill>
              <a:srgbClr val="FE6E5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上矢印吹き出し 50"/>
          <p:cNvSpPr/>
          <p:nvPr/>
        </p:nvSpPr>
        <p:spPr bwMode="gray">
          <a:xfrm>
            <a:off x="5143550" y="2493795"/>
            <a:ext cx="3638060" cy="1119455"/>
          </a:xfrm>
          <a:prstGeom prst="upArrowCallout">
            <a:avLst>
              <a:gd name="adj1" fmla="val 20215"/>
              <a:gd name="adj2" fmla="val 25000"/>
              <a:gd name="adj3" fmla="val 25000"/>
              <a:gd name="adj4" fmla="val 6497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エキスパートによるウォークスルー評価、</a:t>
            </a:r>
          </a:p>
          <a:p>
            <a:pPr marL="85725"/>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ユーザビリティ評価でブラッシュアップ</a:t>
            </a:r>
          </a:p>
        </p:txBody>
      </p:sp>
      <p:sp>
        <p:nvSpPr>
          <p:cNvPr id="53" name="コンテンツ プレースホルダー 2"/>
          <p:cNvSpPr txBox="1">
            <a:spLocks/>
          </p:cNvSpPr>
          <p:nvPr/>
        </p:nvSpPr>
        <p:spPr bwMode="gray">
          <a:xfrm>
            <a:off x="4909106" y="4523309"/>
            <a:ext cx="4111070" cy="1351646"/>
          </a:xfrm>
          <a:prstGeom prst="roundRect">
            <a:avLst>
              <a:gd name="adj" fmla="val 6242"/>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設計審査での操作性に関する指摘の量・質が変化。出荷直前の問題減</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コールセンターの問い合わせ件数減</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リリース後の仕様変更減</a:t>
            </a:r>
          </a:p>
        </p:txBody>
      </p:sp>
      <p:sp>
        <p:nvSpPr>
          <p:cNvPr id="54" name="正方形/長方形 53"/>
          <p:cNvSpPr/>
          <p:nvPr/>
        </p:nvSpPr>
        <p:spPr bwMode="gray">
          <a:xfrm>
            <a:off x="4909104" y="4151178"/>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効果計測</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42</a:t>
            </a:fld>
            <a:endParaRPr lang="ja-JP" altLang="en-US"/>
          </a:p>
        </p:txBody>
      </p:sp>
      <p:sp>
        <p:nvSpPr>
          <p:cNvPr id="20" name="角丸四角形 19"/>
          <p:cNvSpPr/>
          <p:nvPr/>
        </p:nvSpPr>
        <p:spPr bwMode="gray">
          <a:xfrm>
            <a:off x="1285874" y="836712"/>
            <a:ext cx="3705226" cy="2561493"/>
          </a:xfrm>
          <a:prstGeom prst="roundRect">
            <a:avLst>
              <a:gd name="adj" fmla="val 8008"/>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お客様の「意見」ではなく</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お客様の「仕事」を深く理解</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600"/>
              </a:spcBef>
            </a:pPr>
            <a:r>
              <a:rPr lang="ja-JP" altLang="en-US" sz="2800" b="1" dirty="0">
                <a:latin typeface="游ゴシック" panose="020B0400000000000000" pitchFamily="50" charset="-128"/>
                <a:ea typeface="游ゴシック" panose="020B0400000000000000" pitchFamily="50" charset="-128"/>
                <a:cs typeface="メイリオ" panose="020B0604030504040204" pitchFamily="50" charset="-128"/>
              </a:rPr>
              <a:t> 設計品質の向上</a:t>
            </a:r>
            <a:endParaRPr lang="en-US" altLang="ja-JP" sz="2800" b="1"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＝問い合わせ減</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仕様変更減</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二等辺三角形 24"/>
          <p:cNvSpPr/>
          <p:nvPr/>
        </p:nvSpPr>
        <p:spPr>
          <a:xfrm flipV="1">
            <a:off x="3750866" y="3248024"/>
            <a:ext cx="495301" cy="59894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162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a:xfrm>
            <a:off x="0" y="75675"/>
            <a:ext cx="5659120" cy="1057799"/>
          </a:xfrm>
        </p:spPr>
        <p:txBody>
          <a:bodyPr rIns="0">
            <a:noAutofit/>
          </a:bodyPr>
          <a:lstStyle/>
          <a:p>
            <a:pPr>
              <a:lnSpc>
                <a:spcPts val="4000"/>
              </a:lnSpc>
            </a:pPr>
            <a:r>
              <a:rPr lang="en-US" altLang="ja-JP" sz="3600" b="1" dirty="0" err="1">
                <a:latin typeface="游ゴシック" panose="020B0400000000000000" pitchFamily="50" charset="-128"/>
                <a:ea typeface="游ゴシック" panose="020B0400000000000000" pitchFamily="50" charset="-128"/>
              </a:rPr>
              <a:t>imageRunner</a:t>
            </a:r>
            <a:r>
              <a:rPr lang="ja-JP" altLang="en-US" sz="3600" b="1" dirty="0">
                <a:latin typeface="游ゴシック" panose="020B0400000000000000" pitchFamily="50" charset="-128"/>
                <a:ea typeface="游ゴシック" panose="020B0400000000000000" pitchFamily="50" charset="-128"/>
              </a:rPr>
              <a:t>ガイダンス</a:t>
            </a:r>
            <a:r>
              <a:rPr kumimoji="1" lang="en-US" altLang="ja-JP" sz="3600" b="1" dirty="0">
                <a:latin typeface="游ゴシック" panose="020B0400000000000000" pitchFamily="50" charset="-128"/>
                <a:ea typeface="游ゴシック" panose="020B0400000000000000" pitchFamily="50" charset="-128"/>
              </a:rPr>
              <a:t/>
            </a:r>
            <a:br>
              <a:rPr kumimoji="1" lang="en-US" altLang="ja-JP" sz="3600" b="1" dirty="0">
                <a:latin typeface="游ゴシック" panose="020B0400000000000000" pitchFamily="50" charset="-128"/>
                <a:ea typeface="游ゴシック" panose="020B0400000000000000" pitchFamily="50" charset="-128"/>
              </a:rPr>
            </a:br>
            <a:r>
              <a:rPr kumimoji="1" lang="ja-JP" altLang="en-US" sz="3600" b="1" dirty="0">
                <a:latin typeface="游ゴシック" panose="020B0400000000000000" pitchFamily="50" charset="-128"/>
                <a:ea typeface="游ゴシック" panose="020B0400000000000000" pitchFamily="50" charset="-128"/>
              </a:rPr>
              <a:t>（</a:t>
            </a:r>
            <a:r>
              <a:rPr lang="ja-JP" altLang="en-US" sz="3600" b="1" dirty="0">
                <a:latin typeface="游ゴシック" panose="020B0400000000000000" pitchFamily="50" charset="-128"/>
                <a:ea typeface="游ゴシック" panose="020B0400000000000000" pitchFamily="50" charset="-128"/>
              </a:rPr>
              <a:t>キヤノン）</a:t>
            </a:r>
            <a:endParaRPr kumimoji="1" lang="ja-JP" altLang="en-US" sz="3600" b="1" dirty="0">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bwMode="gray">
          <a:xfrm>
            <a:off x="104943" y="2695575"/>
            <a:ext cx="5448132" cy="3996096"/>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72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開発プロジェクトに</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活動を導入</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仕様決めの前のプロトタイプによる評価で方向性を検討</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メンテナンス性向上、</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受賞のポイントのひとつ</a:t>
            </a:r>
          </a:p>
        </p:txBody>
      </p:sp>
      <p:sp>
        <p:nvSpPr>
          <p:cNvPr id="6" name="テキスト ボックス 5"/>
          <p:cNvSpPr txBox="1"/>
          <p:nvPr/>
        </p:nvSpPr>
        <p:spPr bwMode="gray">
          <a:xfrm>
            <a:off x="95418" y="1385738"/>
            <a:ext cx="5276682" cy="369332"/>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グッドデザイン賞</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2016(</a:t>
            </a: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受賞は商品全体</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a:t>
            </a:r>
            <a:endParaRPr kumimoji="1" lang="ja-JP" altLang="en-US"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8" name="図 7"/>
          <p:cNvPicPr>
            <a:picLocks noChangeAspect="1"/>
          </p:cNvPicPr>
          <p:nvPr/>
        </p:nvPicPr>
        <p:blipFill>
          <a:blip r:embed="rId2"/>
          <a:stretch>
            <a:fillRect/>
          </a:stretch>
        </p:blipFill>
        <p:spPr bwMode="gray">
          <a:xfrm>
            <a:off x="5743575" y="713105"/>
            <a:ext cx="3362325" cy="2930026"/>
          </a:xfrm>
          <a:prstGeom prst="rect">
            <a:avLst/>
          </a:prstGeom>
        </p:spPr>
      </p:pic>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6154306" y="3817783"/>
            <a:ext cx="2789669" cy="2608930"/>
          </a:xfrm>
          <a:prstGeom prst="rect">
            <a:avLst/>
          </a:prstGeom>
        </p:spPr>
      </p:pic>
      <p:sp>
        <p:nvSpPr>
          <p:cNvPr id="7" name="スライド番号プレースホルダー 6"/>
          <p:cNvSpPr>
            <a:spLocks noGrp="1"/>
          </p:cNvSpPr>
          <p:nvPr>
            <p:ph type="sldNum" sz="quarter" idx="12"/>
          </p:nvPr>
        </p:nvSpPr>
        <p:spPr/>
        <p:txBody>
          <a:bodyPr/>
          <a:lstStyle/>
          <a:p>
            <a:fld id="{194B20C9-26D2-4B3D-B0E5-BA1A1EAC872E}" type="slidenum">
              <a:rPr lang="ja-JP" altLang="en-US" smtClean="0"/>
              <a:pPr/>
              <a:t>43</a:t>
            </a:fld>
            <a:endParaRPr lang="ja-JP" altLang="en-US"/>
          </a:p>
        </p:txBody>
      </p:sp>
    </p:spTree>
    <p:extLst>
      <p:ext uri="{BB962C8B-B14F-4D97-AF65-F5344CB8AC3E}">
        <p14:creationId xmlns:p14="http://schemas.microsoft.com/office/powerpoint/2010/main" val="2273731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a:xfrm>
            <a:off x="0" y="74781"/>
            <a:ext cx="8640960" cy="761036"/>
          </a:xfrm>
        </p:spPr>
        <p:txBody>
          <a:bodyPr tIns="180000">
            <a:normAutofit fontScale="90000"/>
          </a:bodyPr>
          <a:lstStyle/>
          <a:p>
            <a:pPr algn="l">
              <a:lnSpc>
                <a:spcPts val="2200"/>
              </a:lnSpc>
            </a:pPr>
            <a:r>
              <a:rPr kumimoji="1" lang="en-US" altLang="ja-JP" dirty="0" err="1">
                <a:latin typeface="游ゴシック" panose="020B0400000000000000" pitchFamily="50" charset="-128"/>
                <a:ea typeface="游ゴシック" panose="020B0400000000000000" pitchFamily="50" charset="-128"/>
              </a:rPr>
              <a:t>imageRunner</a:t>
            </a:r>
            <a:r>
              <a:rPr lang="ja-JP" altLang="en-US" dirty="0">
                <a:latin typeface="游ゴシック" panose="020B0400000000000000" pitchFamily="50" charset="-128"/>
                <a:ea typeface="游ゴシック" panose="020B0400000000000000" pitchFamily="50" charset="-128"/>
              </a:rPr>
              <a:t>ガイダンス</a:t>
            </a:r>
            <a:r>
              <a:rPr kumimoji="1" lang="ja-JP" altLang="en-US" dirty="0">
                <a:latin typeface="游ゴシック" panose="020B0400000000000000" pitchFamily="50" charset="-128"/>
                <a:ea typeface="游ゴシック" panose="020B0400000000000000" pitchFamily="50" charset="-128"/>
              </a:rPr>
              <a:t>（キヤノン）</a:t>
            </a:r>
            <a:r>
              <a:rPr kumimoji="1" lang="en-US" altLang="ja-JP" dirty="0">
                <a:latin typeface="游ゴシック" panose="020B0400000000000000" pitchFamily="50" charset="-128"/>
                <a:ea typeface="游ゴシック" panose="020B0400000000000000" pitchFamily="50" charset="-128"/>
              </a:rPr>
              <a:t/>
            </a:r>
            <a:br>
              <a:rPr kumimoji="1" lang="en-US" altLang="ja-JP" dirty="0">
                <a:latin typeface="游ゴシック" panose="020B0400000000000000" pitchFamily="50" charset="-128"/>
                <a:ea typeface="游ゴシック" panose="020B0400000000000000" pitchFamily="50" charset="-128"/>
              </a:rPr>
            </a:br>
            <a:r>
              <a:rPr kumimoji="1" lang="ja-JP" altLang="en-US" sz="1800" dirty="0">
                <a:latin typeface="游ゴシック" panose="020B0400000000000000" pitchFamily="50" charset="-128"/>
                <a:ea typeface="游ゴシック" panose="020B0400000000000000" pitchFamily="50" charset="-128"/>
              </a:rPr>
              <a:t>グッドデザイン賞</a:t>
            </a:r>
            <a:r>
              <a:rPr kumimoji="1" lang="en-US" altLang="ja-JP" sz="1800" dirty="0">
                <a:latin typeface="游ゴシック" panose="020B0400000000000000" pitchFamily="50" charset="-128"/>
                <a:ea typeface="游ゴシック" panose="020B0400000000000000" pitchFamily="50" charset="-128"/>
              </a:rPr>
              <a:t>2016(</a:t>
            </a:r>
            <a:r>
              <a:rPr kumimoji="1" lang="ja-JP" altLang="en-US" sz="1800" dirty="0">
                <a:latin typeface="游ゴシック" panose="020B0400000000000000" pitchFamily="50" charset="-128"/>
                <a:ea typeface="游ゴシック" panose="020B0400000000000000" pitchFamily="50" charset="-128"/>
              </a:rPr>
              <a:t>受賞は商品全体</a:t>
            </a:r>
            <a:r>
              <a:rPr kumimoji="1" lang="en-US" altLang="ja-JP" sz="1800" dirty="0">
                <a:latin typeface="游ゴシック" panose="020B0400000000000000" pitchFamily="50" charset="-128"/>
                <a:ea typeface="游ゴシック" panose="020B0400000000000000" pitchFamily="50" charset="-128"/>
              </a:rPr>
              <a:t>)</a:t>
            </a:r>
            <a:endParaRPr kumimoji="1" lang="ja-JP" altLang="en-US" sz="1800" dirty="0">
              <a:latin typeface="游ゴシック" panose="020B0400000000000000" pitchFamily="50" charset="-128"/>
              <a:ea typeface="游ゴシック" panose="020B0400000000000000" pitchFamily="50" charset="-128"/>
            </a:endParaRPr>
          </a:p>
        </p:txBody>
      </p:sp>
      <p:grpSp>
        <p:nvGrpSpPr>
          <p:cNvPr id="21" name="グループ化 20"/>
          <p:cNvGrpSpPr/>
          <p:nvPr/>
        </p:nvGrpSpPr>
        <p:grpSpPr bwMode="gray">
          <a:xfrm>
            <a:off x="3501069" y="6142360"/>
            <a:ext cx="5139891" cy="601200"/>
            <a:chOff x="4918254" y="6122440"/>
            <a:chExt cx="5568215" cy="601200"/>
          </a:xfrm>
        </p:grpSpPr>
        <p:sp>
          <p:nvSpPr>
            <p:cNvPr id="22" name="テキスト ボックス 21"/>
            <p:cNvSpPr txBox="1"/>
            <p:nvPr/>
          </p:nvSpPr>
          <p:spPr bwMode="gray">
            <a:xfrm>
              <a:off x="5385046" y="6122440"/>
              <a:ext cx="5101423" cy="601200"/>
            </a:xfrm>
            <a:prstGeom prst="rect">
              <a:avLst/>
            </a:prstGeom>
            <a:noFill/>
            <a:ln>
              <a:solidFill>
                <a:srgbClr val="FE6E54"/>
              </a:solidFill>
            </a:ln>
          </p:spPr>
          <p:txBody>
            <a:bodyPr wrap="none" rtlCol="0" anchor="ctr">
              <a:noAutofit/>
            </a:bodyPr>
            <a:lstStyle/>
            <a:p>
              <a:r>
                <a:rPr lang="en-US" altLang="ja-JP" sz="1100" dirty="0">
                  <a:latin typeface="游ゴシック" panose="020B0400000000000000" pitchFamily="50" charset="-128"/>
                  <a:ea typeface="游ゴシック" panose="020B0400000000000000" pitchFamily="50" charset="-128"/>
                </a:rPr>
                <a:t>https://www.g-mark.org/award/describe/43798?token=ELuZindJ5W</a:t>
              </a:r>
            </a:p>
          </p:txBody>
        </p:sp>
        <p:sp>
          <p:nvSpPr>
            <p:cNvPr id="23" name="テキスト ボックス 22"/>
            <p:cNvSpPr txBox="1"/>
            <p:nvPr/>
          </p:nvSpPr>
          <p:spPr bwMode="gray">
            <a:xfrm>
              <a:off x="4918254" y="6122441"/>
              <a:ext cx="466794" cy="600164"/>
            </a:xfrm>
            <a:prstGeom prst="rect">
              <a:avLst/>
            </a:prstGeom>
            <a:solidFill>
              <a:srgbClr val="FE6E54"/>
            </a:solidFill>
            <a:ln>
              <a:solidFill>
                <a:srgbClr val="FE6E54"/>
              </a:solidFill>
            </a:ln>
          </p:spPr>
          <p:txBody>
            <a:bodyPr vert="eaVert" wrap="square" rtlCol="0">
              <a:spAutoFit/>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出典</a:t>
              </a:r>
            </a:p>
          </p:txBody>
        </p:sp>
      </p:grpSp>
      <p:sp>
        <p:nvSpPr>
          <p:cNvPr id="27" name="正方形/長方形 26"/>
          <p:cNvSpPr/>
          <p:nvPr/>
        </p:nvSpPr>
        <p:spPr bwMode="gray">
          <a:xfrm>
            <a:off x="7450862" y="-1164"/>
            <a:ext cx="1693138" cy="792000"/>
          </a:xfrm>
          <a:prstGeom prst="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lnSpc>
                <a:spcPts val="1600"/>
              </a:lnSpc>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上流</a:t>
            </a:r>
            <a:r>
              <a:rPr lang="ja-JP" altLang="en-US" sz="1600" spc="-150" dirty="0">
                <a:latin typeface="游ゴシック" panose="020B0400000000000000" pitchFamily="50" charset="-128"/>
                <a:ea typeface="游ゴシック" panose="020B0400000000000000" pitchFamily="50" charset="-128"/>
                <a:cs typeface="メイリオ" panose="020B0604030504040204" pitchFamily="50" charset="-128"/>
              </a:rPr>
              <a:t>での</a:t>
            </a:r>
            <a:r>
              <a:rPr lang="en-US" altLang="ja-JP" sz="1600" spc="-15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600" spc="-15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spc="-150" dirty="0">
                <a:latin typeface="游ゴシック" panose="020B0400000000000000" pitchFamily="50" charset="-128"/>
                <a:ea typeface="游ゴシック" panose="020B0400000000000000" pitchFamily="50" charset="-128"/>
                <a:cs typeface="メイリオ" panose="020B0604030504040204" pitchFamily="50" charset="-128"/>
              </a:rPr>
              <a:t>ユーザー</a:t>
            </a: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検証で</a:t>
            </a:r>
            <a: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効果的な新機能</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44</a:t>
            </a:fld>
            <a:endParaRPr lang="ja-JP" altLang="en-US"/>
          </a:p>
        </p:txBody>
      </p:sp>
      <p:sp>
        <p:nvSpPr>
          <p:cNvPr id="20" name="コンテンツ プレースホルダー 2"/>
          <p:cNvSpPr txBox="1">
            <a:spLocks/>
          </p:cNvSpPr>
          <p:nvPr/>
        </p:nvSpPr>
        <p:spPr bwMode="gray">
          <a:xfrm>
            <a:off x="152154" y="1249450"/>
            <a:ext cx="4657477" cy="919699"/>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製品仕様を刷新して、アフターマーケットコスト削減</a:t>
            </a:r>
          </a:p>
        </p:txBody>
      </p:sp>
      <p:sp>
        <p:nvSpPr>
          <p:cNvPr id="24" name="正方形/長方形 23"/>
          <p:cNvSpPr/>
          <p:nvPr/>
        </p:nvSpPr>
        <p:spPr bwMode="gray">
          <a:xfrm>
            <a:off x="152154" y="910598"/>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HCD</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の目標</a:t>
            </a:r>
          </a:p>
        </p:txBody>
      </p:sp>
      <p:sp>
        <p:nvSpPr>
          <p:cNvPr id="25" name="コンテンツ プレースホルダー 2"/>
          <p:cNvSpPr txBox="1">
            <a:spLocks/>
          </p:cNvSpPr>
          <p:nvPr/>
        </p:nvSpPr>
        <p:spPr bwMode="gray">
          <a:xfrm>
            <a:off x="152154" y="2756403"/>
            <a:ext cx="4657477" cy="1192610"/>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wrap="square" lIns="72000" tIns="108000" rIns="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r>
              <a:rPr lang="ja-JP" altLang="en-US" sz="20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「上流工程でのプロトタイピング」</a:t>
            </a:r>
            <a:endParaRPr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ウォークスルー評価</a:t>
            </a:r>
            <a:endPar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ユーザー操作行動観察</a:t>
            </a:r>
          </a:p>
        </p:txBody>
      </p:sp>
      <p:sp>
        <p:nvSpPr>
          <p:cNvPr id="28" name="正方形/長方形 27"/>
          <p:cNvSpPr/>
          <p:nvPr/>
        </p:nvSpPr>
        <p:spPr bwMode="gray">
          <a:xfrm>
            <a:off x="152154" y="2384272"/>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調査・分析</a:t>
            </a:r>
          </a:p>
        </p:txBody>
      </p:sp>
      <p:sp>
        <p:nvSpPr>
          <p:cNvPr id="29" name="コンテンツ プレースホルダー 2"/>
          <p:cNvSpPr txBox="1">
            <a:spLocks/>
          </p:cNvSpPr>
          <p:nvPr/>
        </p:nvSpPr>
        <p:spPr bwMode="gray">
          <a:xfrm>
            <a:off x="4909106" y="1250343"/>
            <a:ext cx="4111070" cy="2147862"/>
          </a:xfrm>
          <a:prstGeom prst="roundRect">
            <a:avLst>
              <a:gd name="adj" fmla="val 3418"/>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3600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endParaRPr lang="ja-JP" altLang="en-US" sz="18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1" name="正方形/長方形 30"/>
          <p:cNvSpPr/>
          <p:nvPr/>
        </p:nvSpPr>
        <p:spPr bwMode="gray">
          <a:xfrm>
            <a:off x="4909104" y="910598"/>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プロトタイピング・評価</a:t>
            </a:r>
          </a:p>
        </p:txBody>
      </p:sp>
      <p:sp>
        <p:nvSpPr>
          <p:cNvPr id="42" name="コンテンツ プレースホルダー 2"/>
          <p:cNvSpPr txBox="1">
            <a:spLocks/>
          </p:cNvSpPr>
          <p:nvPr/>
        </p:nvSpPr>
        <p:spPr bwMode="gray">
          <a:xfrm>
            <a:off x="152154" y="4539516"/>
            <a:ext cx="4111070" cy="1192610"/>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メンテナンス作業</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ガイダンス</a:t>
            </a:r>
            <a:r>
              <a:rPr lang="en-US" altLang="ja-JP"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UI</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ガイダンス映像</a:t>
            </a:r>
          </a:p>
        </p:txBody>
      </p:sp>
      <p:sp>
        <p:nvSpPr>
          <p:cNvPr id="43" name="正方形/長方形 42"/>
          <p:cNvSpPr/>
          <p:nvPr/>
        </p:nvSpPr>
        <p:spPr bwMode="gray">
          <a:xfrm>
            <a:off x="152152" y="4167385"/>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トータル刷新</a:t>
            </a:r>
          </a:p>
        </p:txBody>
      </p:sp>
      <p:sp>
        <p:nvSpPr>
          <p:cNvPr id="47" name="角丸四角形 46"/>
          <p:cNvSpPr/>
          <p:nvPr/>
        </p:nvSpPr>
        <p:spPr bwMode="gray">
          <a:xfrm>
            <a:off x="6108025" y="1342589"/>
            <a:ext cx="1342837" cy="426079"/>
          </a:xfrm>
          <a:prstGeom prst="round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プ</a:t>
            </a: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ロトタイプ</a:t>
            </a:r>
          </a:p>
        </p:txBody>
      </p:sp>
      <p:cxnSp>
        <p:nvCxnSpPr>
          <p:cNvPr id="49" name="曲線コネクタ 48"/>
          <p:cNvCxnSpPr>
            <a:stCxn id="47" idx="3"/>
            <a:endCxn id="47" idx="1"/>
          </p:cNvCxnSpPr>
          <p:nvPr/>
        </p:nvCxnSpPr>
        <p:spPr bwMode="gray">
          <a:xfrm flipH="1">
            <a:off x="6108025" y="1555629"/>
            <a:ext cx="1342837" cy="12700"/>
          </a:xfrm>
          <a:prstGeom prst="curvedConnector5">
            <a:avLst>
              <a:gd name="adj1" fmla="val -17024"/>
              <a:gd name="adj2" fmla="val 3477480"/>
              <a:gd name="adj3" fmla="val 117024"/>
            </a:avLst>
          </a:prstGeom>
          <a:ln w="76200">
            <a:solidFill>
              <a:srgbClr val="FE6E5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上矢印吹き出し 47"/>
          <p:cNvSpPr/>
          <p:nvPr/>
        </p:nvSpPr>
        <p:spPr bwMode="gray">
          <a:xfrm>
            <a:off x="5601329" y="2259097"/>
            <a:ext cx="2306896" cy="950693"/>
          </a:xfrm>
          <a:prstGeom prst="upArrowCallout">
            <a:avLst>
              <a:gd name="adj1" fmla="val 20215"/>
              <a:gd name="adj2" fmla="val 25000"/>
              <a:gd name="adj3" fmla="val 25000"/>
              <a:gd name="adj4" fmla="val 6497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繰り返し評価による</a:t>
            </a:r>
            <a: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作り込み</a:t>
            </a:r>
          </a:p>
        </p:txBody>
      </p:sp>
      <p:sp>
        <p:nvSpPr>
          <p:cNvPr id="19" name="角丸四角形 18"/>
          <p:cNvSpPr/>
          <p:nvPr/>
        </p:nvSpPr>
        <p:spPr bwMode="gray">
          <a:xfrm>
            <a:off x="1198699" y="961861"/>
            <a:ext cx="3748135" cy="2648300"/>
          </a:xfrm>
          <a:prstGeom prst="roundRect">
            <a:avLst>
              <a:gd name="adj" fmla="val 698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「まだ無い」機能を</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開発上流でプロトタイピング</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ユーザビリティ評価で</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「使える」機能に</a:t>
            </a:r>
            <a: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400"/>
              </a:lnSpc>
              <a:spcBef>
                <a:spcPts val="1200"/>
              </a:spcBef>
            </a:pPr>
            <a:r>
              <a:rPr lang="ja-JP" altLang="en-US" sz="2800" b="1" dirty="0">
                <a:latin typeface="游ゴシック" panose="020B0400000000000000" pitchFamily="50" charset="-128"/>
                <a:ea typeface="游ゴシック" panose="020B0400000000000000" pitchFamily="50" charset="-128"/>
                <a:cs typeface="メイリオ" panose="020B0604030504040204" pitchFamily="50" charset="-128"/>
              </a:rPr>
              <a:t> 魅力アップ</a:t>
            </a:r>
            <a:endParaRPr lang="en-US" altLang="ja-JP" sz="2800" b="1"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 name="二等辺三角形 1"/>
          <p:cNvSpPr/>
          <p:nvPr/>
        </p:nvSpPr>
        <p:spPr bwMode="gray">
          <a:xfrm flipV="1">
            <a:off x="3063689" y="3524249"/>
            <a:ext cx="495301" cy="51823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rot="16200000" flipV="1">
            <a:off x="4957827" y="2606529"/>
            <a:ext cx="495301" cy="59275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4958543" y="3499945"/>
            <a:ext cx="4012196" cy="2256860"/>
          </a:xfrm>
          <a:prstGeom prst="rect">
            <a:avLst/>
          </a:prstGeom>
        </p:spPr>
      </p:pic>
      <p:sp>
        <p:nvSpPr>
          <p:cNvPr id="32" name="テキスト ボックス 2"/>
          <p:cNvSpPr txBox="1"/>
          <p:nvPr/>
        </p:nvSpPr>
        <p:spPr bwMode="gray">
          <a:xfrm>
            <a:off x="2675426" y="5794422"/>
            <a:ext cx="6295313"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latin typeface="游ゴシック" panose="020B0400000000000000" pitchFamily="50" charset="-128"/>
                <a:ea typeface="游ゴシック" panose="020B0400000000000000" pitchFamily="50" charset="-128"/>
              </a:rPr>
              <a:t>キヤノンマーケティングジャパン　</a:t>
            </a:r>
            <a:r>
              <a:rPr lang="en-US" altLang="ja-JP" sz="1200" dirty="0">
                <a:latin typeface="游ゴシック" panose="020B0400000000000000" pitchFamily="50" charset="-128"/>
                <a:ea typeface="游ゴシック" panose="020B0400000000000000" pitchFamily="50" charset="-128"/>
              </a:rPr>
              <a:t>https://www.youtube.com/watch?v=zIW9SSuBVPk</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6719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gray">
          <a:xfrm>
            <a:off x="0" y="75675"/>
            <a:ext cx="5988908" cy="1057799"/>
          </a:xfrm>
        </p:spPr>
        <p:txBody>
          <a:bodyPr rIns="0">
            <a:noAutofit/>
          </a:bodyPr>
          <a:lstStyle/>
          <a:p>
            <a:pPr>
              <a:lnSpc>
                <a:spcPts val="4000"/>
              </a:lnSpc>
            </a:pPr>
            <a:r>
              <a:rPr kumimoji="1" lang="en-US" altLang="ja-JP" sz="3600" b="1" dirty="0" err="1">
                <a:latin typeface="游ゴシック" panose="020B0400000000000000" pitchFamily="50" charset="-128"/>
                <a:ea typeface="游ゴシック" panose="020B0400000000000000" pitchFamily="50" charset="-128"/>
              </a:rPr>
              <a:t>remy</a:t>
            </a:r>
            <a:r>
              <a:rPr kumimoji="1" lang="ja-JP" altLang="en-US" sz="3600" b="1" dirty="0">
                <a:latin typeface="游ゴシック" panose="020B0400000000000000" pitchFamily="50" charset="-128"/>
                <a:ea typeface="游ゴシック" panose="020B0400000000000000" pitchFamily="50" charset="-128"/>
              </a:rPr>
              <a:t> </a:t>
            </a:r>
            <a:r>
              <a:rPr kumimoji="1" lang="en-US" altLang="ja-JP" sz="3600" b="1" dirty="0">
                <a:latin typeface="游ゴシック" panose="020B0400000000000000" pitchFamily="50" charset="-128"/>
                <a:ea typeface="游ゴシック" panose="020B0400000000000000" pitchFamily="50" charset="-128"/>
              </a:rPr>
              <a:t>pan</a:t>
            </a:r>
            <a:r>
              <a:rPr kumimoji="1" lang="ja-JP" altLang="en-US" sz="3600" b="1" dirty="0">
                <a:latin typeface="游ゴシック" panose="020B0400000000000000" pitchFamily="50" charset="-128"/>
                <a:ea typeface="游ゴシック" panose="020B0400000000000000" pitchFamily="50" charset="-128"/>
              </a:rPr>
              <a:t>＋</a:t>
            </a:r>
            <a:r>
              <a:rPr kumimoji="1" lang="ja-JP" altLang="en-US" sz="2800" b="1" dirty="0">
                <a:latin typeface="游ゴシック" panose="020B0400000000000000" pitchFamily="50" charset="-128"/>
                <a:ea typeface="游ゴシック" panose="020B0400000000000000" pitchFamily="50" charset="-128"/>
              </a:rPr>
              <a:t>（レミパンプラス）</a:t>
            </a:r>
            <a:r>
              <a:rPr kumimoji="1" lang="en-US" altLang="ja-JP" sz="3600" b="1" dirty="0">
                <a:latin typeface="游ゴシック" panose="020B0400000000000000" pitchFamily="50" charset="-128"/>
                <a:ea typeface="游ゴシック" panose="020B0400000000000000" pitchFamily="50" charset="-128"/>
              </a:rPr>
              <a:t/>
            </a:r>
            <a:br>
              <a:rPr kumimoji="1" lang="en-US" altLang="ja-JP" sz="3600" b="1" dirty="0">
                <a:latin typeface="游ゴシック" panose="020B0400000000000000" pitchFamily="50" charset="-128"/>
                <a:ea typeface="游ゴシック" panose="020B0400000000000000" pitchFamily="50" charset="-128"/>
              </a:rPr>
            </a:br>
            <a:r>
              <a:rPr lang="ja-JP" altLang="en-US" sz="3600" b="1" dirty="0">
                <a:latin typeface="游ゴシック" panose="020B0400000000000000" pitchFamily="50" charset="-128"/>
                <a:ea typeface="游ゴシック" panose="020B0400000000000000" pitchFamily="50" charset="-128"/>
              </a:rPr>
              <a:t>（株式会社</a:t>
            </a:r>
            <a:r>
              <a:rPr lang="en-US" altLang="ja-JP" sz="3600" b="1" dirty="0" err="1">
                <a:latin typeface="游ゴシック" panose="020B0400000000000000" pitchFamily="50" charset="-128"/>
                <a:ea typeface="游ゴシック" panose="020B0400000000000000" pitchFamily="50" charset="-128"/>
              </a:rPr>
              <a:t>remy</a:t>
            </a:r>
            <a:r>
              <a:rPr lang="ja-JP" altLang="en-US" sz="3600" b="1" dirty="0">
                <a:latin typeface="游ゴシック" panose="020B0400000000000000" pitchFamily="50" charset="-128"/>
                <a:ea typeface="游ゴシック" panose="020B0400000000000000" pitchFamily="50" charset="-128"/>
              </a:rPr>
              <a:t>）</a:t>
            </a:r>
            <a:endParaRPr kumimoji="1" lang="ja-JP" altLang="en-US" sz="3600" b="1" dirty="0">
              <a:latin typeface="游ゴシック" panose="020B0400000000000000" pitchFamily="50" charset="-128"/>
              <a:ea typeface="游ゴシック" panose="020B0400000000000000" pitchFamily="50" charset="-128"/>
            </a:endParaRPr>
          </a:p>
        </p:txBody>
      </p:sp>
      <p:sp>
        <p:nvSpPr>
          <p:cNvPr id="5" name="コンテンツ プレースホルダー 2"/>
          <p:cNvSpPr txBox="1">
            <a:spLocks/>
          </p:cNvSpPr>
          <p:nvPr/>
        </p:nvSpPr>
        <p:spPr bwMode="gray">
          <a:xfrm>
            <a:off x="104943" y="2695575"/>
            <a:ext cx="5448132" cy="3996096"/>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72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新商品の開発プロジェクトに</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活動を導入</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主婦やシェフなど現場の</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利用者による評価を積極的に活用</a:t>
            </a:r>
          </a:p>
          <a:p>
            <a:pPr marL="266700" indent="-266700">
              <a:lnSpc>
                <a:spcPts val="2600"/>
              </a:lnSpc>
              <a:spcBef>
                <a:spcPts val="1200"/>
              </a:spcBef>
              <a:buFont typeface="Wingdings" panose="05000000000000000000" pitchFamily="2" charset="2"/>
              <a:buChar char="l"/>
            </a:pP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売れ行きへの影響も評価され、</a:t>
            </a:r>
            <a: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2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最優秀賞を受賞</a:t>
            </a:r>
          </a:p>
        </p:txBody>
      </p:sp>
      <p:sp>
        <p:nvSpPr>
          <p:cNvPr id="6" name="テキスト ボックス 5"/>
          <p:cNvSpPr txBox="1"/>
          <p:nvPr/>
        </p:nvSpPr>
        <p:spPr bwMode="gray">
          <a:xfrm>
            <a:off x="95418" y="1385738"/>
            <a:ext cx="5276682" cy="646331"/>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ベストプラクティスアウォード</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2016</a:t>
            </a:r>
            <a:b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br>
            <a:r>
              <a:rPr lang="ja-JP" altLang="en-US" dirty="0">
                <a:latin typeface="游ゴシック" panose="020B0400000000000000" pitchFamily="50" charset="-128"/>
                <a:ea typeface="游ゴシック" panose="020B0400000000000000" pitchFamily="50" charset="-128"/>
                <a:cs typeface="メイリオ" panose="020B0604030504040204" pitchFamily="50" charset="-128"/>
              </a:rPr>
              <a:t>最優秀賞</a:t>
            </a:r>
            <a:r>
              <a:rPr lang="en-US" altLang="ja-JP" dirty="0">
                <a:latin typeface="游ゴシック" panose="020B0400000000000000" pitchFamily="50" charset="-128"/>
                <a:ea typeface="游ゴシック" panose="020B0400000000000000" pitchFamily="50" charset="-128"/>
                <a:cs typeface="メイリオ" panose="020B0604030504040204" pitchFamily="50" charset="-128"/>
              </a:rPr>
              <a:t>(HCD-Net)</a:t>
            </a:r>
            <a:endParaRPr kumimoji="1" lang="ja-JP" altLang="en-US" dirty="0">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5695950" y="0"/>
            <a:ext cx="3448050" cy="2284333"/>
          </a:xfrm>
          <a:prstGeom prst="rect">
            <a:avLst/>
          </a:prstGeom>
        </p:spPr>
      </p:pic>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gray">
          <a:xfrm>
            <a:off x="5695950" y="2284333"/>
            <a:ext cx="3448050" cy="2301573"/>
          </a:xfrm>
          <a:prstGeom prst="rect">
            <a:avLst/>
          </a:prstGeom>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5695950" y="4585906"/>
            <a:ext cx="3448050" cy="1961940"/>
          </a:xfrm>
          <a:prstGeom prst="rect">
            <a:avLst/>
          </a:prstGeom>
        </p:spPr>
      </p:pic>
      <p:sp>
        <p:nvSpPr>
          <p:cNvPr id="8" name="スライド番号プレースホルダー 7"/>
          <p:cNvSpPr>
            <a:spLocks noGrp="1"/>
          </p:cNvSpPr>
          <p:nvPr>
            <p:ph type="sldNum" sz="quarter" idx="12"/>
          </p:nvPr>
        </p:nvSpPr>
        <p:spPr/>
        <p:txBody>
          <a:bodyPr/>
          <a:lstStyle/>
          <a:p>
            <a:fld id="{194B20C9-26D2-4B3D-B0E5-BA1A1EAC872E}" type="slidenum">
              <a:rPr lang="ja-JP" altLang="en-US" smtClean="0"/>
              <a:pPr/>
              <a:t>45</a:t>
            </a:fld>
            <a:endParaRPr lang="ja-JP" altLang="en-US"/>
          </a:p>
        </p:txBody>
      </p:sp>
    </p:spTree>
    <p:extLst>
      <p:ext uri="{BB962C8B-B14F-4D97-AF65-F5344CB8AC3E}">
        <p14:creationId xmlns:p14="http://schemas.microsoft.com/office/powerpoint/2010/main" val="36074756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bwMode="gray">
          <a:xfrm>
            <a:off x="7450862" y="0"/>
            <a:ext cx="1693138" cy="792000"/>
          </a:xfrm>
          <a:prstGeom prst="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a:lnSpc>
                <a:spcPts val="1600"/>
              </a:lnSpc>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行動観察で</a:t>
            </a:r>
            <a:endParaRPr lang="en-US" altLang="ja-JP" sz="160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ts val="1600"/>
              </a:lnSpc>
            </a:pPr>
            <a:r>
              <a:rPr lang="ja-JP" altLang="en-US" sz="1600" dirty="0">
                <a:latin typeface="游ゴシック" panose="020B0400000000000000" pitchFamily="50" charset="-128"/>
                <a:ea typeface="游ゴシック" panose="020B0400000000000000" pitchFamily="50" charset="-128"/>
                <a:cs typeface="メイリオ" panose="020B0604030504040204" pitchFamily="50" charset="-128"/>
              </a:rPr>
              <a:t>最適解を追求</a:t>
            </a:r>
          </a:p>
        </p:txBody>
      </p:sp>
      <p:sp>
        <p:nvSpPr>
          <p:cNvPr id="4" name="タイトル 3"/>
          <p:cNvSpPr>
            <a:spLocks noGrp="1"/>
          </p:cNvSpPr>
          <p:nvPr>
            <p:ph type="title"/>
          </p:nvPr>
        </p:nvSpPr>
        <p:spPr bwMode="gray"/>
        <p:txBody>
          <a:bodyPr tIns="180000">
            <a:normAutofit fontScale="90000"/>
          </a:bodyPr>
          <a:lstStyle/>
          <a:p>
            <a:r>
              <a:rPr lang="en-US" altLang="ja-JP" dirty="0" err="1">
                <a:latin typeface="游ゴシック" panose="020B0400000000000000" pitchFamily="50" charset="-128"/>
                <a:ea typeface="游ゴシック" panose="020B0400000000000000" pitchFamily="50" charset="-128"/>
              </a:rPr>
              <a:t>remy</a:t>
            </a:r>
            <a:r>
              <a:rPr lang="ja-JP" altLang="en-US" dirty="0">
                <a:latin typeface="游ゴシック" panose="020B0400000000000000" pitchFamily="50" charset="-128"/>
                <a:ea typeface="游ゴシック" panose="020B0400000000000000" pitchFamily="50" charset="-128"/>
              </a:rPr>
              <a:t> </a:t>
            </a:r>
            <a:r>
              <a:rPr lang="en-US" altLang="ja-JP" dirty="0">
                <a:latin typeface="游ゴシック" panose="020B0400000000000000" pitchFamily="50" charset="-128"/>
                <a:ea typeface="游ゴシック" panose="020B0400000000000000" pitchFamily="50" charset="-128"/>
              </a:rPr>
              <a:t>pan</a:t>
            </a:r>
            <a:r>
              <a:rPr lang="ja-JP" altLang="en-US"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株式会社</a:t>
            </a:r>
            <a:r>
              <a:rPr lang="en-US" altLang="ja-JP" dirty="0" err="1">
                <a:latin typeface="游ゴシック" panose="020B0400000000000000" pitchFamily="50" charset="-128"/>
                <a:ea typeface="游ゴシック" panose="020B0400000000000000" pitchFamily="50" charset="-128"/>
              </a:rPr>
              <a:t>remy</a:t>
            </a:r>
            <a:r>
              <a:rPr lang="en-US" altLang="ja-JP" dirty="0">
                <a:latin typeface="游ゴシック" panose="020B0400000000000000" pitchFamily="50" charset="-128"/>
                <a:ea typeface="游ゴシック" panose="020B0400000000000000" pitchFamily="50" charset="-128"/>
              </a:rPr>
              <a:t> </a:t>
            </a:r>
            <a:r>
              <a:rPr kumimoji="1" lang="ja-JP" altLang="en-US" dirty="0">
                <a:latin typeface="游ゴシック" panose="020B0400000000000000" pitchFamily="50" charset="-128"/>
                <a:ea typeface="游ゴシック" panose="020B0400000000000000" pitchFamily="50" charset="-128"/>
              </a:rPr>
              <a:t>）</a:t>
            </a:r>
            <a:r>
              <a:rPr kumimoji="1" lang="en-US" altLang="ja-JP" dirty="0">
                <a:latin typeface="游ゴシック" panose="020B0400000000000000" pitchFamily="50" charset="-128"/>
                <a:ea typeface="游ゴシック" panose="020B0400000000000000" pitchFamily="50" charset="-128"/>
              </a:rPr>
              <a:t/>
            </a:r>
            <a:br>
              <a:rPr kumimoji="1" lang="en-US" altLang="ja-JP" dirty="0">
                <a:latin typeface="游ゴシック" panose="020B0400000000000000" pitchFamily="50" charset="-128"/>
                <a:ea typeface="游ゴシック" panose="020B0400000000000000" pitchFamily="50" charset="-128"/>
              </a:rPr>
            </a:br>
            <a:r>
              <a:rPr lang="en-US" altLang="ja-JP" sz="1800" dirty="0">
                <a:latin typeface="游ゴシック" panose="020B0400000000000000" pitchFamily="50" charset="-128"/>
                <a:ea typeface="游ゴシック" panose="020B0400000000000000" pitchFamily="50" charset="-128"/>
              </a:rPr>
              <a:t>HCD</a:t>
            </a:r>
            <a:r>
              <a:rPr lang="ja-JP" altLang="en-US" sz="1800" dirty="0">
                <a:latin typeface="游ゴシック" panose="020B0400000000000000" pitchFamily="50" charset="-128"/>
                <a:ea typeface="游ゴシック" panose="020B0400000000000000" pitchFamily="50" charset="-128"/>
              </a:rPr>
              <a:t>ベストプラクティスアウォード</a:t>
            </a:r>
            <a:r>
              <a:rPr lang="en-US" altLang="ja-JP" sz="1800" dirty="0">
                <a:latin typeface="游ゴシック" panose="020B0400000000000000" pitchFamily="50" charset="-128"/>
                <a:ea typeface="游ゴシック" panose="020B0400000000000000" pitchFamily="50" charset="-128"/>
              </a:rPr>
              <a:t>2016</a:t>
            </a:r>
            <a:r>
              <a:rPr lang="ja-JP" altLang="en-US" sz="1800" dirty="0">
                <a:latin typeface="游ゴシック" panose="020B0400000000000000" pitchFamily="50" charset="-128"/>
                <a:ea typeface="游ゴシック" panose="020B0400000000000000" pitchFamily="50" charset="-128"/>
              </a:rPr>
              <a:t>　最優秀賞</a:t>
            </a:r>
            <a:r>
              <a:rPr lang="en-US" altLang="ja-JP" sz="1800" dirty="0">
                <a:latin typeface="游ゴシック" panose="020B0400000000000000" pitchFamily="50" charset="-128"/>
                <a:ea typeface="游ゴシック" panose="020B0400000000000000" pitchFamily="50" charset="-128"/>
              </a:rPr>
              <a:t>(HCD-Net)</a:t>
            </a:r>
            <a:endParaRPr kumimoji="1" lang="ja-JP" altLang="en-US" sz="1800" dirty="0">
              <a:latin typeface="游ゴシック" panose="020B0400000000000000" pitchFamily="50" charset="-128"/>
              <a:ea typeface="游ゴシック" panose="020B0400000000000000" pitchFamily="50" charset="-128"/>
            </a:endParaRPr>
          </a:p>
        </p:txBody>
      </p:sp>
      <p:grpSp>
        <p:nvGrpSpPr>
          <p:cNvPr id="21" name="グループ化 20"/>
          <p:cNvGrpSpPr/>
          <p:nvPr/>
        </p:nvGrpSpPr>
        <p:grpSpPr bwMode="gray">
          <a:xfrm>
            <a:off x="3732582" y="6139780"/>
            <a:ext cx="4750885" cy="600165"/>
            <a:chOff x="4918251" y="6122440"/>
            <a:chExt cx="5146821" cy="600165"/>
          </a:xfrm>
        </p:grpSpPr>
        <p:sp>
          <p:nvSpPr>
            <p:cNvPr id="22" name="テキスト ボックス 21"/>
            <p:cNvSpPr txBox="1"/>
            <p:nvPr/>
          </p:nvSpPr>
          <p:spPr bwMode="gray">
            <a:xfrm>
              <a:off x="5385045" y="6122440"/>
              <a:ext cx="4680027" cy="600164"/>
            </a:xfrm>
            <a:prstGeom prst="rect">
              <a:avLst/>
            </a:prstGeom>
            <a:noFill/>
            <a:ln>
              <a:solidFill>
                <a:srgbClr val="FE6E54"/>
              </a:solidFill>
            </a:ln>
          </p:spPr>
          <p:txBody>
            <a:bodyPr wrap="none" rtlCol="0" anchor="ctr">
              <a:noAutofit/>
            </a:bodyPr>
            <a:lstStyle/>
            <a:p>
              <a:r>
                <a:rPr lang="en-US" altLang="ja-JP" sz="1100" dirty="0">
                  <a:latin typeface="游ゴシック" panose="020B0400000000000000" pitchFamily="50" charset="-128"/>
                  <a:ea typeface="游ゴシック" panose="020B0400000000000000" pitchFamily="50" charset="-128"/>
                </a:rPr>
                <a:t>https://remy.jp/products/remypan_history.html</a:t>
              </a:r>
              <a:r>
                <a:rPr lang="ja-JP" altLang="en-US" sz="1100" dirty="0">
                  <a:latin typeface="游ゴシック" panose="020B0400000000000000" pitchFamily="50" charset="-128"/>
                  <a:ea typeface="游ゴシック" panose="020B0400000000000000" pitchFamily="50" charset="-128"/>
                </a:rPr>
                <a:t>                                                                                  </a:t>
              </a:r>
              <a:endParaRPr lang="en-US" altLang="ja-JP" sz="1100"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bwMode="gray">
            <a:xfrm>
              <a:off x="4918251" y="6122441"/>
              <a:ext cx="466797" cy="600164"/>
            </a:xfrm>
            <a:prstGeom prst="rect">
              <a:avLst/>
            </a:prstGeom>
            <a:solidFill>
              <a:srgbClr val="FE6E54"/>
            </a:solidFill>
            <a:ln>
              <a:solidFill>
                <a:srgbClr val="FE6E54"/>
              </a:solidFill>
            </a:ln>
          </p:spPr>
          <p:txBody>
            <a:bodyPr vert="eaVert" wrap="square" rtlCol="0">
              <a:spAutoFit/>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出典</a:t>
              </a:r>
            </a:p>
          </p:txBody>
        </p:sp>
      </p:grpSp>
      <p:sp>
        <p:nvSpPr>
          <p:cNvPr id="24" name="コンテンツ プレースホルダー 2"/>
          <p:cNvSpPr txBox="1">
            <a:spLocks/>
          </p:cNvSpPr>
          <p:nvPr/>
        </p:nvSpPr>
        <p:spPr bwMode="gray">
          <a:xfrm>
            <a:off x="152154" y="1250343"/>
            <a:ext cx="4657477" cy="1440000"/>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r>
              <a:rPr lang="ja-JP" altLang="en-US" sz="20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「製品のさらなる魅力向上」</a:t>
            </a:r>
            <a:endParaRPr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そもそも高評価だったレミパン</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バージョンアップによる新商品への期待</a:t>
            </a:r>
            <a:b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「レミパンを超えるレミパンを」</a:t>
            </a:r>
          </a:p>
        </p:txBody>
      </p:sp>
      <p:sp>
        <p:nvSpPr>
          <p:cNvPr id="25" name="正方形/長方形 24"/>
          <p:cNvSpPr/>
          <p:nvPr/>
        </p:nvSpPr>
        <p:spPr bwMode="gray">
          <a:xfrm>
            <a:off x="152154" y="911493"/>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HCD</a:t>
            </a:r>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の目標</a:t>
            </a:r>
          </a:p>
        </p:txBody>
      </p:sp>
      <p:sp>
        <p:nvSpPr>
          <p:cNvPr id="28" name="コンテンツ プレースホルダー 2"/>
          <p:cNvSpPr txBox="1">
            <a:spLocks/>
          </p:cNvSpPr>
          <p:nvPr/>
        </p:nvSpPr>
        <p:spPr bwMode="gray">
          <a:xfrm>
            <a:off x="152154" y="3241065"/>
            <a:ext cx="4657477" cy="1152000"/>
          </a:xfrm>
          <a:prstGeom prst="roundRect">
            <a:avLst>
              <a:gd name="adj" fmla="val 2980"/>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r>
              <a:rPr lang="ja-JP" altLang="en-US" sz="2000" b="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「上流でのプロトタイピング」</a:t>
            </a:r>
            <a:endParaRPr lang="en-US" altLang="ja-JP" sz="20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最初にユーザー調査を実施</a:t>
            </a:r>
          </a:p>
          <a:p>
            <a:pPr marL="266700" indent="-266700">
              <a:lnSpc>
                <a:spcPts val="22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人間工学の知見を適用</a:t>
            </a:r>
          </a:p>
        </p:txBody>
      </p:sp>
      <p:sp>
        <p:nvSpPr>
          <p:cNvPr id="29" name="正方形/長方形 28"/>
          <p:cNvSpPr/>
          <p:nvPr/>
        </p:nvSpPr>
        <p:spPr bwMode="gray">
          <a:xfrm>
            <a:off x="152154" y="2873641"/>
            <a:ext cx="208622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評価・分析</a:t>
            </a:r>
          </a:p>
        </p:txBody>
      </p:sp>
      <p:pic>
        <p:nvPicPr>
          <p:cNvPr id="30" name="図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gray">
          <a:xfrm>
            <a:off x="152154" y="4468065"/>
            <a:ext cx="3411231" cy="2271879"/>
          </a:xfrm>
          <a:prstGeom prst="rect">
            <a:avLst/>
          </a:prstGeom>
        </p:spPr>
      </p:pic>
      <p:sp>
        <p:nvSpPr>
          <p:cNvPr id="31" name="コンテンツ プレースホルダー 2"/>
          <p:cNvSpPr txBox="1">
            <a:spLocks/>
          </p:cNvSpPr>
          <p:nvPr/>
        </p:nvSpPr>
        <p:spPr bwMode="gray">
          <a:xfrm>
            <a:off x="4909106" y="1250343"/>
            <a:ext cx="4111070" cy="2019298"/>
          </a:xfrm>
          <a:prstGeom prst="roundRect">
            <a:avLst>
              <a:gd name="adj" fmla="val 3418"/>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72000" rIns="36000" bIns="3600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0" indent="0">
              <a:lnSpc>
                <a:spcPts val="2200"/>
              </a:lnSpc>
              <a:spcBef>
                <a:spcPts val="500"/>
              </a:spcBef>
              <a:buNone/>
            </a:pPr>
            <a:endParaRPr lang="ja-JP" altLang="en-US" sz="1800" dirty="0">
              <a:solidFill>
                <a:schemeClr val="tx1"/>
              </a:solidFill>
              <a:latin typeface="HGPｺﾞｼｯｸM" panose="020B0600000000000000" pitchFamily="50" charset="-128"/>
              <a:ea typeface="HGPｺﾞｼｯｸM" panose="020B0600000000000000" pitchFamily="50" charset="-128"/>
              <a:cs typeface="メイリオ" panose="020B0604030504040204" pitchFamily="50" charset="-128"/>
            </a:endParaRPr>
          </a:p>
        </p:txBody>
      </p:sp>
      <p:sp>
        <p:nvSpPr>
          <p:cNvPr id="32" name="正方形/長方形 31"/>
          <p:cNvSpPr/>
          <p:nvPr/>
        </p:nvSpPr>
        <p:spPr bwMode="gray">
          <a:xfrm>
            <a:off x="4909104" y="911493"/>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プロトタイピング・評価</a:t>
            </a:r>
          </a:p>
        </p:txBody>
      </p:sp>
      <p:sp>
        <p:nvSpPr>
          <p:cNvPr id="33" name="角丸四角形 32"/>
          <p:cNvSpPr/>
          <p:nvPr/>
        </p:nvSpPr>
        <p:spPr bwMode="gray">
          <a:xfrm>
            <a:off x="6108025" y="1339742"/>
            <a:ext cx="1342837" cy="426079"/>
          </a:xfrm>
          <a:prstGeom prst="roundRect">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プ</a:t>
            </a:r>
            <a:r>
              <a:rPr kumimoji="1"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ロトタイプ</a:t>
            </a:r>
          </a:p>
        </p:txBody>
      </p:sp>
      <p:cxnSp>
        <p:nvCxnSpPr>
          <p:cNvPr id="35" name="曲線コネクタ 34"/>
          <p:cNvCxnSpPr/>
          <p:nvPr/>
        </p:nvCxnSpPr>
        <p:spPr bwMode="gray">
          <a:xfrm flipH="1">
            <a:off x="6108025" y="1552782"/>
            <a:ext cx="1342837" cy="12700"/>
          </a:xfrm>
          <a:prstGeom prst="curvedConnector5">
            <a:avLst>
              <a:gd name="adj1" fmla="val -17024"/>
              <a:gd name="adj2" fmla="val 5530291"/>
              <a:gd name="adj3" fmla="val 117024"/>
            </a:avLst>
          </a:prstGeom>
          <a:ln w="76200">
            <a:solidFill>
              <a:srgbClr val="FE6E5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コンテンツ プレースホルダー 2"/>
          <p:cNvSpPr txBox="1">
            <a:spLocks/>
          </p:cNvSpPr>
          <p:nvPr/>
        </p:nvSpPr>
        <p:spPr bwMode="gray">
          <a:xfrm>
            <a:off x="4909106" y="3802753"/>
            <a:ext cx="4111070" cy="2133139"/>
          </a:xfrm>
          <a:prstGeom prst="roundRect">
            <a:avLst>
              <a:gd name="adj" fmla="val 4833"/>
            </a:avLst>
          </a:prstGeom>
          <a:solidFill>
            <a:srgbClr val="FEEEEE"/>
          </a:solidFill>
          <a:ln w="1905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72000" tIns="108000" rIns="36000" bIns="36000" rtlCol="0" anchor="t">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ハンドルの角度</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ツールの付加価値</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調理中の中身が見やすい</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水滴をこぼさない</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調理場を汚さない</a:t>
            </a:r>
          </a:p>
          <a:p>
            <a:pPr marL="266700" indent="-266700">
              <a:lnSpc>
                <a:spcPts val="2000"/>
              </a:lnSpc>
              <a:spcBef>
                <a:spcPts val="500"/>
              </a:spcBef>
              <a:buFont typeface="Wingdings" panose="05000000000000000000" pitchFamily="2" charset="2"/>
              <a:buChar char="l"/>
            </a:pPr>
            <a:r>
              <a:rPr lang="ja-JP" altLang="en-US" sz="18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長持ちする</a:t>
            </a:r>
          </a:p>
        </p:txBody>
      </p:sp>
      <p:sp>
        <p:nvSpPr>
          <p:cNvPr id="37" name="正方形/長方形 36"/>
          <p:cNvSpPr/>
          <p:nvPr/>
        </p:nvSpPr>
        <p:spPr bwMode="gray">
          <a:xfrm>
            <a:off x="4909104" y="3430623"/>
            <a:ext cx="3939621"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トータル刷新</a:t>
            </a:r>
          </a:p>
        </p:txBody>
      </p:sp>
      <p:sp>
        <p:nvSpPr>
          <p:cNvPr id="34" name="上矢印吹き出し 33"/>
          <p:cNvSpPr/>
          <p:nvPr/>
        </p:nvSpPr>
        <p:spPr bwMode="gray">
          <a:xfrm>
            <a:off x="5146604" y="2288056"/>
            <a:ext cx="3235396" cy="897651"/>
          </a:xfrm>
          <a:prstGeom prst="upArrowCallout">
            <a:avLst>
              <a:gd name="adj1" fmla="val 20215"/>
              <a:gd name="adj2" fmla="val 25000"/>
              <a:gd name="adj3" fmla="val 25000"/>
              <a:gd name="adj4" fmla="val 6497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85725"/>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主婦やシェフという利用者による</a:t>
            </a:r>
            <a: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
            </a:r>
            <a:br>
              <a:rPr lang="en-US" altLang="ja-JP"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br>
            <a:r>
              <a:rPr lang="ja-JP" altLang="en-US" sz="140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繰り返し評価による作り込み</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46</a:t>
            </a:fld>
            <a:endParaRPr lang="ja-JP" altLang="en-US"/>
          </a:p>
        </p:txBody>
      </p:sp>
      <p:sp>
        <p:nvSpPr>
          <p:cNvPr id="20" name="角丸四角形 19"/>
          <p:cNvSpPr/>
          <p:nvPr/>
        </p:nvSpPr>
        <p:spPr bwMode="gray">
          <a:xfrm>
            <a:off x="974559" y="1208841"/>
            <a:ext cx="3934546" cy="1862799"/>
          </a:xfrm>
          <a:prstGeom prst="roundRect">
            <a:avLst>
              <a:gd name="adj" fmla="val 12576"/>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nSpc>
                <a:spcPts val="20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意見「別に困ってません」</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000"/>
              </a:lnSpc>
              <a:spcBef>
                <a:spcPts val="600"/>
              </a:spcBef>
            </a:pPr>
            <a:r>
              <a:rPr lang="ja-JP" altLang="en-US" sz="2000" dirty="0">
                <a:latin typeface="游ゴシック" panose="020B0400000000000000" pitchFamily="50" charset="-128"/>
                <a:ea typeface="游ゴシック" panose="020B0400000000000000" pitchFamily="50" charset="-128"/>
                <a:cs typeface="メイリオ" panose="020B0604030504040204" pitchFamily="50" charset="-128"/>
              </a:rPr>
              <a:t>→ 観察による潜在ニーズ発見</a:t>
            </a:r>
            <a:endParaRPr lang="en-US" altLang="ja-JP" sz="2000" dirty="0">
              <a:latin typeface="游ゴシック" panose="020B0400000000000000" pitchFamily="50" charset="-128"/>
              <a:ea typeface="游ゴシック" panose="020B0400000000000000" pitchFamily="50" charset="-128"/>
              <a:cs typeface="メイリオ" panose="020B0604030504040204" pitchFamily="50" charset="-128"/>
            </a:endParaRPr>
          </a:p>
          <a:p>
            <a:pPr>
              <a:lnSpc>
                <a:spcPts val="2000"/>
              </a:lnSpc>
              <a:spcBef>
                <a:spcPts val="600"/>
              </a:spcBef>
            </a:pPr>
            <a:r>
              <a:rPr lang="ja-JP" altLang="en-US" sz="2400" dirty="0">
                <a:latin typeface="游ゴシック" panose="020B0400000000000000" pitchFamily="50" charset="-128"/>
                <a:ea typeface="游ゴシック" panose="020B0400000000000000" pitchFamily="50" charset="-128"/>
                <a:cs typeface="メイリオ" panose="020B0604030504040204" pitchFamily="50" charset="-128"/>
              </a:rPr>
              <a:t>　　　　↓</a:t>
            </a:r>
            <a:endParaRPr lang="en-US" altLang="ja-JP" sz="240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lnSpc>
                <a:spcPts val="2400"/>
              </a:lnSpc>
              <a:spcBef>
                <a:spcPts val="1200"/>
              </a:spcBef>
            </a:pPr>
            <a:r>
              <a:rPr lang="ja-JP" altLang="en-US" sz="2800" b="1" dirty="0">
                <a:latin typeface="游ゴシック" panose="020B0400000000000000" pitchFamily="50" charset="-128"/>
                <a:ea typeface="游ゴシック" panose="020B0400000000000000" pitchFamily="50" charset="-128"/>
                <a:cs typeface="メイリオ" panose="020B0604030504040204" pitchFamily="50" charset="-128"/>
              </a:rPr>
              <a:t>さらなる魅力アップ</a:t>
            </a:r>
            <a:endParaRPr lang="en-US" altLang="ja-JP" sz="2800" b="1"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二等辺三角形 25"/>
          <p:cNvSpPr/>
          <p:nvPr/>
        </p:nvSpPr>
        <p:spPr>
          <a:xfrm flipV="1">
            <a:off x="3471398" y="2873640"/>
            <a:ext cx="495301" cy="5508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616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kumimoji="1" lang="ja-JP" altLang="en-US" dirty="0">
                <a:latin typeface="游ゴシック" panose="020B0400000000000000" pitchFamily="50" charset="-128"/>
                <a:ea typeface="游ゴシック" panose="020B0400000000000000" pitchFamily="50" charset="-128"/>
              </a:rPr>
              <a:t>用語集</a:t>
            </a:r>
          </a:p>
        </p:txBody>
      </p:sp>
      <p:sp>
        <p:nvSpPr>
          <p:cNvPr id="7" name="コンテンツ プレースホルダー 1"/>
          <p:cNvSpPr>
            <a:spLocks noGrp="1"/>
          </p:cNvSpPr>
          <p:nvPr/>
        </p:nvSpPr>
        <p:spPr bwMode="gray">
          <a:xfrm>
            <a:off x="251520" y="920130"/>
            <a:ext cx="8640960" cy="5347320"/>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spcBef>
                <a:spcPts val="1800"/>
              </a:spcBef>
              <a:buFont typeface="Wingdings" panose="05000000000000000000" pitchFamily="2" charset="2"/>
              <a:buChar char="l"/>
            </a:pPr>
            <a:r>
              <a:rPr lang="en-US" altLang="ja-JP" b="1" dirty="0">
                <a:latin typeface="游ゴシック" panose="020B0400000000000000" pitchFamily="50" charset="-128"/>
                <a:ea typeface="游ゴシック" panose="020B0400000000000000" pitchFamily="50" charset="-128"/>
              </a:rPr>
              <a:t>UCD (User Centered Design</a:t>
            </a:r>
          </a:p>
          <a:p>
            <a:pPr marL="457200" lvl="1" indent="0">
              <a:buNone/>
            </a:pPr>
            <a:r>
              <a:rPr lang="en-US" altLang="ja-JP" sz="2000" dirty="0">
                <a:latin typeface="游ゴシック" panose="020B0400000000000000" pitchFamily="50" charset="-128"/>
                <a:ea typeface="游ゴシック" panose="020B0400000000000000" pitchFamily="50" charset="-128"/>
              </a:rPr>
              <a:t>HCD</a:t>
            </a:r>
            <a:r>
              <a:rPr lang="ja-JP" altLang="en-US" sz="2000" dirty="0">
                <a:latin typeface="游ゴシック" panose="020B0400000000000000" pitchFamily="50" charset="-128"/>
                <a:ea typeface="游ゴシック" panose="020B0400000000000000" pitchFamily="50" charset="-128"/>
              </a:rPr>
              <a:t>とほぼ同じであり、より使う人（ユーザー）に着目している。</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出典：</a:t>
            </a:r>
            <a:r>
              <a:rPr lang="en-US" altLang="ja-JP" sz="1400" dirty="0">
                <a:latin typeface="游ゴシック" panose="020B0400000000000000" pitchFamily="50" charset="-128"/>
                <a:ea typeface="游ゴシック" panose="020B0400000000000000" pitchFamily="50" charset="-128"/>
              </a:rPr>
              <a:t>U-Site</a:t>
            </a:r>
            <a:r>
              <a:rPr lang="ja-JP" altLang="en-US"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HCD</a:t>
            </a:r>
            <a:r>
              <a:rPr lang="ja-JP" altLang="en-US" sz="1400" dirty="0">
                <a:latin typeface="游ゴシック" panose="020B0400000000000000" pitchFamily="50" charset="-128"/>
                <a:ea typeface="游ゴシック" panose="020B0400000000000000" pitchFamily="50" charset="-128"/>
              </a:rPr>
              <a:t>と</a:t>
            </a:r>
            <a:r>
              <a:rPr lang="en-US" altLang="ja-JP" sz="1400" dirty="0">
                <a:latin typeface="游ゴシック" panose="020B0400000000000000" pitchFamily="50" charset="-128"/>
                <a:ea typeface="游ゴシック" panose="020B0400000000000000" pitchFamily="50" charset="-128"/>
              </a:rPr>
              <a:t>UCD</a:t>
            </a:r>
            <a:r>
              <a:rPr lang="ja-JP" altLang="en-US" sz="1400" dirty="0">
                <a:latin typeface="游ゴシック" panose="020B0400000000000000" pitchFamily="50" charset="-128"/>
                <a:ea typeface="游ゴシック" panose="020B0400000000000000" pitchFamily="50" charset="-128"/>
              </a:rPr>
              <a:t>」</a:t>
            </a:r>
            <a:endParaRPr lang="en-US" altLang="ja-JP" sz="1400" dirty="0">
              <a:latin typeface="游ゴシック" panose="020B0400000000000000" pitchFamily="50" charset="-128"/>
              <a:ea typeface="游ゴシック" panose="020B0400000000000000" pitchFamily="50" charset="-128"/>
            </a:endParaRPr>
          </a:p>
          <a:p>
            <a:pPr>
              <a:spcBef>
                <a:spcPts val="1800"/>
              </a:spcBef>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アクセシビリティ</a:t>
            </a:r>
            <a:r>
              <a:rPr lang="en-US" altLang="ja-JP" sz="2400" b="1" dirty="0">
                <a:latin typeface="游ゴシック" panose="020B0400000000000000" pitchFamily="50" charset="-128"/>
                <a:ea typeface="游ゴシック" panose="020B0400000000000000" pitchFamily="50" charset="-128"/>
              </a:rPr>
              <a:t>(Accessibility)</a:t>
            </a:r>
            <a:endParaRPr lang="en-US" altLang="ja-JP" b="1" dirty="0">
              <a:latin typeface="游ゴシック" panose="020B0400000000000000" pitchFamily="50" charset="-128"/>
              <a:ea typeface="游ゴシック" panose="020B0400000000000000" pitchFamily="50" charset="-128"/>
            </a:endParaRPr>
          </a:p>
          <a:p>
            <a:pPr marL="457200" lvl="1" indent="0">
              <a:buNone/>
            </a:pPr>
            <a:r>
              <a:rPr lang="ja-JP" altLang="en-US" sz="2000" dirty="0">
                <a:latin typeface="游ゴシック" panose="020B0400000000000000" pitchFamily="50" charset="-128"/>
                <a:ea typeface="游ゴシック" panose="020B0400000000000000" pitchFamily="50" charset="-128"/>
              </a:rPr>
              <a:t>年齢や身体障害の有無に関係なく、誰でも必要とする情報に簡単に</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たどり着け、利用できること。</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出典：厚生労働省</a:t>
            </a:r>
            <a:r>
              <a:rPr lang="en-US" altLang="ja-JP" sz="1400" dirty="0">
                <a:latin typeface="游ゴシック" panose="020B0400000000000000" pitchFamily="50" charset="-128"/>
                <a:ea typeface="游ゴシック" panose="020B0400000000000000" pitchFamily="50" charset="-128"/>
              </a:rPr>
              <a:t>HP</a:t>
            </a:r>
          </a:p>
          <a:p>
            <a:pPr>
              <a:spcBef>
                <a:spcPts val="1800"/>
              </a:spcBef>
              <a:buFont typeface="Wingdings" panose="05000000000000000000" pitchFamily="2" charset="2"/>
              <a:buChar char="l"/>
            </a:pPr>
            <a:r>
              <a:rPr kumimoji="1" lang="ja-JP" altLang="en-US" b="1" dirty="0">
                <a:latin typeface="游ゴシック" panose="020B0400000000000000" pitchFamily="50" charset="-128"/>
                <a:ea typeface="游ゴシック" panose="020B0400000000000000" pitchFamily="50" charset="-128"/>
              </a:rPr>
              <a:t>ユニヴァーサルデザイン</a:t>
            </a:r>
            <a:r>
              <a:rPr kumimoji="1" lang="en-US" altLang="ja-JP" sz="2400" b="1" dirty="0">
                <a:latin typeface="游ゴシック" panose="020B0400000000000000" pitchFamily="50" charset="-128"/>
                <a:ea typeface="游ゴシック" panose="020B0400000000000000" pitchFamily="50" charset="-128"/>
              </a:rPr>
              <a:t>(</a:t>
            </a:r>
            <a:r>
              <a:rPr lang="en-US" altLang="ja-JP" sz="2400" b="1" dirty="0">
                <a:latin typeface="游ゴシック" panose="020B0400000000000000" pitchFamily="50" charset="-128"/>
                <a:ea typeface="游ゴシック" panose="020B0400000000000000" pitchFamily="50" charset="-128"/>
              </a:rPr>
              <a:t>Universal Design</a:t>
            </a:r>
            <a:r>
              <a:rPr lang="ja-JP" altLang="en-US" sz="2400" b="1" dirty="0">
                <a:latin typeface="游ゴシック" panose="020B0400000000000000" pitchFamily="50" charset="-128"/>
                <a:ea typeface="游ゴシック" panose="020B0400000000000000" pitchFamily="50" charset="-128"/>
              </a:rPr>
              <a:t>：</a:t>
            </a:r>
            <a:r>
              <a:rPr lang="en-US" altLang="ja-JP" sz="2400" b="1" dirty="0">
                <a:latin typeface="游ゴシック" panose="020B0400000000000000" pitchFamily="50" charset="-128"/>
                <a:ea typeface="游ゴシック" panose="020B0400000000000000" pitchFamily="50" charset="-128"/>
              </a:rPr>
              <a:t>UD)</a:t>
            </a:r>
            <a:endParaRPr kumimoji="1" lang="en-US" altLang="ja-JP" b="1" dirty="0">
              <a:latin typeface="游ゴシック" panose="020B0400000000000000" pitchFamily="50" charset="-128"/>
              <a:ea typeface="游ゴシック" panose="020B0400000000000000" pitchFamily="50" charset="-128"/>
            </a:endParaRPr>
          </a:p>
          <a:p>
            <a:pPr marL="457200" lvl="1" indent="0">
              <a:buNone/>
            </a:pPr>
            <a:r>
              <a:rPr lang="ja-JP" altLang="en-US" sz="2000" dirty="0">
                <a:latin typeface="游ゴシック" panose="020B0400000000000000" pitchFamily="50" charset="-128"/>
                <a:ea typeface="游ゴシック" panose="020B0400000000000000" pitchFamily="50" charset="-128"/>
              </a:rPr>
              <a:t>文化・言語・国籍の違い、老若男女といった差異、障害・能力の</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如何を問わずに利用することができる施設・製品・情報の設計。</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kumimoji="1" lang="ja-JP" altLang="en-US" sz="1400" dirty="0">
                <a:latin typeface="游ゴシック" panose="020B0400000000000000" pitchFamily="50" charset="-128"/>
                <a:ea typeface="游ゴシック" panose="020B0400000000000000" pitchFamily="50" charset="-128"/>
              </a:rPr>
              <a:t>出典：</a:t>
            </a:r>
            <a:r>
              <a:rPr lang="en-US" altLang="ja-JP" sz="1400" dirty="0">
                <a:latin typeface="游ゴシック" panose="020B0400000000000000" pitchFamily="50" charset="-128"/>
                <a:ea typeface="游ゴシック" panose="020B0400000000000000" pitchFamily="50" charset="-128"/>
              </a:rPr>
              <a:t>Wikipedia</a:t>
            </a:r>
            <a:r>
              <a:rPr lang="ja-JP" altLang="en-US" sz="1400" dirty="0">
                <a:latin typeface="游ゴシック" panose="020B0400000000000000" pitchFamily="50" charset="-128"/>
                <a:ea typeface="游ゴシック" panose="020B0400000000000000" pitchFamily="50" charset="-128"/>
              </a:rPr>
              <a:t>「ユニバーサルデザイン」</a:t>
            </a:r>
            <a:endParaRPr kumimoji="1" lang="ja-JP" altLang="en-US" sz="1400" dirty="0">
              <a:latin typeface="游ゴシック" panose="020B0400000000000000" pitchFamily="50" charset="-128"/>
              <a:ea typeface="游ゴシック" panose="020B0400000000000000" pitchFamily="50" charset="-128"/>
            </a:endParaRP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47</a:t>
            </a:fld>
            <a:endParaRPr lang="ja-JP" altLang="en-US" dirty="0"/>
          </a:p>
        </p:txBody>
      </p:sp>
    </p:spTree>
    <p:extLst>
      <p:ext uri="{BB962C8B-B14F-4D97-AF65-F5344CB8AC3E}">
        <p14:creationId xmlns:p14="http://schemas.microsoft.com/office/powerpoint/2010/main" val="1303704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kumimoji="1" lang="ja-JP" altLang="en-US" dirty="0">
                <a:latin typeface="游ゴシック" panose="020B0400000000000000" pitchFamily="50" charset="-128"/>
                <a:ea typeface="游ゴシック" panose="020B0400000000000000" pitchFamily="50" charset="-128"/>
              </a:rPr>
              <a:t>用語集</a:t>
            </a:r>
          </a:p>
        </p:txBody>
      </p:sp>
      <p:sp>
        <p:nvSpPr>
          <p:cNvPr id="7" name="コンテンツ プレースホルダー 1"/>
          <p:cNvSpPr>
            <a:spLocks noGrp="1"/>
          </p:cNvSpPr>
          <p:nvPr/>
        </p:nvSpPr>
        <p:spPr bwMode="gray">
          <a:xfrm>
            <a:off x="251520" y="920130"/>
            <a:ext cx="8640960" cy="5347320"/>
          </a:xfrm>
          <a:prstGeom prst="rect">
            <a:avLst/>
          </a:prstGeom>
        </p:spPr>
        <p:txBody>
          <a:bodyPr vert="horz" wrap="non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デザイン思考</a:t>
            </a:r>
            <a:r>
              <a:rPr lang="en-US" altLang="ja-JP" sz="2400" b="1" dirty="0">
                <a:latin typeface="游ゴシック" panose="020B0400000000000000" pitchFamily="50" charset="-128"/>
                <a:ea typeface="游ゴシック" panose="020B0400000000000000" pitchFamily="50" charset="-128"/>
              </a:rPr>
              <a:t>(Design thinking)</a:t>
            </a:r>
          </a:p>
          <a:p>
            <a:pPr marL="457200" lvl="1" indent="0">
              <a:buNone/>
            </a:pPr>
            <a:r>
              <a:rPr lang="ja-JP" altLang="en-US" sz="2000" dirty="0">
                <a:latin typeface="游ゴシック" panose="020B0400000000000000" pitchFamily="50" charset="-128"/>
                <a:ea typeface="游ゴシック" panose="020B0400000000000000" pitchFamily="50" charset="-128"/>
              </a:rPr>
              <a:t>人間中心設計を基本にした創造的なデザインアプローチを多様な分野で</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活用すること。戦略、サービスや商品の企画開発、研究、営業、</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人事や総務などの分野で活用すること。</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出典：山崎、他“人間中心設計入門”近代科学社、</a:t>
            </a:r>
            <a:r>
              <a:rPr lang="en-US" altLang="ja-JP" sz="1400" dirty="0">
                <a:latin typeface="游ゴシック" panose="020B0400000000000000" pitchFamily="50" charset="-128"/>
                <a:ea typeface="游ゴシック" panose="020B0400000000000000" pitchFamily="50" charset="-128"/>
              </a:rPr>
              <a:t>2016</a:t>
            </a:r>
          </a:p>
          <a:p>
            <a:pPr>
              <a:spcBef>
                <a:spcPts val="1800"/>
              </a:spcBef>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ユーザーエクスペリエンス</a:t>
            </a:r>
            <a:r>
              <a:rPr lang="en-US" altLang="ja-JP" sz="2400" b="1" dirty="0">
                <a:latin typeface="游ゴシック" panose="020B0400000000000000" pitchFamily="50" charset="-128"/>
                <a:ea typeface="游ゴシック" panose="020B0400000000000000" pitchFamily="50" charset="-128"/>
              </a:rPr>
              <a:t>(User Experience</a:t>
            </a:r>
            <a:r>
              <a:rPr lang="ja-JP" altLang="en-US" sz="2400" b="1" dirty="0">
                <a:latin typeface="游ゴシック" panose="020B0400000000000000" pitchFamily="50" charset="-128"/>
                <a:ea typeface="游ゴシック" panose="020B0400000000000000" pitchFamily="50" charset="-128"/>
              </a:rPr>
              <a:t>：</a:t>
            </a:r>
            <a:r>
              <a:rPr lang="en-US" altLang="ja-JP" sz="2400" b="1" dirty="0">
                <a:latin typeface="游ゴシック" panose="020B0400000000000000" pitchFamily="50" charset="-128"/>
                <a:ea typeface="游ゴシック" panose="020B0400000000000000" pitchFamily="50" charset="-128"/>
              </a:rPr>
              <a:t>UX)</a:t>
            </a:r>
            <a:endParaRPr lang="en-US" altLang="ja-JP" b="1" dirty="0">
              <a:latin typeface="游ゴシック" panose="020B0400000000000000" pitchFamily="50" charset="-128"/>
              <a:ea typeface="游ゴシック" panose="020B0400000000000000" pitchFamily="50" charset="-128"/>
            </a:endParaRPr>
          </a:p>
          <a:p>
            <a:pPr marL="457200" lvl="1" indent="0">
              <a:buNone/>
            </a:pPr>
            <a:r>
              <a:rPr lang="ja-JP" altLang="en-US" sz="2000" dirty="0">
                <a:latin typeface="游ゴシック" panose="020B0400000000000000" pitchFamily="50" charset="-128"/>
                <a:ea typeface="游ゴシック" panose="020B0400000000000000" pitchFamily="50" charset="-128"/>
              </a:rPr>
              <a:t>使いやすさだけでなく、ユーザー体験を総合的に捉えること。</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そして、そのユーザーエクスペリエンスを考慮して設計するアプローチ</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を「ユーザエクスペリエンス・デザイン（</a:t>
            </a:r>
            <a:r>
              <a:rPr lang="en-US" altLang="ja-JP" sz="2000" dirty="0">
                <a:latin typeface="游ゴシック" panose="020B0400000000000000" pitchFamily="50" charset="-128"/>
                <a:ea typeface="游ゴシック" panose="020B0400000000000000" pitchFamily="50" charset="-128"/>
              </a:rPr>
              <a:t>UXD</a:t>
            </a:r>
            <a:r>
              <a:rPr lang="ja-JP" altLang="en-US" sz="2000" dirty="0">
                <a:latin typeface="游ゴシック" panose="020B0400000000000000" pitchFamily="50" charset="-128"/>
                <a:ea typeface="游ゴシック" panose="020B0400000000000000" pitchFamily="50" charset="-128"/>
              </a:rPr>
              <a:t>）」と呼ぶ。</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出典：山崎、他“人間中心設計入門”近代科学社、</a:t>
            </a:r>
            <a:r>
              <a:rPr lang="en-US" altLang="ja-JP" sz="1400" dirty="0">
                <a:latin typeface="游ゴシック" panose="020B0400000000000000" pitchFamily="50" charset="-128"/>
                <a:ea typeface="游ゴシック" panose="020B0400000000000000" pitchFamily="50" charset="-128"/>
              </a:rPr>
              <a:t>2016</a:t>
            </a:r>
            <a:endParaRPr lang="en-US" altLang="ja-JP" sz="2000" dirty="0">
              <a:latin typeface="游ゴシック" panose="020B0400000000000000" pitchFamily="50" charset="-128"/>
              <a:ea typeface="游ゴシック" panose="020B0400000000000000" pitchFamily="50" charset="-128"/>
            </a:endParaRPr>
          </a:p>
          <a:p>
            <a:pPr>
              <a:spcBef>
                <a:spcPts val="1800"/>
              </a:spcBef>
              <a:buFont typeface="Wingdings" panose="05000000000000000000" pitchFamily="2" charset="2"/>
              <a:buChar char="l"/>
            </a:pPr>
            <a:r>
              <a:rPr lang="ja-JP" altLang="en-US" b="1" dirty="0">
                <a:latin typeface="游ゴシック" panose="020B0400000000000000" pitchFamily="50" charset="-128"/>
                <a:ea typeface="游ゴシック" panose="020B0400000000000000" pitchFamily="50" charset="-128"/>
              </a:rPr>
              <a:t>人間工学</a:t>
            </a:r>
            <a:r>
              <a:rPr lang="en-US" altLang="ja-JP" sz="2400" b="1" dirty="0">
                <a:latin typeface="游ゴシック" panose="020B0400000000000000" pitchFamily="50" charset="-128"/>
                <a:ea typeface="游ゴシック" panose="020B0400000000000000" pitchFamily="50" charset="-128"/>
              </a:rPr>
              <a:t>(Ergonomics)</a:t>
            </a:r>
          </a:p>
          <a:p>
            <a:pPr marL="457200" lvl="1" indent="0">
              <a:buNone/>
            </a:pPr>
            <a:r>
              <a:rPr lang="ja-JP" altLang="en-US" sz="2000" dirty="0">
                <a:latin typeface="游ゴシック" panose="020B0400000000000000" pitchFamily="50" charset="-128"/>
                <a:ea typeface="游ゴシック" panose="020B0400000000000000" pitchFamily="50" charset="-128"/>
              </a:rPr>
              <a:t>人間が使用する道具・機会・システムあるいは人間が行う作業・活動を</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人間の様々な特性や特徴に適合するように、これらを使いやすく、</a:t>
            </a:r>
            <a:r>
              <a:rPr lang="en-US" altLang="ja-JP" sz="2000" dirty="0">
                <a:latin typeface="游ゴシック" panose="020B0400000000000000" pitchFamily="50" charset="-128"/>
                <a:ea typeface="游ゴシック" panose="020B0400000000000000" pitchFamily="50" charset="-128"/>
              </a:rPr>
              <a:t/>
            </a:r>
            <a:br>
              <a:rPr lang="en-US" altLang="ja-JP" sz="2000" dirty="0">
                <a:latin typeface="游ゴシック" panose="020B0400000000000000" pitchFamily="50" charset="-128"/>
                <a:ea typeface="游ゴシック" panose="020B0400000000000000" pitchFamily="50" charset="-128"/>
              </a:rPr>
            </a:br>
            <a:r>
              <a:rPr lang="ja-JP" altLang="en-US" sz="2000" dirty="0">
                <a:latin typeface="游ゴシック" panose="020B0400000000000000" pitchFamily="50" charset="-128"/>
                <a:ea typeface="游ゴシック" panose="020B0400000000000000" pitchFamily="50" charset="-128"/>
              </a:rPr>
              <a:t>あるいは作業しやすくするための基礎的、そして応用的な技術・方法論。</a:t>
            </a:r>
            <a:endParaRPr lang="en-US" altLang="ja-JP" sz="2000" dirty="0">
              <a:latin typeface="游ゴシック" panose="020B0400000000000000" pitchFamily="50" charset="-128"/>
              <a:ea typeface="游ゴシック" panose="020B0400000000000000" pitchFamily="50" charset="-128"/>
            </a:endParaRPr>
          </a:p>
          <a:p>
            <a:pPr marL="457200" lvl="1" indent="0">
              <a:buNone/>
            </a:pPr>
            <a:r>
              <a:rPr lang="ja-JP" altLang="en-US" sz="1400" dirty="0">
                <a:latin typeface="游ゴシック" panose="020B0400000000000000" pitchFamily="50" charset="-128"/>
                <a:ea typeface="游ゴシック" panose="020B0400000000000000" pitchFamily="50" charset="-128"/>
              </a:rPr>
              <a:t>出</a:t>
            </a:r>
            <a:r>
              <a:rPr lang="ja-JP" altLang="en-US" sz="1400" dirty="0">
                <a:latin typeface="Yu Gothic" charset="-128"/>
                <a:ea typeface="Yu Gothic" charset="-128"/>
                <a:cs typeface="Yu Gothic" charset="-128"/>
              </a:rPr>
              <a:t>典：伊藤、他</a:t>
            </a:r>
            <a:r>
              <a:rPr lang="en-US" altLang="ja-JP" sz="1400" dirty="0">
                <a:latin typeface="Yu Gothic" charset="-128"/>
                <a:ea typeface="Yu Gothic" charset="-128"/>
                <a:cs typeface="Yu Gothic" charset="-128"/>
              </a:rPr>
              <a:t>"</a:t>
            </a:r>
            <a:r>
              <a:rPr lang="ja-JP" altLang="en-US" sz="1400" dirty="0">
                <a:latin typeface="Yu Gothic" charset="-128"/>
                <a:ea typeface="Yu Gothic" charset="-128"/>
                <a:cs typeface="Yu Gothic" charset="-128"/>
              </a:rPr>
              <a:t>人間工学ハンドブック</a:t>
            </a:r>
            <a:r>
              <a:rPr lang="en-US" altLang="ja-JP" sz="1400" dirty="0">
                <a:latin typeface="Yu Gothic" charset="-128"/>
                <a:ea typeface="Yu Gothic" charset="-128"/>
                <a:cs typeface="Yu Gothic" charset="-128"/>
              </a:rPr>
              <a:t>"</a:t>
            </a:r>
            <a:r>
              <a:rPr lang="ja-JP" altLang="en-US" sz="1400" dirty="0">
                <a:latin typeface="Yu Gothic" charset="-128"/>
                <a:ea typeface="Yu Gothic" charset="-128"/>
                <a:cs typeface="Yu Gothic" charset="-128"/>
              </a:rPr>
              <a:t>朝倉書店、</a:t>
            </a:r>
            <a:r>
              <a:rPr lang="en-US" altLang="ja-JP" sz="1400" dirty="0">
                <a:latin typeface="Yu Gothic" charset="-128"/>
                <a:ea typeface="Yu Gothic" charset="-128"/>
                <a:cs typeface="Yu Gothic" charset="-128"/>
              </a:rPr>
              <a:t>2012</a:t>
            </a: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48</a:t>
            </a:fld>
            <a:endParaRPr lang="ja-JP" altLang="en-US" dirty="0"/>
          </a:p>
        </p:txBody>
      </p:sp>
    </p:spTree>
    <p:extLst>
      <p:ext uri="{BB962C8B-B14F-4D97-AF65-F5344CB8AC3E}">
        <p14:creationId xmlns:p14="http://schemas.microsoft.com/office/powerpoint/2010/main" val="4293760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0" y="0"/>
            <a:ext cx="8640960" cy="761036"/>
          </a:xfrm>
        </p:spPr>
        <p:txBody>
          <a:bodyPr>
            <a:normAutofit/>
          </a:bodyPr>
          <a:lstStyle/>
          <a:p>
            <a:r>
              <a:rPr kumimoji="1" lang="ja-JP" altLang="en-US" dirty="0">
                <a:latin typeface="游ゴシック" panose="020B0400000000000000" pitchFamily="50" charset="-128"/>
                <a:ea typeface="游ゴシック" panose="020B0400000000000000" pitchFamily="50" charset="-128"/>
              </a:rPr>
              <a:t>付録の更新履歴と著作権表示</a:t>
            </a:r>
          </a:p>
        </p:txBody>
      </p:sp>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49</a:t>
            </a:fld>
            <a:endParaRPr lang="ja-JP" altLang="en-US"/>
          </a:p>
        </p:txBody>
      </p:sp>
      <p:sp>
        <p:nvSpPr>
          <p:cNvPr id="6" name="サブタイトル 2"/>
          <p:cNvSpPr txBox="1">
            <a:spLocks/>
          </p:cNvSpPr>
          <p:nvPr/>
        </p:nvSpPr>
        <p:spPr bwMode="gray">
          <a:xfrm>
            <a:off x="1891337" y="6282542"/>
            <a:ext cx="5477774" cy="352427"/>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gn="ctr"/>
            <a:r>
              <a:rPr lang="ja-JP" altLang="en-US" sz="1400" dirty="0">
                <a:solidFill>
                  <a:schemeClr val="tx1"/>
                </a:solidFill>
                <a:latin typeface="游ゴシック" panose="020B0400000000000000" pitchFamily="50" charset="-128"/>
                <a:ea typeface="游ゴシック"/>
                <a:cs typeface="メイリオ" panose="020B0604030504040204" pitchFamily="50" charset="-128"/>
              </a:rPr>
              <a:t>制作・著作：特定非営利活動法人　人間中心設計推進機構</a:t>
            </a:r>
            <a:endParaRPr lang="en-US" altLang="ja-JP" sz="1400" dirty="0">
              <a:solidFill>
                <a:schemeClr val="tx1"/>
              </a:solidFill>
              <a:latin typeface="游ゴシック" panose="020B0400000000000000" pitchFamily="50" charset="-128"/>
              <a:ea typeface="游ゴシック"/>
              <a:cs typeface="メイリオ" panose="020B0604030504040204" pitchFamily="50" charset="-128"/>
            </a:endParaRPr>
          </a:p>
        </p:txBody>
      </p:sp>
      <p:graphicFrame>
        <p:nvGraphicFramePr>
          <p:cNvPr id="10" name="コンテンツ プレースホルダー 2"/>
          <p:cNvGraphicFramePr>
            <a:graphicFrameLocks/>
          </p:cNvGraphicFramePr>
          <p:nvPr>
            <p:extLst>
              <p:ext uri="{D42A27DB-BD31-4B8C-83A1-F6EECF244321}">
                <p14:modId xmlns:p14="http://schemas.microsoft.com/office/powerpoint/2010/main" val="3938376661"/>
              </p:ext>
            </p:extLst>
          </p:nvPr>
        </p:nvGraphicFramePr>
        <p:xfrm>
          <a:off x="356981" y="1034311"/>
          <a:ext cx="8409332" cy="2964702"/>
        </p:xfrm>
        <a:graphic>
          <a:graphicData uri="http://schemas.openxmlformats.org/drawingml/2006/table">
            <a:tbl>
              <a:tblPr firstRow="1" bandRow="1">
                <a:tableStyleId>{5940675A-B579-460E-94D1-54222C63F5DA}</a:tableStyleId>
              </a:tblPr>
              <a:tblGrid>
                <a:gridCol w="969311">
                  <a:extLst>
                    <a:ext uri="{9D8B030D-6E8A-4147-A177-3AD203B41FA5}">
                      <a16:colId xmlns:a16="http://schemas.microsoft.com/office/drawing/2014/main" xmlns="" val="20000"/>
                    </a:ext>
                  </a:extLst>
                </a:gridCol>
                <a:gridCol w="1449859">
                  <a:extLst>
                    <a:ext uri="{9D8B030D-6E8A-4147-A177-3AD203B41FA5}">
                      <a16:colId xmlns:a16="http://schemas.microsoft.com/office/drawing/2014/main" xmlns="" val="20001"/>
                    </a:ext>
                  </a:extLst>
                </a:gridCol>
                <a:gridCol w="2380735">
                  <a:extLst>
                    <a:ext uri="{9D8B030D-6E8A-4147-A177-3AD203B41FA5}">
                      <a16:colId xmlns:a16="http://schemas.microsoft.com/office/drawing/2014/main" xmlns="" val="20002"/>
                    </a:ext>
                  </a:extLst>
                </a:gridCol>
                <a:gridCol w="3609427">
                  <a:extLst>
                    <a:ext uri="{9D8B030D-6E8A-4147-A177-3AD203B41FA5}">
                      <a16:colId xmlns:a16="http://schemas.microsoft.com/office/drawing/2014/main" xmlns="" val="20003"/>
                    </a:ext>
                  </a:extLst>
                </a:gridCol>
              </a:tblGrid>
              <a:tr h="274359">
                <a:tc>
                  <a:txBody>
                    <a:bodyPr/>
                    <a:lstStyle/>
                    <a:p>
                      <a:pPr algn="ctr"/>
                      <a:r>
                        <a:rPr kumimoji="1" lang="en-US" altLang="ja-JP"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Rev.</a:t>
                      </a:r>
                      <a:endPar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pPr algn="l"/>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更新年月日</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更新者</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tc>
                  <a:txBody>
                    <a:bodyPr/>
                    <a:lstStyle/>
                    <a:p>
                      <a:r>
                        <a:rPr kumimoji="1" lang="ja-JP" altLang="en-US" sz="1800" b="1"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主な更新内容</a:t>
                      </a:r>
                    </a:p>
                  </a:txBody>
                  <a:tcPr marL="72000" marR="36000" marT="72000" marB="18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6E54"/>
                    </a:solidFill>
                  </a:tcPr>
                </a:tc>
                <a:extLst>
                  <a:ext uri="{0D108BD9-81ED-4DB2-BD59-A6C34878D82A}">
                    <a16:rowId xmlns:a16="http://schemas.microsoft.com/office/drawing/2014/main" xmlns="" val="10000"/>
                  </a:ext>
                </a:extLst>
              </a:tr>
              <a:tr h="4333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ver. 1.0</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2018/05/23</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HCD-Net</a:t>
                      </a:r>
                      <a:r>
                        <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 講師拡大</a:t>
                      </a:r>
                      <a:r>
                        <a:rPr kumimoji="1" lang="en-US" altLang="ja-JP"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WG</a:t>
                      </a: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rPr>
                        <a:t>正式版</a:t>
                      </a: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33397">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3339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3339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3339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33397">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72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anose="020B0604030504040204" pitchFamily="50" charset="-128"/>
                      </a:endParaRPr>
                    </a:p>
                  </a:txBody>
                  <a:tcPr marL="72000" marR="36000" marT="54000" marB="18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11" name="テキスト ボックス 10">
            <a:extLst>
              <a:ext uri="{FF2B5EF4-FFF2-40B4-BE49-F238E27FC236}">
                <a16:creationId xmlns:a16="http://schemas.microsoft.com/office/drawing/2014/main" xmlns="" id="{91373FFA-8C16-477B-845B-402A25FEEDBA}"/>
              </a:ext>
            </a:extLst>
          </p:cNvPr>
          <p:cNvSpPr txBox="1"/>
          <p:nvPr/>
        </p:nvSpPr>
        <p:spPr>
          <a:xfrm>
            <a:off x="2046514" y="4797375"/>
            <a:ext cx="6940731" cy="1015663"/>
          </a:xfrm>
          <a:prstGeom prst="rect">
            <a:avLst/>
          </a:prstGeom>
          <a:noFill/>
          <a:ln>
            <a:solidFill>
              <a:schemeClr val="bg1">
                <a:lumMod val="50000"/>
              </a:schemeClr>
            </a:solid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rPr>
              <a:t>「付録」は、クリエイティブ・コモンズとして以下の条件で配布します。</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表示：本資料の引用する場合，以下のクレジットを記載すること</a:t>
            </a:r>
            <a:br>
              <a:rPr lang="ja-JP" altLang="en-US" sz="1200" dirty="0">
                <a:latin typeface="游ゴシック" panose="020B0400000000000000" pitchFamily="50" charset="-128"/>
                <a:ea typeface="游ゴシック" panose="020B0400000000000000" pitchFamily="50" charset="-128"/>
              </a:rPr>
            </a:b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 HCD</a:t>
            </a:r>
            <a:r>
              <a:rPr lang="ja-JP" altLang="en-US" sz="1200" dirty="0">
                <a:latin typeface="游ゴシック" panose="020B0400000000000000" pitchFamily="50" charset="-128"/>
                <a:ea typeface="游ゴシック" panose="020B0400000000000000" pitchFamily="50" charset="-128"/>
              </a:rPr>
              <a:t>入門講座　教材 </a:t>
            </a:r>
            <a:r>
              <a:rPr lang="en-US" altLang="ja-JP"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人間中心設計推進機構 </a:t>
            </a:r>
            <a:r>
              <a:rPr lang="en-US" altLang="ja-JP" sz="1200" dirty="0">
                <a:latin typeface="游ゴシック" panose="020B0400000000000000" pitchFamily="50" charset="-128"/>
                <a:ea typeface="游ゴシック" panose="020B0400000000000000" pitchFamily="50" charset="-128"/>
              </a:rPr>
              <a:t>(Licensed under CC BY-NC-ND 4.0) </a:t>
            </a:r>
            <a:r>
              <a:rPr lang="ja-JP" altLang="en-US" sz="1200" dirty="0">
                <a:latin typeface="游ゴシック" panose="020B0400000000000000" pitchFamily="50" charset="-128"/>
                <a:ea typeface="游ゴシック" panose="020B0400000000000000" pitchFamily="50" charset="-128"/>
              </a:rPr>
              <a:t>」</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非営利： 営利目的で使用しないこと </a:t>
            </a:r>
          </a:p>
          <a:p>
            <a:pPr marL="285750" indent="-285750">
              <a:buFont typeface="Arial" panose="020B0604020202020204" pitchFamily="34" charset="0"/>
              <a:buChar char="•"/>
            </a:pPr>
            <a:r>
              <a:rPr lang="ja-JP" altLang="en-US" sz="1200" dirty="0">
                <a:latin typeface="游ゴシック" panose="020B0400000000000000" pitchFamily="50" charset="-128"/>
                <a:ea typeface="游ゴシック" panose="020B0400000000000000" pitchFamily="50" charset="-128"/>
              </a:rPr>
              <a:t>改変禁止：元の作品を改変しないこと</a:t>
            </a:r>
          </a:p>
        </p:txBody>
      </p:sp>
      <p:pic>
        <p:nvPicPr>
          <p:cNvPr id="15" name="Picture 2" descr="ã¯ãªãã¯ããã¨æ°ããã¦ã£ã³ãã¦ã§éãã¾ã">
            <a:extLst>
              <a:ext uri="{FF2B5EF4-FFF2-40B4-BE49-F238E27FC236}">
                <a16:creationId xmlns:a16="http://schemas.microsoft.com/office/drawing/2014/main" xmlns="" id="{AA425C45-0274-49D7-978C-3E384F6E84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6981" y="4809929"/>
            <a:ext cx="1534356" cy="53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7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xmlns="" id="{0FCC49D5-B68F-4872-917F-0E823428241B}"/>
              </a:ext>
            </a:extLst>
          </p:cNvPr>
          <p:cNvSpPr/>
          <p:nvPr/>
        </p:nvSpPr>
        <p:spPr>
          <a:xfrm>
            <a:off x="2403565" y="4427689"/>
            <a:ext cx="4432664" cy="1863817"/>
          </a:xfrm>
          <a:prstGeom prst="roundRect">
            <a:avLst>
              <a:gd name="adj" fmla="val 10263"/>
            </a:avLst>
          </a:prstGeom>
          <a:solidFill>
            <a:srgbClr val="FC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6" descr="ãã½ã³ã³ãä½¿ãä¼ç¤¾å¡ã®ã¤ã©ã¹ãï¼å¥³æ§ã»æ³£ããé¡ï¼">
            <a:extLst>
              <a:ext uri="{FF2B5EF4-FFF2-40B4-BE49-F238E27FC236}">
                <a16:creationId xmlns:a16="http://schemas.microsoft.com/office/drawing/2014/main" xmlns="" id="{903AEB54-D350-4269-91BF-61FD897B69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23865" y="4687057"/>
            <a:ext cx="867600" cy="1260000"/>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a:extLst>
              <a:ext uri="{FF2B5EF4-FFF2-40B4-BE49-F238E27FC236}">
                <a16:creationId xmlns:a16="http://schemas.microsoft.com/office/drawing/2014/main" xmlns="" id="{E68352CE-45BD-4731-BA81-9AF1010A8FDB}"/>
              </a:ext>
            </a:extLst>
          </p:cNvPr>
          <p:cNvSpPr/>
          <p:nvPr/>
        </p:nvSpPr>
        <p:spPr>
          <a:xfrm>
            <a:off x="345461" y="1142626"/>
            <a:ext cx="2457278" cy="3050552"/>
          </a:xfrm>
          <a:prstGeom prst="roundRect">
            <a:avLst>
              <a:gd name="adj" fmla="val 10263"/>
            </a:avLst>
          </a:prstGeom>
          <a:solidFill>
            <a:srgbClr val="FC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xmlns="" id="{EB2D6541-D0FD-4D95-9344-032927BB7737}"/>
              </a:ext>
            </a:extLst>
          </p:cNvPr>
          <p:cNvSpPr/>
          <p:nvPr/>
        </p:nvSpPr>
        <p:spPr>
          <a:xfrm>
            <a:off x="6458103" y="1142626"/>
            <a:ext cx="2340437" cy="3050552"/>
          </a:xfrm>
          <a:prstGeom prst="roundRect">
            <a:avLst>
              <a:gd name="adj" fmla="val 10263"/>
            </a:avLst>
          </a:prstGeom>
          <a:solidFill>
            <a:srgbClr val="FC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xmlns="" id="{8B362D97-0D0B-420A-B5A8-DD35F02C42F8}"/>
              </a:ext>
            </a:extLst>
          </p:cNvPr>
          <p:cNvSpPr>
            <a:spLocks noGrp="1"/>
          </p:cNvSpPr>
          <p:nvPr>
            <p:ph type="sldNum" sz="quarter" idx="10"/>
          </p:nvPr>
        </p:nvSpPr>
        <p:spPr/>
        <p:txBody>
          <a:bodyPr/>
          <a:lstStyle/>
          <a:p>
            <a:fld id="{194B20C9-26D2-4B3D-B0E5-BA1A1EAC872E}" type="slidenum">
              <a:rPr lang="ja-JP" altLang="en-US" smtClean="0"/>
              <a:pPr/>
              <a:t>5</a:t>
            </a:fld>
            <a:endParaRPr lang="ja-JP" altLang="en-US" dirty="0"/>
          </a:p>
        </p:txBody>
      </p:sp>
      <p:sp>
        <p:nvSpPr>
          <p:cNvPr id="8" name="タイトル 7">
            <a:extLst>
              <a:ext uri="{FF2B5EF4-FFF2-40B4-BE49-F238E27FC236}">
                <a16:creationId xmlns:a16="http://schemas.microsoft.com/office/drawing/2014/main" xmlns="" id="{B342ABDA-D5F0-40A0-A854-4F7DF9A1CB41}"/>
              </a:ext>
            </a:extLst>
          </p:cNvPr>
          <p:cNvSpPr>
            <a:spLocks noGrp="1"/>
          </p:cNvSpPr>
          <p:nvPr>
            <p:ph type="title"/>
          </p:nvPr>
        </p:nvSpPr>
        <p:spPr/>
        <p:txBody>
          <a:bodyPr>
            <a:normAutofit/>
          </a:bodyPr>
          <a:lstStyle/>
          <a:p>
            <a:r>
              <a:rPr lang="ja-JP" altLang="en-US" dirty="0"/>
              <a:t>使いにくい業務システムが生まれる背景</a:t>
            </a:r>
          </a:p>
        </p:txBody>
      </p:sp>
      <p:sp>
        <p:nvSpPr>
          <p:cNvPr id="18" name="テキスト ボックス 17">
            <a:extLst>
              <a:ext uri="{FF2B5EF4-FFF2-40B4-BE49-F238E27FC236}">
                <a16:creationId xmlns:a16="http://schemas.microsoft.com/office/drawing/2014/main" xmlns="" id="{6BAA0E02-5624-4F26-BE8D-779AE71DEE11}"/>
              </a:ext>
            </a:extLst>
          </p:cNvPr>
          <p:cNvSpPr txBox="1"/>
          <p:nvPr/>
        </p:nvSpPr>
        <p:spPr>
          <a:xfrm>
            <a:off x="786322" y="6376906"/>
            <a:ext cx="8092280" cy="261610"/>
          </a:xfrm>
          <a:prstGeom prst="rect">
            <a:avLst/>
          </a:prstGeom>
          <a:noFill/>
        </p:spPr>
        <p:txBody>
          <a:bodyPr wrap="none" rtlCol="0">
            <a:spAutoFit/>
          </a:bodyPr>
          <a:lstStyle/>
          <a:p>
            <a:r>
              <a:rPr lang="ja-JP" altLang="en-US" sz="1100" dirty="0">
                <a:latin typeface="游ゴシック" panose="020B0400000000000000" pitchFamily="50" charset="-128"/>
                <a:ea typeface="游ゴシック" panose="020B0400000000000000" pitchFamily="50" charset="-128"/>
              </a:rPr>
              <a:t>出所：飯尾</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清水</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業務システムのユーザビリティに対する評価改善手法</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三菱総合研究所所報</a:t>
            </a:r>
            <a:r>
              <a:rPr lang="en-US" altLang="ja-JP" sz="1100" dirty="0">
                <a:latin typeface="游ゴシック" panose="020B0400000000000000" pitchFamily="50" charset="-128"/>
                <a:ea typeface="游ゴシック" panose="020B0400000000000000" pitchFamily="50" charset="-128"/>
              </a:rPr>
              <a:t>, No. 50, pp. 30-53, (2008.12).</a:t>
            </a:r>
            <a:endParaRPr kumimoji="1" lang="ja-JP" altLang="en-US" sz="1100"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xmlns="" id="{DDB0A0C9-2F93-46FA-858F-5BBF0FA6B0C6}"/>
              </a:ext>
            </a:extLst>
          </p:cNvPr>
          <p:cNvSpPr txBox="1"/>
          <p:nvPr/>
        </p:nvSpPr>
        <p:spPr>
          <a:xfrm>
            <a:off x="408661" y="3104734"/>
            <a:ext cx="2358338" cy="1015663"/>
          </a:xfrm>
          <a:prstGeom prst="rect">
            <a:avLst/>
          </a:prstGeom>
          <a:noFill/>
        </p:spPr>
        <p:txBody>
          <a:bodyPr wrap="none" rtlCol="0">
            <a:spAutoFit/>
          </a:bodyPr>
          <a:lstStyle/>
          <a:p>
            <a:pPr marL="171450" indent="-171450">
              <a:buFont typeface="Wingdings" panose="05000000000000000000" pitchFamily="2" charset="2"/>
              <a:buChar char="Ø"/>
            </a:pPr>
            <a:r>
              <a:rPr lang="ja-JP" altLang="en-US" sz="1200" dirty="0">
                <a:latin typeface="游ゴシック" panose="020B0400000000000000" pitchFamily="50" charset="-128"/>
                <a:ea typeface="游ゴシック" panose="020B0400000000000000" pitchFamily="50" charset="-128"/>
              </a:rPr>
              <a:t>ユーザビリティ向上に</a:t>
            </a:r>
            <a:r>
              <a:rPr kumimoji="1" lang="ja-JP" altLang="en-US" sz="1200" dirty="0">
                <a:latin typeface="游ゴシック" panose="020B0400000000000000" pitchFamily="50" charset="-128"/>
                <a:ea typeface="游ゴシック" panose="020B0400000000000000" pitchFamily="50" charset="-128"/>
              </a:rPr>
              <a:t>関する</a:t>
            </a:r>
            <a:br>
              <a:rPr kumimoji="1" lang="ja-JP" altLang="en-US" sz="1200" dirty="0">
                <a:latin typeface="游ゴシック" panose="020B0400000000000000" pitchFamily="50" charset="-128"/>
                <a:ea typeface="游ゴシック" panose="020B0400000000000000" pitchFamily="50" charset="-128"/>
              </a:rPr>
            </a:br>
            <a:r>
              <a:rPr kumimoji="1" lang="ja-JP" altLang="en-US" sz="1200" dirty="0">
                <a:latin typeface="游ゴシック" panose="020B0400000000000000" pitchFamily="50" charset="-128"/>
                <a:ea typeface="游ゴシック" panose="020B0400000000000000" pitchFamily="50" charset="-128"/>
              </a:rPr>
              <a:t>ノウハウ不足</a:t>
            </a:r>
          </a:p>
          <a:p>
            <a:pPr marL="171450" indent="-171450">
              <a:buFont typeface="Wingdings" panose="05000000000000000000" pitchFamily="2" charset="2"/>
              <a:buChar char="Ø"/>
            </a:pPr>
            <a:r>
              <a:rPr lang="ja-JP" altLang="en-US" sz="1200" dirty="0">
                <a:latin typeface="游ゴシック" panose="020B0400000000000000" pitchFamily="50" charset="-128"/>
                <a:ea typeface="游ゴシック" panose="020B0400000000000000" pitchFamily="50" charset="-128"/>
              </a:rPr>
              <a:t>コスト削減第一主義</a:t>
            </a:r>
          </a:p>
          <a:p>
            <a:pPr marL="171450" indent="-171450">
              <a:buFont typeface="Wingdings" panose="05000000000000000000" pitchFamily="2" charset="2"/>
              <a:buChar char="Ø"/>
            </a:pPr>
            <a:r>
              <a:rPr kumimoji="1" lang="ja-JP" altLang="en-US" sz="1200" dirty="0">
                <a:latin typeface="游ゴシック" panose="020B0400000000000000" pitchFamily="50" charset="-128"/>
                <a:ea typeface="游ゴシック" panose="020B0400000000000000" pitchFamily="50" charset="-128"/>
              </a:rPr>
              <a:t>ユーザビリティを考慮した</a:t>
            </a:r>
            <a:br>
              <a:rPr kumimoji="1" lang="ja-JP" altLang="en-US" sz="1200" dirty="0">
                <a:latin typeface="游ゴシック" panose="020B0400000000000000" pitchFamily="50" charset="-128"/>
                <a:ea typeface="游ゴシック" panose="020B0400000000000000" pitchFamily="50" charset="-128"/>
              </a:rPr>
            </a:br>
            <a:r>
              <a:rPr kumimoji="1" lang="ja-JP" altLang="en-US" sz="1200" dirty="0">
                <a:latin typeface="游ゴシック" panose="020B0400000000000000" pitchFamily="50" charset="-128"/>
                <a:ea typeface="游ゴシック" panose="020B0400000000000000" pitchFamily="50" charset="-128"/>
              </a:rPr>
              <a:t>構築意識の欠如</a:t>
            </a:r>
          </a:p>
        </p:txBody>
      </p:sp>
      <p:sp>
        <p:nvSpPr>
          <p:cNvPr id="25" name="楕円 24">
            <a:extLst>
              <a:ext uri="{FF2B5EF4-FFF2-40B4-BE49-F238E27FC236}">
                <a16:creationId xmlns:a16="http://schemas.microsoft.com/office/drawing/2014/main" xmlns="" id="{209D70FF-7DB3-4AA3-BC89-39534F513865}"/>
              </a:ext>
            </a:extLst>
          </p:cNvPr>
          <p:cNvSpPr/>
          <p:nvPr/>
        </p:nvSpPr>
        <p:spPr>
          <a:xfrm>
            <a:off x="1903222" y="1530778"/>
            <a:ext cx="1511492" cy="1521436"/>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dirty="0"/>
          </a:p>
        </p:txBody>
      </p:sp>
      <p:sp>
        <p:nvSpPr>
          <p:cNvPr id="26" name="楕円 25">
            <a:extLst>
              <a:ext uri="{FF2B5EF4-FFF2-40B4-BE49-F238E27FC236}">
                <a16:creationId xmlns:a16="http://schemas.microsoft.com/office/drawing/2014/main" xmlns="" id="{9D0C0335-8E34-4591-925C-F9A2F49E9EAE}"/>
              </a:ext>
            </a:extLst>
          </p:cNvPr>
          <p:cNvSpPr/>
          <p:nvPr/>
        </p:nvSpPr>
        <p:spPr>
          <a:xfrm>
            <a:off x="5762418" y="1530778"/>
            <a:ext cx="1511492" cy="1521436"/>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600" dirty="0"/>
          </a:p>
        </p:txBody>
      </p:sp>
      <p:sp>
        <p:nvSpPr>
          <p:cNvPr id="27" name="楕円 26">
            <a:extLst>
              <a:ext uri="{FF2B5EF4-FFF2-40B4-BE49-F238E27FC236}">
                <a16:creationId xmlns:a16="http://schemas.microsoft.com/office/drawing/2014/main" xmlns="" id="{595067EA-7142-46A8-AC38-2D957DCCF560}"/>
              </a:ext>
            </a:extLst>
          </p:cNvPr>
          <p:cNvSpPr/>
          <p:nvPr/>
        </p:nvSpPr>
        <p:spPr>
          <a:xfrm>
            <a:off x="3871022" y="3849157"/>
            <a:ext cx="1511492" cy="1521436"/>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dirty="0"/>
          </a:p>
        </p:txBody>
      </p:sp>
      <p:sp>
        <p:nvSpPr>
          <p:cNvPr id="9" name="楕円 8">
            <a:extLst>
              <a:ext uri="{FF2B5EF4-FFF2-40B4-BE49-F238E27FC236}">
                <a16:creationId xmlns:a16="http://schemas.microsoft.com/office/drawing/2014/main" xmlns="" id="{D5C3AB3E-8A68-4B13-8EA4-57DBA9A7A1F8}"/>
              </a:ext>
            </a:extLst>
          </p:cNvPr>
          <p:cNvSpPr/>
          <p:nvPr/>
        </p:nvSpPr>
        <p:spPr>
          <a:xfrm>
            <a:off x="1963008" y="1594565"/>
            <a:ext cx="1389888" cy="1399032"/>
          </a:xfrm>
          <a:prstGeom prst="ellipse">
            <a:avLst/>
          </a:prstGeom>
          <a:solidFill>
            <a:srgbClr val="FF49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latin typeface="游ゴシック" panose="020B0400000000000000" pitchFamily="50" charset="-128"/>
                <a:ea typeface="游ゴシック" panose="020B0400000000000000" pitchFamily="50" charset="-128"/>
              </a:rPr>
              <a:t>システム</a:t>
            </a:r>
          </a:p>
          <a:p>
            <a:pPr algn="ctr"/>
            <a:r>
              <a:rPr lang="ja-JP" altLang="en-US" b="1" dirty="0">
                <a:latin typeface="游ゴシック" panose="020B0400000000000000" pitchFamily="50" charset="-128"/>
                <a:ea typeface="游ゴシック" panose="020B0400000000000000" pitchFamily="50" charset="-128"/>
              </a:rPr>
              <a:t>インテグレータ</a:t>
            </a:r>
            <a:endParaRPr kumimoji="1" lang="ja-JP" altLang="en-US" b="1" dirty="0">
              <a:latin typeface="游ゴシック" panose="020B0400000000000000" pitchFamily="50" charset="-128"/>
              <a:ea typeface="游ゴシック" panose="020B0400000000000000" pitchFamily="50" charset="-128"/>
            </a:endParaRPr>
          </a:p>
        </p:txBody>
      </p:sp>
      <p:sp>
        <p:nvSpPr>
          <p:cNvPr id="10" name="楕円 9">
            <a:extLst>
              <a:ext uri="{FF2B5EF4-FFF2-40B4-BE49-F238E27FC236}">
                <a16:creationId xmlns:a16="http://schemas.microsoft.com/office/drawing/2014/main" xmlns="" id="{C5B7FF08-06F0-485F-9C34-73AAD714C78D}"/>
              </a:ext>
            </a:extLst>
          </p:cNvPr>
          <p:cNvSpPr/>
          <p:nvPr/>
        </p:nvSpPr>
        <p:spPr>
          <a:xfrm>
            <a:off x="5815584" y="1591980"/>
            <a:ext cx="1389888" cy="1399032"/>
          </a:xfrm>
          <a:prstGeom prst="ellipse">
            <a:avLst/>
          </a:prstGeom>
          <a:solidFill>
            <a:srgbClr val="FF49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b="1" dirty="0">
                <a:latin typeface="游ゴシック" panose="020B0400000000000000" pitchFamily="50" charset="-128"/>
                <a:ea typeface="游ゴシック" panose="020B0400000000000000" pitchFamily="50" charset="-128"/>
              </a:rPr>
              <a:t>情報システム</a:t>
            </a:r>
          </a:p>
          <a:p>
            <a:pPr algn="ctr"/>
            <a:r>
              <a:rPr kumimoji="1" lang="ja-JP" altLang="en-US" sz="1600" b="1" dirty="0">
                <a:latin typeface="游ゴシック" panose="020B0400000000000000" pitchFamily="50" charset="-128"/>
                <a:ea typeface="游ゴシック" panose="020B0400000000000000" pitchFamily="50" charset="-128"/>
              </a:rPr>
              <a:t>部門</a:t>
            </a:r>
          </a:p>
          <a:p>
            <a:pPr algn="ctr"/>
            <a:r>
              <a:rPr lang="ja-JP" altLang="en-US" sz="1600" b="1" dirty="0">
                <a:latin typeface="游ゴシック" panose="020B0400000000000000" pitchFamily="50" charset="-128"/>
                <a:ea typeface="游ゴシック" panose="020B0400000000000000" pitchFamily="50" charset="-128"/>
              </a:rPr>
              <a:t>（発注者）</a:t>
            </a:r>
            <a:endParaRPr kumimoji="1" lang="ja-JP" altLang="en-US" sz="1600" b="1" dirty="0">
              <a:latin typeface="游ゴシック" panose="020B0400000000000000" pitchFamily="50" charset="-128"/>
              <a:ea typeface="游ゴシック" panose="020B0400000000000000" pitchFamily="50" charset="-128"/>
            </a:endParaRPr>
          </a:p>
        </p:txBody>
      </p:sp>
      <p:sp>
        <p:nvSpPr>
          <p:cNvPr id="11" name="楕円 10">
            <a:extLst>
              <a:ext uri="{FF2B5EF4-FFF2-40B4-BE49-F238E27FC236}">
                <a16:creationId xmlns:a16="http://schemas.microsoft.com/office/drawing/2014/main" xmlns="" id="{F094E926-D548-4558-9385-CA89FFBADE0C}"/>
              </a:ext>
            </a:extLst>
          </p:cNvPr>
          <p:cNvSpPr/>
          <p:nvPr/>
        </p:nvSpPr>
        <p:spPr>
          <a:xfrm>
            <a:off x="3931824" y="3910359"/>
            <a:ext cx="1389888" cy="1399032"/>
          </a:xfrm>
          <a:prstGeom prst="ellipse">
            <a:avLst/>
          </a:prstGeom>
          <a:solidFill>
            <a:srgbClr val="FF4938"/>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游ゴシック" panose="020B0400000000000000" pitchFamily="50" charset="-128"/>
                <a:ea typeface="游ゴシック" panose="020B0400000000000000" pitchFamily="50" charset="-128"/>
              </a:rPr>
              <a:t>一般社員</a:t>
            </a:r>
          </a:p>
          <a:p>
            <a:pPr algn="ctr"/>
            <a:r>
              <a:rPr lang="ja-JP" altLang="en-US" b="1" dirty="0">
                <a:latin typeface="游ゴシック" panose="020B0400000000000000" pitchFamily="50" charset="-128"/>
                <a:ea typeface="游ゴシック" panose="020B0400000000000000" pitchFamily="50" charset="-128"/>
              </a:rPr>
              <a:t>（ユーザー）</a:t>
            </a:r>
            <a:endParaRPr kumimoji="1" lang="ja-JP" altLang="en-US" b="1" dirty="0">
              <a:latin typeface="游ゴシック" panose="020B0400000000000000" pitchFamily="50" charset="-128"/>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xmlns="" id="{CFFCEB40-A887-4308-A9A4-C458873D3D00}"/>
              </a:ext>
            </a:extLst>
          </p:cNvPr>
          <p:cNvSpPr txBox="1"/>
          <p:nvPr/>
        </p:nvSpPr>
        <p:spPr>
          <a:xfrm>
            <a:off x="6501648" y="3123468"/>
            <a:ext cx="2204450" cy="830997"/>
          </a:xfrm>
          <a:prstGeom prst="rect">
            <a:avLst/>
          </a:prstGeom>
          <a:noFill/>
        </p:spPr>
        <p:txBody>
          <a:bodyPr wrap="none" rtlCol="0">
            <a:spAutoFit/>
          </a:bodyPr>
          <a:lstStyle/>
          <a:p>
            <a:pPr marL="171450" indent="-171450">
              <a:buFont typeface="Wingdings" panose="05000000000000000000" pitchFamily="2" charset="2"/>
              <a:buChar char="Ø"/>
            </a:pPr>
            <a:r>
              <a:rPr lang="ja-JP" altLang="en-US" sz="1200" dirty="0">
                <a:latin typeface="游ゴシック" panose="020B0400000000000000" pitchFamily="50" charset="-128"/>
                <a:ea typeface="游ゴシック" panose="020B0400000000000000" pitchFamily="50" charset="-128"/>
              </a:rPr>
              <a:t>メトリクスがなく評価不能</a:t>
            </a:r>
            <a:endParaRPr kumimoji="1" lang="ja-JP" altLang="en-US" sz="1200" dirty="0">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Ø"/>
            </a:pPr>
            <a:r>
              <a:rPr lang="en-US" altLang="ja-JP" sz="1200" dirty="0">
                <a:latin typeface="游ゴシック" panose="020B0400000000000000" pitchFamily="50" charset="-128"/>
                <a:ea typeface="游ゴシック" panose="020B0400000000000000" pitchFamily="50" charset="-128"/>
              </a:rPr>
              <a:t>ROI</a:t>
            </a:r>
            <a:r>
              <a:rPr lang="ja-JP" altLang="en-US" sz="1200" dirty="0">
                <a:latin typeface="游ゴシック" panose="020B0400000000000000" pitchFamily="50" charset="-128"/>
                <a:ea typeface="游ゴシック" panose="020B0400000000000000" pitchFamily="50" charset="-128"/>
              </a:rPr>
              <a:t>の計算不可能</a:t>
            </a:r>
          </a:p>
          <a:p>
            <a:pPr marL="171450" indent="-171450">
              <a:buFont typeface="Wingdings" panose="05000000000000000000" pitchFamily="2" charset="2"/>
              <a:buChar char="Ø"/>
            </a:pPr>
            <a:r>
              <a:rPr kumimoji="1" lang="ja-JP" altLang="en-US" sz="1200" dirty="0">
                <a:latin typeface="游ゴシック" panose="020B0400000000000000" pitchFamily="50" charset="-128"/>
                <a:ea typeface="游ゴシック" panose="020B0400000000000000" pitchFamily="50" charset="-128"/>
              </a:rPr>
              <a:t>実ユーザーでなく、</a:t>
            </a:r>
            <a:br>
              <a:rPr kumimoji="1" lang="ja-JP" altLang="en-US" sz="1200" dirty="0">
                <a:latin typeface="游ゴシック" panose="020B0400000000000000" pitchFamily="50" charset="-128"/>
                <a:ea typeface="游ゴシック" panose="020B0400000000000000" pitchFamily="50" charset="-128"/>
              </a:rPr>
            </a:br>
            <a:r>
              <a:rPr kumimoji="1" lang="ja-JP" altLang="en-US" sz="1200" dirty="0">
                <a:latin typeface="游ゴシック" panose="020B0400000000000000" pitchFamily="50" charset="-128"/>
                <a:ea typeface="游ゴシック" panose="020B0400000000000000" pitchFamily="50" charset="-128"/>
              </a:rPr>
              <a:t>薄い当事者意識</a:t>
            </a:r>
          </a:p>
        </p:txBody>
      </p:sp>
      <p:sp>
        <p:nvSpPr>
          <p:cNvPr id="29" name="テキスト ボックス 28">
            <a:extLst>
              <a:ext uri="{FF2B5EF4-FFF2-40B4-BE49-F238E27FC236}">
                <a16:creationId xmlns:a16="http://schemas.microsoft.com/office/drawing/2014/main" xmlns="" id="{70513D84-D417-42A8-B1C7-7798EDD87187}"/>
              </a:ext>
            </a:extLst>
          </p:cNvPr>
          <p:cNvSpPr txBox="1"/>
          <p:nvPr/>
        </p:nvSpPr>
        <p:spPr>
          <a:xfrm>
            <a:off x="3858293" y="5461189"/>
            <a:ext cx="2826415" cy="646331"/>
          </a:xfrm>
          <a:prstGeom prst="rect">
            <a:avLst/>
          </a:prstGeom>
          <a:noFill/>
        </p:spPr>
        <p:txBody>
          <a:bodyPr wrap="none" rtlCol="0">
            <a:spAutoFit/>
          </a:bodyPr>
          <a:lstStyle/>
          <a:p>
            <a:pPr marL="171450" indent="-171450">
              <a:buFont typeface="Wingdings" panose="05000000000000000000" pitchFamily="2" charset="2"/>
              <a:buChar char="Ø"/>
            </a:pPr>
            <a:r>
              <a:rPr lang="ja-JP" altLang="en-US" sz="1200" dirty="0">
                <a:latin typeface="游ゴシック" panose="020B0400000000000000" pitchFamily="50" charset="-128"/>
                <a:ea typeface="游ゴシック" panose="020B0400000000000000" pitchFamily="50" charset="-128"/>
              </a:rPr>
              <a:t>発注に直接参加不可能</a:t>
            </a:r>
            <a:endParaRPr kumimoji="1" lang="ja-JP" altLang="en-US" sz="1200" dirty="0">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Ø"/>
            </a:pPr>
            <a:r>
              <a:rPr lang="ja-JP" altLang="en-US" sz="1200" dirty="0">
                <a:latin typeface="游ゴシック" panose="020B0400000000000000" pitchFamily="50" charset="-128"/>
                <a:ea typeface="游ゴシック" panose="020B0400000000000000" pitchFamily="50" charset="-128"/>
              </a:rPr>
              <a:t>使いにくいシステムに「迎合」</a:t>
            </a:r>
          </a:p>
          <a:p>
            <a:pPr marL="171450" indent="-171450">
              <a:buFont typeface="Wingdings" panose="05000000000000000000" pitchFamily="2" charset="2"/>
              <a:buChar char="Ø"/>
            </a:pPr>
            <a:r>
              <a:rPr lang="ja-JP" altLang="en-US" sz="1200" dirty="0">
                <a:latin typeface="游ゴシック" panose="020B0400000000000000" pitchFamily="50" charset="-128"/>
                <a:ea typeface="游ゴシック" panose="020B0400000000000000" pitchFamily="50" charset="-128"/>
              </a:rPr>
              <a:t>使いやすいシステム利用体験の不足</a:t>
            </a:r>
          </a:p>
        </p:txBody>
      </p:sp>
      <p:sp>
        <p:nvSpPr>
          <p:cNvPr id="12" name="テキスト ボックス 11">
            <a:extLst>
              <a:ext uri="{FF2B5EF4-FFF2-40B4-BE49-F238E27FC236}">
                <a16:creationId xmlns:a16="http://schemas.microsoft.com/office/drawing/2014/main" xmlns="" id="{9FD77C83-49CE-4D07-A3EB-23183953FC2B}"/>
              </a:ext>
            </a:extLst>
          </p:cNvPr>
          <p:cNvSpPr txBox="1"/>
          <p:nvPr/>
        </p:nvSpPr>
        <p:spPr>
          <a:xfrm>
            <a:off x="2769075" y="3757021"/>
            <a:ext cx="1005403" cy="584775"/>
          </a:xfrm>
          <a:prstGeom prst="rect">
            <a:avLst/>
          </a:prstGeom>
          <a:noFill/>
        </p:spPr>
        <p:txBody>
          <a:bodyPr wrap="none" rtlCol="0">
            <a:spAutoFit/>
          </a:bodyPr>
          <a:lstStyle/>
          <a:p>
            <a:pPr algn="ctr"/>
            <a:r>
              <a:rPr kumimoji="1" lang="ja-JP" altLang="en-US" sz="1600" dirty="0">
                <a:latin typeface="游ゴシック" panose="020B0400000000000000" pitchFamily="50" charset="-128"/>
                <a:ea typeface="游ゴシック" panose="020B0400000000000000" pitchFamily="50" charset="-128"/>
              </a:rPr>
              <a:t>システム</a:t>
            </a:r>
          </a:p>
          <a:p>
            <a:pPr algn="ctr"/>
            <a:r>
              <a:rPr lang="ja-JP" altLang="en-US" sz="1600" dirty="0">
                <a:latin typeface="游ゴシック" panose="020B0400000000000000" pitchFamily="50" charset="-128"/>
                <a:ea typeface="游ゴシック" panose="020B0400000000000000" pitchFamily="50" charset="-128"/>
              </a:rPr>
              <a:t>の提供</a:t>
            </a:r>
            <a:endParaRPr kumimoji="1" lang="ja-JP" altLang="en-US" sz="1600" dirty="0">
              <a:latin typeface="游ゴシック" panose="020B0400000000000000" pitchFamily="50" charset="-128"/>
              <a:ea typeface="游ゴシック" panose="020B0400000000000000" pitchFamily="50" charset="-128"/>
            </a:endParaRPr>
          </a:p>
        </p:txBody>
      </p:sp>
      <p:sp>
        <p:nvSpPr>
          <p:cNvPr id="13" name="矢印: 右 12">
            <a:extLst>
              <a:ext uri="{FF2B5EF4-FFF2-40B4-BE49-F238E27FC236}">
                <a16:creationId xmlns:a16="http://schemas.microsoft.com/office/drawing/2014/main" xmlns="" id="{8AF2EA65-E036-4B19-A171-082ABCB83FF4}"/>
              </a:ext>
            </a:extLst>
          </p:cNvPr>
          <p:cNvSpPr/>
          <p:nvPr/>
        </p:nvSpPr>
        <p:spPr>
          <a:xfrm rot="2700000">
            <a:off x="2934622" y="3175903"/>
            <a:ext cx="1507848"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xmlns="" id="{7A42DFA9-963D-4F3D-934A-92DE25D025C9}"/>
              </a:ext>
            </a:extLst>
          </p:cNvPr>
          <p:cNvSpPr txBox="1"/>
          <p:nvPr/>
        </p:nvSpPr>
        <p:spPr>
          <a:xfrm>
            <a:off x="3897778" y="1859918"/>
            <a:ext cx="1620957" cy="338554"/>
          </a:xfrm>
          <a:prstGeom prst="rect">
            <a:avLst/>
          </a:prstGeom>
          <a:noFill/>
        </p:spPr>
        <p:txBody>
          <a:bodyPr wrap="none" rtlCol="0">
            <a:spAutoFit/>
          </a:bodyPr>
          <a:lstStyle/>
          <a:p>
            <a:r>
              <a:rPr kumimoji="1" lang="ja-JP" altLang="en-US" sz="1600" dirty="0">
                <a:latin typeface="游ゴシック" panose="020B0400000000000000" pitchFamily="50" charset="-128"/>
                <a:ea typeface="游ゴシック" panose="020B0400000000000000" pitchFamily="50" charset="-128"/>
              </a:rPr>
              <a:t>システムの発注</a:t>
            </a:r>
          </a:p>
        </p:txBody>
      </p:sp>
      <p:sp>
        <p:nvSpPr>
          <p:cNvPr id="15" name="矢印: 右 14">
            <a:extLst>
              <a:ext uri="{FF2B5EF4-FFF2-40B4-BE49-F238E27FC236}">
                <a16:creationId xmlns:a16="http://schemas.microsoft.com/office/drawing/2014/main" xmlns="" id="{0D684026-BDFA-4A92-9418-30ED890A76EB}"/>
              </a:ext>
            </a:extLst>
          </p:cNvPr>
          <p:cNvSpPr/>
          <p:nvPr/>
        </p:nvSpPr>
        <p:spPr>
          <a:xfrm rot="10800000">
            <a:off x="3414714" y="2015539"/>
            <a:ext cx="2290320"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xmlns="" id="{CFD5BFC6-12BC-4F52-AFA5-CD8A212382CA}"/>
              </a:ext>
            </a:extLst>
          </p:cNvPr>
          <p:cNvSpPr txBox="1"/>
          <p:nvPr/>
        </p:nvSpPr>
        <p:spPr>
          <a:xfrm>
            <a:off x="5445433" y="3631219"/>
            <a:ext cx="1005403" cy="830997"/>
          </a:xfrm>
          <a:prstGeom prst="rect">
            <a:avLst/>
          </a:prstGeom>
          <a:noFill/>
        </p:spPr>
        <p:txBody>
          <a:bodyPr wrap="none" rtlCol="0">
            <a:spAutoFit/>
          </a:bodyPr>
          <a:lstStyle/>
          <a:p>
            <a:pPr algn="ctr"/>
            <a:r>
              <a:rPr kumimoji="1" lang="ja-JP" altLang="en-US" sz="1600" dirty="0">
                <a:latin typeface="游ゴシック" panose="020B0400000000000000" pitchFamily="50" charset="-128"/>
                <a:ea typeface="游ゴシック" panose="020B0400000000000000" pitchFamily="50" charset="-128"/>
              </a:rPr>
              <a:t>システム</a:t>
            </a:r>
          </a:p>
          <a:p>
            <a:pPr algn="ctr"/>
            <a:r>
              <a:rPr lang="ja-JP" altLang="en-US" sz="1600" dirty="0">
                <a:latin typeface="游ゴシック" panose="020B0400000000000000" pitchFamily="50" charset="-128"/>
                <a:ea typeface="游ゴシック" panose="020B0400000000000000" pitchFamily="50" charset="-128"/>
              </a:rPr>
              <a:t>に対する</a:t>
            </a:r>
          </a:p>
          <a:p>
            <a:pPr algn="ctr"/>
            <a:r>
              <a:rPr kumimoji="1" lang="ja-JP" altLang="en-US" sz="1600" dirty="0">
                <a:latin typeface="游ゴシック" panose="020B0400000000000000" pitchFamily="50" charset="-128"/>
                <a:ea typeface="游ゴシック" panose="020B0400000000000000" pitchFamily="50" charset="-128"/>
              </a:rPr>
              <a:t>不満</a:t>
            </a:r>
          </a:p>
        </p:txBody>
      </p:sp>
      <p:sp>
        <p:nvSpPr>
          <p:cNvPr id="17" name="矢印: 右 16">
            <a:extLst>
              <a:ext uri="{FF2B5EF4-FFF2-40B4-BE49-F238E27FC236}">
                <a16:creationId xmlns:a16="http://schemas.microsoft.com/office/drawing/2014/main" xmlns="" id="{E2FFF881-E21A-4C67-9D49-63B36172EFC2}"/>
              </a:ext>
            </a:extLst>
          </p:cNvPr>
          <p:cNvSpPr/>
          <p:nvPr/>
        </p:nvSpPr>
        <p:spPr>
          <a:xfrm rot="18900000">
            <a:off x="4773111" y="3175902"/>
            <a:ext cx="1507848"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descr="å£ãããã¼ããã½ã³ã³ã®ã¤ã©ã¹ã">
            <a:extLst>
              <a:ext uri="{FF2B5EF4-FFF2-40B4-BE49-F238E27FC236}">
                <a16:creationId xmlns:a16="http://schemas.microsoft.com/office/drawing/2014/main" xmlns="" id="{E337DC34-8E45-4240-B402-5AC9652614B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0479" y="2428034"/>
            <a:ext cx="691996" cy="732272"/>
          </a:xfrm>
          <a:prstGeom prst="rect">
            <a:avLst/>
          </a:prstGeom>
          <a:noFill/>
          <a:extLst>
            <a:ext uri="{909E8E84-426E-40DD-AFC4-6F175D3DCCD1}">
              <a14:hiddenFill xmlns:a14="http://schemas.microsoft.com/office/drawing/2010/main">
                <a:solidFill>
                  <a:srgbClr val="FFFFFF"/>
                </a:solidFill>
              </a14:hiddenFill>
            </a:ext>
          </a:extLst>
        </p:spPr>
      </p:pic>
      <p:sp>
        <p:nvSpPr>
          <p:cNvPr id="31" name="テキスト ボックス 30">
            <a:extLst>
              <a:ext uri="{FF2B5EF4-FFF2-40B4-BE49-F238E27FC236}">
                <a16:creationId xmlns:a16="http://schemas.microsoft.com/office/drawing/2014/main" xmlns="" id="{B56EC90C-BC23-4CF6-9264-967581D26A54}"/>
              </a:ext>
            </a:extLst>
          </p:cNvPr>
          <p:cNvSpPr txBox="1"/>
          <p:nvPr/>
        </p:nvSpPr>
        <p:spPr>
          <a:xfrm>
            <a:off x="4022157" y="3175007"/>
            <a:ext cx="1261885" cy="523220"/>
          </a:xfrm>
          <a:prstGeom prst="rect">
            <a:avLst/>
          </a:prstGeom>
          <a:noFill/>
        </p:spPr>
        <p:txBody>
          <a:bodyPr wrap="none" rtlCol="0">
            <a:spAutoFit/>
          </a:bodyPr>
          <a:lstStyle/>
          <a:p>
            <a:pPr algn="ctr"/>
            <a:r>
              <a:rPr kumimoji="1" lang="ja-JP" altLang="en-US" sz="1400" dirty="0">
                <a:solidFill>
                  <a:schemeClr val="tx2">
                    <a:lumMod val="50000"/>
                  </a:schemeClr>
                </a:solidFill>
                <a:latin typeface="游ゴシック" panose="020B0400000000000000" pitchFamily="50" charset="-128"/>
                <a:ea typeface="游ゴシック" panose="020B0400000000000000" pitchFamily="50" charset="-128"/>
              </a:rPr>
              <a:t>使いにくい</a:t>
            </a:r>
            <a:br>
              <a:rPr kumimoji="1" lang="ja-JP" altLang="en-US" sz="1400" dirty="0">
                <a:solidFill>
                  <a:schemeClr val="tx2">
                    <a:lumMod val="50000"/>
                  </a:schemeClr>
                </a:solidFill>
                <a:latin typeface="游ゴシック" panose="020B0400000000000000" pitchFamily="50" charset="-128"/>
                <a:ea typeface="游ゴシック" panose="020B0400000000000000" pitchFamily="50" charset="-128"/>
              </a:rPr>
            </a:br>
            <a:r>
              <a:rPr kumimoji="1" lang="ja-JP" altLang="en-US" sz="1400" dirty="0">
                <a:solidFill>
                  <a:schemeClr val="tx2">
                    <a:lumMod val="50000"/>
                  </a:schemeClr>
                </a:solidFill>
                <a:latin typeface="游ゴシック" panose="020B0400000000000000" pitchFamily="50" charset="-128"/>
                <a:ea typeface="游ゴシック" panose="020B0400000000000000" pitchFamily="50" charset="-128"/>
              </a:rPr>
              <a:t>業務システム</a:t>
            </a:r>
          </a:p>
        </p:txBody>
      </p:sp>
      <p:pic>
        <p:nvPicPr>
          <p:cNvPr id="33" name="Picture 14" descr="å½¹è·ã®ããä¼ç¤¾å¡ã®ã¤ã©ã¹ãï¼ç·æ§1ï¼">
            <a:extLst>
              <a:ext uri="{FF2B5EF4-FFF2-40B4-BE49-F238E27FC236}">
                <a16:creationId xmlns:a16="http://schemas.microsoft.com/office/drawing/2014/main" xmlns="" id="{C8196BB8-33D6-4321-A57B-F21D062D52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44684" y="1425321"/>
            <a:ext cx="1063293" cy="1231614"/>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グループ化 29">
            <a:extLst>
              <a:ext uri="{FF2B5EF4-FFF2-40B4-BE49-F238E27FC236}">
                <a16:creationId xmlns:a16="http://schemas.microsoft.com/office/drawing/2014/main" xmlns="" id="{D2E85372-3407-4666-89A1-1505041E8C69}"/>
              </a:ext>
            </a:extLst>
          </p:cNvPr>
          <p:cNvGrpSpPr/>
          <p:nvPr/>
        </p:nvGrpSpPr>
        <p:grpSpPr>
          <a:xfrm>
            <a:off x="453658" y="1235393"/>
            <a:ext cx="1305633" cy="1622131"/>
            <a:chOff x="453658" y="1235393"/>
            <a:chExt cx="1305633" cy="1622131"/>
          </a:xfrm>
        </p:grpSpPr>
        <p:sp>
          <p:nvSpPr>
            <p:cNvPr id="21" name="楕円 20">
              <a:extLst>
                <a:ext uri="{FF2B5EF4-FFF2-40B4-BE49-F238E27FC236}">
                  <a16:creationId xmlns:a16="http://schemas.microsoft.com/office/drawing/2014/main" xmlns="" id="{9B5DA235-00B8-4CD6-A950-5909451C9A37}"/>
                </a:ext>
              </a:extLst>
            </p:cNvPr>
            <p:cNvSpPr/>
            <p:nvPr/>
          </p:nvSpPr>
          <p:spPr>
            <a:xfrm>
              <a:off x="453658" y="1235393"/>
              <a:ext cx="1185008" cy="14116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xmlns="" id="{2AB0E06A-E1BA-4D7E-B5BD-42C21B7AD6F4}"/>
                </a:ext>
              </a:extLst>
            </p:cNvPr>
            <p:cNvSpPr/>
            <p:nvPr/>
          </p:nvSpPr>
          <p:spPr>
            <a:xfrm>
              <a:off x="499059" y="1478766"/>
              <a:ext cx="1260232" cy="1378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50" name="Picture 2" descr="ãã«ã®ã¤ã©ã¹ãï¼å»ºç©ï¼">
            <a:extLst>
              <a:ext uri="{FF2B5EF4-FFF2-40B4-BE49-F238E27FC236}">
                <a16:creationId xmlns:a16="http://schemas.microsoft.com/office/drawing/2014/main" xmlns="" id="{16DD99BD-4756-4BC0-A31B-8B051876335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6472" y="1433349"/>
            <a:ext cx="1073325" cy="121968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ITåæ¹ã®ã¤ã©ã¹ã">
            <a:extLst>
              <a:ext uri="{FF2B5EF4-FFF2-40B4-BE49-F238E27FC236}">
                <a16:creationId xmlns:a16="http://schemas.microsoft.com/office/drawing/2014/main" xmlns="" id="{BF222450-1C00-4B28-98E6-CDD09C039ED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9782" y="1885462"/>
            <a:ext cx="476437" cy="47643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é»åãè¦ããã»ã¼ã«ã¹ãã³ã®ã¤ã©ã¹ãï¼ç·æ§ï¼">
            <a:extLst>
              <a:ext uri="{FF2B5EF4-FFF2-40B4-BE49-F238E27FC236}">
                <a16:creationId xmlns:a16="http://schemas.microsoft.com/office/drawing/2014/main" xmlns="" id="{78A4DBB1-11C4-48AB-96AE-200E136C6D8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49252" y="1524019"/>
            <a:ext cx="372331" cy="417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89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ãã½ã³ã³ãä½¿ãäººã®ã¤ã©ã¹ãï¼å¥³æ§ã»ç¬é¡ï¼">
            <a:extLst>
              <a:ext uri="{FF2B5EF4-FFF2-40B4-BE49-F238E27FC236}">
                <a16:creationId xmlns:a16="http://schemas.microsoft.com/office/drawing/2014/main" xmlns="" id="{3CD443FD-C836-45E4-B520-A4215FAFCA3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23865" y="4684626"/>
            <a:ext cx="867600" cy="126000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xmlns="" id="{8B362D97-0D0B-420A-B5A8-DD35F02C42F8}"/>
              </a:ext>
            </a:extLst>
          </p:cNvPr>
          <p:cNvSpPr>
            <a:spLocks noGrp="1"/>
          </p:cNvSpPr>
          <p:nvPr>
            <p:ph type="sldNum" sz="quarter" idx="10"/>
          </p:nvPr>
        </p:nvSpPr>
        <p:spPr/>
        <p:txBody>
          <a:bodyPr/>
          <a:lstStyle/>
          <a:p>
            <a:fld id="{194B20C9-26D2-4B3D-B0E5-BA1A1EAC872E}" type="slidenum">
              <a:rPr lang="ja-JP" altLang="en-US" smtClean="0"/>
              <a:pPr/>
              <a:t>6</a:t>
            </a:fld>
            <a:endParaRPr lang="ja-JP" altLang="en-US" dirty="0"/>
          </a:p>
        </p:txBody>
      </p:sp>
      <p:sp>
        <p:nvSpPr>
          <p:cNvPr id="9" name="タイトル 8">
            <a:extLst>
              <a:ext uri="{FF2B5EF4-FFF2-40B4-BE49-F238E27FC236}">
                <a16:creationId xmlns:a16="http://schemas.microsoft.com/office/drawing/2014/main" xmlns="" id="{3C3AE5A2-30E2-4509-B318-7A032A1F9636}"/>
              </a:ext>
            </a:extLst>
          </p:cNvPr>
          <p:cNvSpPr>
            <a:spLocks noGrp="1"/>
          </p:cNvSpPr>
          <p:nvPr>
            <p:ph type="title"/>
          </p:nvPr>
        </p:nvSpPr>
        <p:spPr/>
        <p:txBody>
          <a:bodyPr/>
          <a:lstStyle/>
          <a:p>
            <a:r>
              <a:rPr lang="ja-JP" altLang="en-US" dirty="0"/>
              <a:t>これからの営業スタイル</a:t>
            </a:r>
          </a:p>
        </p:txBody>
      </p:sp>
      <p:grpSp>
        <p:nvGrpSpPr>
          <p:cNvPr id="33" name="グループ化 32">
            <a:extLst>
              <a:ext uri="{FF2B5EF4-FFF2-40B4-BE49-F238E27FC236}">
                <a16:creationId xmlns:a16="http://schemas.microsoft.com/office/drawing/2014/main" xmlns="" id="{ABA7CBAE-B5CD-45FD-9EEA-E19B4E43FCB0}"/>
              </a:ext>
            </a:extLst>
          </p:cNvPr>
          <p:cNvGrpSpPr/>
          <p:nvPr/>
        </p:nvGrpSpPr>
        <p:grpSpPr>
          <a:xfrm>
            <a:off x="451647" y="2455164"/>
            <a:ext cx="2398113" cy="1807368"/>
            <a:chOff x="451647" y="2455164"/>
            <a:chExt cx="2398113" cy="1807368"/>
          </a:xfrm>
        </p:grpSpPr>
        <p:pic>
          <p:nvPicPr>
            <p:cNvPr id="34" name="Picture 8" descr="ITåæ¹ã®ã¤ã©ã¹ã">
              <a:extLst>
                <a:ext uri="{FF2B5EF4-FFF2-40B4-BE49-F238E27FC236}">
                  <a16:creationId xmlns:a16="http://schemas.microsoft.com/office/drawing/2014/main" xmlns="" id="{C8A9F8D1-E6F4-4C21-A7B8-A13D7AE0F9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647" y="2954940"/>
              <a:ext cx="1307592" cy="1307592"/>
            </a:xfrm>
            <a:prstGeom prst="rect">
              <a:avLst/>
            </a:prstGeom>
            <a:noFill/>
            <a:extLst>
              <a:ext uri="{909E8E84-426E-40DD-AFC4-6F175D3DCCD1}">
                <a14:hiddenFill xmlns:a14="http://schemas.microsoft.com/office/drawing/2010/main">
                  <a:solidFill>
                    <a:srgbClr val="FFFFFF"/>
                  </a:solidFill>
                </a14:hiddenFill>
              </a:ext>
            </a:extLst>
          </p:spPr>
        </p:pic>
        <p:sp>
          <p:nvSpPr>
            <p:cNvPr id="36" name="楕円 35">
              <a:extLst>
                <a:ext uri="{FF2B5EF4-FFF2-40B4-BE49-F238E27FC236}">
                  <a16:creationId xmlns:a16="http://schemas.microsoft.com/office/drawing/2014/main" xmlns="" id="{07BE59D5-522D-46C2-B096-057773081EF4}"/>
                </a:ext>
              </a:extLst>
            </p:cNvPr>
            <p:cNvSpPr/>
            <p:nvPr/>
          </p:nvSpPr>
          <p:spPr>
            <a:xfrm>
              <a:off x="1459872" y="2455164"/>
              <a:ext cx="1389888" cy="1399032"/>
            </a:xfrm>
            <a:prstGeom prst="ellipse">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游ゴシック" panose="020B0400000000000000" pitchFamily="50" charset="-128"/>
                  <a:ea typeface="游ゴシック" panose="020B0400000000000000" pitchFamily="50" charset="-128"/>
                </a:rPr>
                <a:t>エンジニア</a:t>
              </a:r>
            </a:p>
          </p:txBody>
        </p:sp>
      </p:grpSp>
      <p:sp>
        <p:nvSpPr>
          <p:cNvPr id="40" name="楕円 39">
            <a:extLst>
              <a:ext uri="{FF2B5EF4-FFF2-40B4-BE49-F238E27FC236}">
                <a16:creationId xmlns:a16="http://schemas.microsoft.com/office/drawing/2014/main" xmlns="" id="{7160A721-A2C9-4BFC-B087-540093032C78}"/>
              </a:ext>
            </a:extLst>
          </p:cNvPr>
          <p:cNvSpPr/>
          <p:nvPr/>
        </p:nvSpPr>
        <p:spPr>
          <a:xfrm>
            <a:off x="5815584" y="1591980"/>
            <a:ext cx="1389888" cy="1399032"/>
          </a:xfrm>
          <a:prstGeom prst="ellipse">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b="1" dirty="0">
                <a:latin typeface="游ゴシック" panose="020B0400000000000000" pitchFamily="50" charset="-128"/>
                <a:ea typeface="游ゴシック" panose="020B0400000000000000" pitchFamily="50" charset="-128"/>
              </a:rPr>
              <a:t>情報システム</a:t>
            </a:r>
          </a:p>
          <a:p>
            <a:pPr algn="ctr"/>
            <a:r>
              <a:rPr kumimoji="1" lang="ja-JP" altLang="en-US" sz="1600" b="1" dirty="0">
                <a:latin typeface="游ゴシック" panose="020B0400000000000000" pitchFamily="50" charset="-128"/>
                <a:ea typeface="游ゴシック" panose="020B0400000000000000" pitchFamily="50" charset="-128"/>
              </a:rPr>
              <a:t>部門</a:t>
            </a:r>
          </a:p>
          <a:p>
            <a:pPr algn="ctr"/>
            <a:r>
              <a:rPr lang="ja-JP" altLang="en-US" sz="1600" b="1" dirty="0">
                <a:latin typeface="游ゴシック" panose="020B0400000000000000" pitchFamily="50" charset="-128"/>
                <a:ea typeface="游ゴシック" panose="020B0400000000000000" pitchFamily="50" charset="-128"/>
              </a:rPr>
              <a:t>（発注者）</a:t>
            </a:r>
            <a:endParaRPr kumimoji="1" lang="ja-JP" altLang="en-US" sz="1600" b="1" dirty="0">
              <a:latin typeface="游ゴシック" panose="020B0400000000000000" pitchFamily="50" charset="-128"/>
              <a:ea typeface="游ゴシック" panose="020B0400000000000000" pitchFamily="50" charset="-128"/>
            </a:endParaRPr>
          </a:p>
        </p:txBody>
      </p:sp>
      <p:grpSp>
        <p:nvGrpSpPr>
          <p:cNvPr id="41" name="グループ化 40">
            <a:extLst>
              <a:ext uri="{FF2B5EF4-FFF2-40B4-BE49-F238E27FC236}">
                <a16:creationId xmlns:a16="http://schemas.microsoft.com/office/drawing/2014/main" xmlns="" id="{BE6AC6E2-5F7B-4A42-8081-6C6370DDD5EC}"/>
              </a:ext>
            </a:extLst>
          </p:cNvPr>
          <p:cNvGrpSpPr/>
          <p:nvPr/>
        </p:nvGrpSpPr>
        <p:grpSpPr>
          <a:xfrm>
            <a:off x="941952" y="1584533"/>
            <a:ext cx="4763082" cy="1399032"/>
            <a:chOff x="941952" y="1584533"/>
            <a:chExt cx="4763082" cy="1399032"/>
          </a:xfrm>
        </p:grpSpPr>
        <p:sp>
          <p:nvSpPr>
            <p:cNvPr id="42" name="楕円 41">
              <a:extLst>
                <a:ext uri="{FF2B5EF4-FFF2-40B4-BE49-F238E27FC236}">
                  <a16:creationId xmlns:a16="http://schemas.microsoft.com/office/drawing/2014/main" xmlns="" id="{1A95DABA-A3E9-40FC-B51C-0F8F82ED60A3}"/>
                </a:ext>
              </a:extLst>
            </p:cNvPr>
            <p:cNvSpPr/>
            <p:nvPr/>
          </p:nvSpPr>
          <p:spPr>
            <a:xfrm>
              <a:off x="1938528" y="1584533"/>
              <a:ext cx="1389888" cy="1399032"/>
            </a:xfrm>
            <a:prstGeom prst="ellipse">
              <a:avLst/>
            </a:prstGeom>
            <a:solidFill>
              <a:srgbClr val="FF4938"/>
            </a:solidFill>
            <a:ln w="57150">
              <a:solidFill>
                <a:srgbClr val="A02C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游ゴシック" panose="020B0400000000000000" pitchFamily="50" charset="-128"/>
                  <a:ea typeface="游ゴシック" panose="020B0400000000000000" pitchFamily="50" charset="-128"/>
                </a:rPr>
                <a:t>営業</a:t>
              </a:r>
              <a:endParaRPr kumimoji="1" lang="en-US" altLang="ja-JP" b="1" dirty="0">
                <a:latin typeface="游ゴシック" panose="020B0400000000000000" pitchFamily="50" charset="-128"/>
                <a:ea typeface="游ゴシック" panose="020B0400000000000000" pitchFamily="50" charset="-128"/>
              </a:endParaRPr>
            </a:p>
            <a:p>
              <a:pPr algn="ctr"/>
              <a:r>
                <a:rPr kumimoji="1" lang="ja-JP" altLang="en-US" b="1" dirty="0">
                  <a:latin typeface="游ゴシック" panose="020B0400000000000000" pitchFamily="50" charset="-128"/>
                  <a:ea typeface="游ゴシック" panose="020B0400000000000000" pitchFamily="50" charset="-128"/>
                </a:rPr>
                <a:t>担当者</a:t>
              </a:r>
            </a:p>
          </p:txBody>
        </p:sp>
        <p:sp>
          <p:nvSpPr>
            <p:cNvPr id="43" name="テキスト ボックス 42">
              <a:extLst>
                <a:ext uri="{FF2B5EF4-FFF2-40B4-BE49-F238E27FC236}">
                  <a16:creationId xmlns:a16="http://schemas.microsoft.com/office/drawing/2014/main" xmlns="" id="{6C1749F9-9FEA-4B1D-A2F1-00C63732D0C8}"/>
                </a:ext>
              </a:extLst>
            </p:cNvPr>
            <p:cNvSpPr txBox="1"/>
            <p:nvPr/>
          </p:nvSpPr>
          <p:spPr>
            <a:xfrm>
              <a:off x="4416277" y="1825228"/>
              <a:ext cx="646331"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発注</a:t>
              </a:r>
            </a:p>
          </p:txBody>
        </p:sp>
        <p:pic>
          <p:nvPicPr>
            <p:cNvPr id="44" name="Picture 16" descr="é»åãè¦ããã»ã¼ã«ã¹ãã³ã®ã¤ã©ã¹ãï¼ç·æ§ï¼">
              <a:extLst>
                <a:ext uri="{FF2B5EF4-FFF2-40B4-BE49-F238E27FC236}">
                  <a16:creationId xmlns:a16="http://schemas.microsoft.com/office/drawing/2014/main" xmlns="" id="{9E2452A9-43B8-494D-BFE6-134DEA9F07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1952" y="1700257"/>
              <a:ext cx="1021872" cy="1144955"/>
            </a:xfrm>
            <a:prstGeom prst="rect">
              <a:avLst/>
            </a:prstGeom>
            <a:noFill/>
            <a:extLst>
              <a:ext uri="{909E8E84-426E-40DD-AFC4-6F175D3DCCD1}">
                <a14:hiddenFill xmlns:a14="http://schemas.microsoft.com/office/drawing/2010/main">
                  <a:solidFill>
                    <a:srgbClr val="FFFFFF"/>
                  </a:solidFill>
                </a14:hiddenFill>
              </a:ext>
            </a:extLst>
          </p:spPr>
        </p:pic>
        <p:sp>
          <p:nvSpPr>
            <p:cNvPr id="45" name="矢印: 右 44">
              <a:extLst>
                <a:ext uri="{FF2B5EF4-FFF2-40B4-BE49-F238E27FC236}">
                  <a16:creationId xmlns:a16="http://schemas.microsoft.com/office/drawing/2014/main" xmlns="" id="{43DC7B3D-D301-4DE8-B449-26E00DA381E4}"/>
                </a:ext>
              </a:extLst>
            </p:cNvPr>
            <p:cNvSpPr/>
            <p:nvPr/>
          </p:nvSpPr>
          <p:spPr>
            <a:xfrm rot="10800000">
              <a:off x="3414714" y="2015539"/>
              <a:ext cx="2290320"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xmlns="" id="{45C264E4-F9F1-4E1A-9DBC-2AED03165C7E}"/>
              </a:ext>
            </a:extLst>
          </p:cNvPr>
          <p:cNvGrpSpPr/>
          <p:nvPr/>
        </p:nvGrpSpPr>
        <p:grpSpPr>
          <a:xfrm>
            <a:off x="2979222" y="2697936"/>
            <a:ext cx="2342490" cy="2611455"/>
            <a:chOff x="2979222" y="2697936"/>
            <a:chExt cx="2342490" cy="2611455"/>
          </a:xfrm>
        </p:grpSpPr>
        <p:sp>
          <p:nvSpPr>
            <p:cNvPr id="47" name="テキスト ボックス 46">
              <a:extLst>
                <a:ext uri="{FF2B5EF4-FFF2-40B4-BE49-F238E27FC236}">
                  <a16:creationId xmlns:a16="http://schemas.microsoft.com/office/drawing/2014/main" xmlns="" id="{D8068B2B-8C2D-425E-96E1-797E3C0795DE}"/>
                </a:ext>
              </a:extLst>
            </p:cNvPr>
            <p:cNvSpPr txBox="1"/>
            <p:nvPr/>
          </p:nvSpPr>
          <p:spPr>
            <a:xfrm>
              <a:off x="2979222" y="3429000"/>
              <a:ext cx="646331"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納品</a:t>
              </a:r>
            </a:p>
          </p:txBody>
        </p:sp>
        <p:sp>
          <p:nvSpPr>
            <p:cNvPr id="49" name="楕円 48">
              <a:extLst>
                <a:ext uri="{FF2B5EF4-FFF2-40B4-BE49-F238E27FC236}">
                  <a16:creationId xmlns:a16="http://schemas.microsoft.com/office/drawing/2014/main" xmlns="" id="{D9F84646-CA28-45FB-A76E-42D7B3CF2351}"/>
                </a:ext>
              </a:extLst>
            </p:cNvPr>
            <p:cNvSpPr/>
            <p:nvPr/>
          </p:nvSpPr>
          <p:spPr>
            <a:xfrm>
              <a:off x="3931824" y="3910359"/>
              <a:ext cx="1389888" cy="1399032"/>
            </a:xfrm>
            <a:prstGeom prst="ellipse">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游ゴシック" panose="020B0400000000000000" pitchFamily="50" charset="-128"/>
                  <a:ea typeface="游ゴシック" panose="020B0400000000000000" pitchFamily="50" charset="-128"/>
                </a:rPr>
                <a:t>一般社員</a:t>
              </a:r>
            </a:p>
            <a:p>
              <a:pPr algn="ctr"/>
              <a:r>
                <a:rPr lang="ja-JP" altLang="en-US" b="1" dirty="0">
                  <a:latin typeface="游ゴシック" panose="020B0400000000000000" pitchFamily="50" charset="-128"/>
                  <a:ea typeface="游ゴシック" panose="020B0400000000000000" pitchFamily="50" charset="-128"/>
                </a:rPr>
                <a:t>（ユーザー）</a:t>
              </a:r>
              <a:endParaRPr kumimoji="1" lang="ja-JP" altLang="en-US" b="1" dirty="0">
                <a:latin typeface="游ゴシック" panose="020B0400000000000000" pitchFamily="50" charset="-128"/>
                <a:ea typeface="游ゴシック" panose="020B0400000000000000" pitchFamily="50" charset="-128"/>
              </a:endParaRPr>
            </a:p>
          </p:txBody>
        </p:sp>
        <p:sp>
          <p:nvSpPr>
            <p:cNvPr id="51" name="矢印: 右 50">
              <a:extLst>
                <a:ext uri="{FF2B5EF4-FFF2-40B4-BE49-F238E27FC236}">
                  <a16:creationId xmlns:a16="http://schemas.microsoft.com/office/drawing/2014/main" xmlns="" id="{B430F0D0-9752-4CD2-809C-49C8104DDF82}"/>
                </a:ext>
              </a:extLst>
            </p:cNvPr>
            <p:cNvSpPr/>
            <p:nvPr/>
          </p:nvSpPr>
          <p:spPr>
            <a:xfrm rot="2700000">
              <a:off x="2934622" y="3175903"/>
              <a:ext cx="1507848"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a:extLst>
              <a:ext uri="{FF2B5EF4-FFF2-40B4-BE49-F238E27FC236}">
                <a16:creationId xmlns:a16="http://schemas.microsoft.com/office/drawing/2014/main" xmlns="" id="{E9A3DE99-75C5-4BE9-905C-DD6D48B0C371}"/>
              </a:ext>
            </a:extLst>
          </p:cNvPr>
          <p:cNvGrpSpPr/>
          <p:nvPr/>
        </p:nvGrpSpPr>
        <p:grpSpPr>
          <a:xfrm>
            <a:off x="4773111" y="3175902"/>
            <a:ext cx="1674981" cy="878462"/>
            <a:chOff x="4773111" y="3175902"/>
            <a:chExt cx="1674981" cy="878462"/>
          </a:xfrm>
        </p:grpSpPr>
        <p:sp>
          <p:nvSpPr>
            <p:cNvPr id="53" name="テキスト ボックス 52">
              <a:extLst>
                <a:ext uri="{FF2B5EF4-FFF2-40B4-BE49-F238E27FC236}">
                  <a16:creationId xmlns:a16="http://schemas.microsoft.com/office/drawing/2014/main" xmlns="" id="{E2A8578C-FCB7-430D-B860-C04FCB90CD8D}"/>
                </a:ext>
              </a:extLst>
            </p:cNvPr>
            <p:cNvSpPr txBox="1"/>
            <p:nvPr/>
          </p:nvSpPr>
          <p:spPr>
            <a:xfrm>
              <a:off x="5340096" y="3685032"/>
              <a:ext cx="1107996"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クレーム</a:t>
              </a:r>
            </a:p>
          </p:txBody>
        </p:sp>
        <p:sp>
          <p:nvSpPr>
            <p:cNvPr id="54" name="矢印: 右 53">
              <a:extLst>
                <a:ext uri="{FF2B5EF4-FFF2-40B4-BE49-F238E27FC236}">
                  <a16:creationId xmlns:a16="http://schemas.microsoft.com/office/drawing/2014/main" xmlns="" id="{B059DE8D-635F-4CA9-90F2-05DB27B1FB9F}"/>
                </a:ext>
              </a:extLst>
            </p:cNvPr>
            <p:cNvSpPr/>
            <p:nvPr/>
          </p:nvSpPr>
          <p:spPr>
            <a:xfrm rot="18900000">
              <a:off x="4773111" y="3175902"/>
              <a:ext cx="1507848"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xmlns="" id="{09C65CC9-8687-4293-95A3-01EDC0B96B63}"/>
              </a:ext>
            </a:extLst>
          </p:cNvPr>
          <p:cNvGrpSpPr/>
          <p:nvPr/>
        </p:nvGrpSpPr>
        <p:grpSpPr>
          <a:xfrm>
            <a:off x="609601" y="824708"/>
            <a:ext cx="8082752" cy="2506654"/>
            <a:chOff x="609601" y="5723451"/>
            <a:chExt cx="8082752" cy="2506654"/>
          </a:xfrm>
        </p:grpSpPr>
        <p:sp>
          <p:nvSpPr>
            <p:cNvPr id="4" name="四角形: 角を丸くする 3">
              <a:extLst>
                <a:ext uri="{FF2B5EF4-FFF2-40B4-BE49-F238E27FC236}">
                  <a16:creationId xmlns:a16="http://schemas.microsoft.com/office/drawing/2014/main" xmlns="" id="{D176816A-57CF-4B7E-AE25-9AF0708292DF}"/>
                </a:ext>
              </a:extLst>
            </p:cNvPr>
            <p:cNvSpPr/>
            <p:nvPr/>
          </p:nvSpPr>
          <p:spPr>
            <a:xfrm>
              <a:off x="609601" y="6105777"/>
              <a:ext cx="8082752" cy="2124328"/>
            </a:xfrm>
            <a:prstGeom prst="roundRect">
              <a:avLst>
                <a:gd name="adj" fmla="val 9600"/>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xmlns="" id="{6583CA9E-6A71-48B7-AE58-DEC318B9FD24}"/>
                </a:ext>
              </a:extLst>
            </p:cNvPr>
            <p:cNvSpPr txBox="1"/>
            <p:nvPr/>
          </p:nvSpPr>
          <p:spPr>
            <a:xfrm>
              <a:off x="3282237" y="5723451"/>
              <a:ext cx="2492990" cy="400110"/>
            </a:xfrm>
            <a:prstGeom prst="rect">
              <a:avLst/>
            </a:prstGeom>
            <a:noFill/>
          </p:spPr>
          <p:txBody>
            <a:bodyPr wrap="none" rtlCol="0">
              <a:spAutoFit/>
            </a:bodyPr>
            <a:lstStyle/>
            <a:p>
              <a:r>
                <a:rPr kumimoji="1" lang="ja-JP" altLang="en-US" sz="2000" b="1" dirty="0">
                  <a:solidFill>
                    <a:srgbClr val="FF0000"/>
                  </a:solidFill>
                  <a:latin typeface="游ゴシック" panose="020B0400000000000000" pitchFamily="50" charset="-128"/>
                  <a:ea typeface="游ゴシック" panose="020B0400000000000000" pitchFamily="50" charset="-128"/>
                </a:rPr>
                <a:t>ソリューション営業</a:t>
              </a:r>
            </a:p>
          </p:txBody>
        </p:sp>
        <p:sp>
          <p:nvSpPr>
            <p:cNvPr id="32" name="テキスト ボックス 31">
              <a:extLst>
                <a:ext uri="{FF2B5EF4-FFF2-40B4-BE49-F238E27FC236}">
                  <a16:creationId xmlns:a16="http://schemas.microsoft.com/office/drawing/2014/main" xmlns="" id="{DF6911FF-AD85-49C6-B3FE-E9DA8CD15B87}"/>
                </a:ext>
              </a:extLst>
            </p:cNvPr>
            <p:cNvSpPr txBox="1"/>
            <p:nvPr/>
          </p:nvSpPr>
          <p:spPr>
            <a:xfrm>
              <a:off x="3327058" y="6165930"/>
              <a:ext cx="2031325"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ニーズを引き出す</a:t>
              </a:r>
            </a:p>
          </p:txBody>
        </p:sp>
        <p:sp>
          <p:nvSpPr>
            <p:cNvPr id="2" name="矢印: ストライプ 1">
              <a:extLst>
                <a:ext uri="{FF2B5EF4-FFF2-40B4-BE49-F238E27FC236}">
                  <a16:creationId xmlns:a16="http://schemas.microsoft.com/office/drawing/2014/main" xmlns="" id="{A712996F-5558-4B05-8CA6-4D8EBC41759B}"/>
                </a:ext>
              </a:extLst>
            </p:cNvPr>
            <p:cNvSpPr/>
            <p:nvPr/>
          </p:nvSpPr>
          <p:spPr>
            <a:xfrm>
              <a:off x="3465387" y="6338949"/>
              <a:ext cx="2350197" cy="489790"/>
            </a:xfrm>
            <a:prstGeom prst="stripedRightArrow">
              <a:avLst>
                <a:gd name="adj1" fmla="val 42626"/>
                <a:gd name="adj2" fmla="val 1049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6" name="Picture 14" descr="å½¹è·ã®ããä¼ç¤¾å¡ã®ã¤ã©ã¹ãï¼ç·æ§1ï¼">
            <a:extLst>
              <a:ext uri="{FF2B5EF4-FFF2-40B4-BE49-F238E27FC236}">
                <a16:creationId xmlns:a16="http://schemas.microsoft.com/office/drawing/2014/main" xmlns="" id="{4805FB58-DAF2-447D-B0F7-FC96A775C72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44684" y="1425321"/>
            <a:ext cx="1063293" cy="123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82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 descr="ãã½ã³ã³ãä½¿ãä¼ç¤¾å¡ã®ã¤ã©ã¹ãï¼å¥³æ§ã»ç¬ã£ãé¡ï¼">
            <a:extLst>
              <a:ext uri="{FF2B5EF4-FFF2-40B4-BE49-F238E27FC236}">
                <a16:creationId xmlns:a16="http://schemas.microsoft.com/office/drawing/2014/main" xmlns="" id="{24CDFB32-08D1-464D-83BB-AD971FAE3D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31889" y="4684627"/>
            <a:ext cx="867600" cy="126000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xmlns="" id="{8B362D97-0D0B-420A-B5A8-DD35F02C42F8}"/>
              </a:ext>
            </a:extLst>
          </p:cNvPr>
          <p:cNvSpPr>
            <a:spLocks noGrp="1"/>
          </p:cNvSpPr>
          <p:nvPr>
            <p:ph type="sldNum" sz="quarter" idx="10"/>
          </p:nvPr>
        </p:nvSpPr>
        <p:spPr/>
        <p:txBody>
          <a:bodyPr/>
          <a:lstStyle/>
          <a:p>
            <a:fld id="{194B20C9-26D2-4B3D-B0E5-BA1A1EAC872E}" type="slidenum">
              <a:rPr lang="ja-JP" altLang="en-US" smtClean="0"/>
              <a:pPr/>
              <a:t>7</a:t>
            </a:fld>
            <a:endParaRPr lang="ja-JP" altLang="en-US" dirty="0"/>
          </a:p>
        </p:txBody>
      </p:sp>
      <p:sp>
        <p:nvSpPr>
          <p:cNvPr id="23" name="タイトル 22">
            <a:extLst>
              <a:ext uri="{FF2B5EF4-FFF2-40B4-BE49-F238E27FC236}">
                <a16:creationId xmlns:a16="http://schemas.microsoft.com/office/drawing/2014/main" xmlns="" id="{7AB88DB8-B600-43A4-8150-2A3A0EDE6ED0}"/>
              </a:ext>
            </a:extLst>
          </p:cNvPr>
          <p:cNvSpPr>
            <a:spLocks noGrp="1"/>
          </p:cNvSpPr>
          <p:nvPr>
            <p:ph type="title"/>
          </p:nvPr>
        </p:nvSpPr>
        <p:spPr/>
        <p:txBody>
          <a:bodyPr/>
          <a:lstStyle/>
          <a:p>
            <a:r>
              <a:rPr lang="ja-JP" altLang="en-US" dirty="0"/>
              <a:t>これからの営業スタイル</a:t>
            </a:r>
          </a:p>
        </p:txBody>
      </p:sp>
      <p:grpSp>
        <p:nvGrpSpPr>
          <p:cNvPr id="33" name="グループ化 32">
            <a:extLst>
              <a:ext uri="{FF2B5EF4-FFF2-40B4-BE49-F238E27FC236}">
                <a16:creationId xmlns:a16="http://schemas.microsoft.com/office/drawing/2014/main" xmlns="" id="{C48D4541-4466-44D9-95B6-AFD8F541B3D6}"/>
              </a:ext>
            </a:extLst>
          </p:cNvPr>
          <p:cNvGrpSpPr/>
          <p:nvPr/>
        </p:nvGrpSpPr>
        <p:grpSpPr>
          <a:xfrm>
            <a:off x="451647" y="2455164"/>
            <a:ext cx="2398113" cy="1807368"/>
            <a:chOff x="451647" y="2455164"/>
            <a:chExt cx="2398113" cy="1807368"/>
          </a:xfrm>
        </p:grpSpPr>
        <p:pic>
          <p:nvPicPr>
            <p:cNvPr id="34" name="Picture 8" descr="ITåæ¹ã®ã¤ã©ã¹ã">
              <a:extLst>
                <a:ext uri="{FF2B5EF4-FFF2-40B4-BE49-F238E27FC236}">
                  <a16:creationId xmlns:a16="http://schemas.microsoft.com/office/drawing/2014/main" xmlns="" id="{7318CC29-1B3E-4AE9-AA45-D0A446511C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647" y="2954940"/>
              <a:ext cx="1307592" cy="1307592"/>
            </a:xfrm>
            <a:prstGeom prst="rect">
              <a:avLst/>
            </a:prstGeom>
            <a:noFill/>
            <a:extLst>
              <a:ext uri="{909E8E84-426E-40DD-AFC4-6F175D3DCCD1}">
                <a14:hiddenFill xmlns:a14="http://schemas.microsoft.com/office/drawing/2010/main">
                  <a:solidFill>
                    <a:srgbClr val="FFFFFF"/>
                  </a:solidFill>
                </a14:hiddenFill>
              </a:ext>
            </a:extLst>
          </p:spPr>
        </p:pic>
        <p:sp>
          <p:nvSpPr>
            <p:cNvPr id="35" name="楕円 34">
              <a:extLst>
                <a:ext uri="{FF2B5EF4-FFF2-40B4-BE49-F238E27FC236}">
                  <a16:creationId xmlns:a16="http://schemas.microsoft.com/office/drawing/2014/main" xmlns="" id="{954CE388-751C-4726-8D34-3BC4538D6561}"/>
                </a:ext>
              </a:extLst>
            </p:cNvPr>
            <p:cNvSpPr/>
            <p:nvPr/>
          </p:nvSpPr>
          <p:spPr>
            <a:xfrm>
              <a:off x="1459872" y="2455164"/>
              <a:ext cx="1389888" cy="1399032"/>
            </a:xfrm>
            <a:prstGeom prst="ellipse">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游ゴシック" panose="020B0400000000000000" pitchFamily="50" charset="-128"/>
                  <a:ea typeface="游ゴシック" panose="020B0400000000000000" pitchFamily="50" charset="-128"/>
                </a:rPr>
                <a:t>エンジニア</a:t>
              </a:r>
            </a:p>
          </p:txBody>
        </p:sp>
      </p:grpSp>
      <p:grpSp>
        <p:nvGrpSpPr>
          <p:cNvPr id="36" name="グループ化 35">
            <a:extLst>
              <a:ext uri="{FF2B5EF4-FFF2-40B4-BE49-F238E27FC236}">
                <a16:creationId xmlns:a16="http://schemas.microsoft.com/office/drawing/2014/main" xmlns="" id="{71A938F4-26B2-4D62-930F-4F50B3FDC246}"/>
              </a:ext>
            </a:extLst>
          </p:cNvPr>
          <p:cNvGrpSpPr/>
          <p:nvPr/>
        </p:nvGrpSpPr>
        <p:grpSpPr>
          <a:xfrm>
            <a:off x="5815584" y="1425321"/>
            <a:ext cx="2492393" cy="1565691"/>
            <a:chOff x="5815584" y="1425321"/>
            <a:chExt cx="2492393" cy="1565691"/>
          </a:xfrm>
        </p:grpSpPr>
        <p:pic>
          <p:nvPicPr>
            <p:cNvPr id="37" name="Picture 14" descr="å½¹è·ã®ããä¼ç¤¾å¡ã®ã¤ã©ã¹ãï¼ç·æ§1ï¼">
              <a:extLst>
                <a:ext uri="{FF2B5EF4-FFF2-40B4-BE49-F238E27FC236}">
                  <a16:creationId xmlns:a16="http://schemas.microsoft.com/office/drawing/2014/main" xmlns="" id="{A0201FE7-4506-4CE9-8E0F-A15DEF2DF56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44684" y="1425321"/>
              <a:ext cx="1063293" cy="1231614"/>
            </a:xfrm>
            <a:prstGeom prst="rect">
              <a:avLst/>
            </a:prstGeom>
            <a:noFill/>
            <a:extLst>
              <a:ext uri="{909E8E84-426E-40DD-AFC4-6F175D3DCCD1}">
                <a14:hiddenFill xmlns:a14="http://schemas.microsoft.com/office/drawing/2010/main">
                  <a:solidFill>
                    <a:srgbClr val="FFFFFF"/>
                  </a:solidFill>
                </a14:hiddenFill>
              </a:ext>
            </a:extLst>
          </p:spPr>
        </p:pic>
        <p:sp>
          <p:nvSpPr>
            <p:cNvPr id="38" name="楕円 37">
              <a:extLst>
                <a:ext uri="{FF2B5EF4-FFF2-40B4-BE49-F238E27FC236}">
                  <a16:creationId xmlns:a16="http://schemas.microsoft.com/office/drawing/2014/main" xmlns="" id="{7BBA6DA2-93F6-4D2C-BD64-5B3ABA1A17D6}"/>
                </a:ext>
              </a:extLst>
            </p:cNvPr>
            <p:cNvSpPr/>
            <p:nvPr/>
          </p:nvSpPr>
          <p:spPr>
            <a:xfrm>
              <a:off x="5815584" y="1591980"/>
              <a:ext cx="1389888" cy="1399032"/>
            </a:xfrm>
            <a:prstGeom prst="ellipse">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600" b="1" dirty="0">
                  <a:latin typeface="游ゴシック" panose="020B0400000000000000" pitchFamily="50" charset="-128"/>
                  <a:ea typeface="游ゴシック" panose="020B0400000000000000" pitchFamily="50" charset="-128"/>
                </a:rPr>
                <a:t>情報システム</a:t>
              </a:r>
            </a:p>
            <a:p>
              <a:pPr algn="ctr"/>
              <a:r>
                <a:rPr kumimoji="1" lang="ja-JP" altLang="en-US" sz="1600" b="1" dirty="0">
                  <a:latin typeface="游ゴシック" panose="020B0400000000000000" pitchFamily="50" charset="-128"/>
                  <a:ea typeface="游ゴシック" panose="020B0400000000000000" pitchFamily="50" charset="-128"/>
                </a:rPr>
                <a:t>部門</a:t>
              </a:r>
            </a:p>
            <a:p>
              <a:pPr algn="ctr"/>
              <a:r>
                <a:rPr lang="ja-JP" altLang="en-US" sz="1600" b="1" dirty="0">
                  <a:latin typeface="游ゴシック" panose="020B0400000000000000" pitchFamily="50" charset="-128"/>
                  <a:ea typeface="游ゴシック" panose="020B0400000000000000" pitchFamily="50" charset="-128"/>
                </a:rPr>
                <a:t>（発注者）</a:t>
              </a:r>
              <a:endParaRPr kumimoji="1" lang="ja-JP" altLang="en-US" sz="1600" b="1" dirty="0">
                <a:latin typeface="游ゴシック" panose="020B0400000000000000" pitchFamily="50" charset="-128"/>
                <a:ea typeface="游ゴシック" panose="020B0400000000000000" pitchFamily="50" charset="-128"/>
              </a:endParaRPr>
            </a:p>
          </p:txBody>
        </p:sp>
      </p:grpSp>
      <p:grpSp>
        <p:nvGrpSpPr>
          <p:cNvPr id="39" name="グループ化 38">
            <a:extLst>
              <a:ext uri="{FF2B5EF4-FFF2-40B4-BE49-F238E27FC236}">
                <a16:creationId xmlns:a16="http://schemas.microsoft.com/office/drawing/2014/main" xmlns="" id="{BE0E5132-1103-497B-8FA9-9F2AF44152C7}"/>
              </a:ext>
            </a:extLst>
          </p:cNvPr>
          <p:cNvGrpSpPr/>
          <p:nvPr/>
        </p:nvGrpSpPr>
        <p:grpSpPr>
          <a:xfrm>
            <a:off x="941952" y="1584533"/>
            <a:ext cx="4763082" cy="1399032"/>
            <a:chOff x="941952" y="1584533"/>
            <a:chExt cx="4763082" cy="1399032"/>
          </a:xfrm>
        </p:grpSpPr>
        <p:sp>
          <p:nvSpPr>
            <p:cNvPr id="40" name="楕円 39">
              <a:extLst>
                <a:ext uri="{FF2B5EF4-FFF2-40B4-BE49-F238E27FC236}">
                  <a16:creationId xmlns:a16="http://schemas.microsoft.com/office/drawing/2014/main" xmlns="" id="{18C09B9A-84DD-4C5A-BDF4-792EE089E07D}"/>
                </a:ext>
              </a:extLst>
            </p:cNvPr>
            <p:cNvSpPr/>
            <p:nvPr/>
          </p:nvSpPr>
          <p:spPr>
            <a:xfrm>
              <a:off x="1938528" y="1584533"/>
              <a:ext cx="1389888" cy="1399032"/>
            </a:xfrm>
            <a:prstGeom prst="ellipse">
              <a:avLst/>
            </a:prstGeom>
            <a:solidFill>
              <a:srgbClr val="FF4938"/>
            </a:solidFill>
            <a:ln w="57150">
              <a:solidFill>
                <a:srgbClr val="A02C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游ゴシック" panose="020B0400000000000000" pitchFamily="50" charset="-128"/>
                  <a:ea typeface="游ゴシック" panose="020B0400000000000000" pitchFamily="50" charset="-128"/>
                </a:rPr>
                <a:t>営業</a:t>
              </a:r>
              <a:endParaRPr kumimoji="1" lang="en-US" altLang="ja-JP" b="1" dirty="0">
                <a:latin typeface="游ゴシック" panose="020B0400000000000000" pitchFamily="50" charset="-128"/>
                <a:ea typeface="游ゴシック" panose="020B0400000000000000" pitchFamily="50" charset="-128"/>
              </a:endParaRPr>
            </a:p>
            <a:p>
              <a:pPr algn="ctr"/>
              <a:r>
                <a:rPr kumimoji="1" lang="ja-JP" altLang="en-US" b="1" dirty="0">
                  <a:latin typeface="游ゴシック" panose="020B0400000000000000" pitchFamily="50" charset="-128"/>
                  <a:ea typeface="游ゴシック" panose="020B0400000000000000" pitchFamily="50" charset="-128"/>
                </a:rPr>
                <a:t>担当者</a:t>
              </a:r>
            </a:p>
          </p:txBody>
        </p:sp>
        <p:sp>
          <p:nvSpPr>
            <p:cNvPr id="41" name="テキスト ボックス 40">
              <a:extLst>
                <a:ext uri="{FF2B5EF4-FFF2-40B4-BE49-F238E27FC236}">
                  <a16:creationId xmlns:a16="http://schemas.microsoft.com/office/drawing/2014/main" xmlns="" id="{46969D2B-F847-4647-9B43-041B679F6D94}"/>
                </a:ext>
              </a:extLst>
            </p:cNvPr>
            <p:cNvSpPr txBox="1"/>
            <p:nvPr/>
          </p:nvSpPr>
          <p:spPr>
            <a:xfrm>
              <a:off x="4416277" y="1825228"/>
              <a:ext cx="646331"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発注</a:t>
              </a:r>
            </a:p>
          </p:txBody>
        </p:sp>
        <p:pic>
          <p:nvPicPr>
            <p:cNvPr id="42" name="Picture 16" descr="é»åãè¦ããã»ã¼ã«ã¹ãã³ã®ã¤ã©ã¹ãï¼ç·æ§ï¼">
              <a:extLst>
                <a:ext uri="{FF2B5EF4-FFF2-40B4-BE49-F238E27FC236}">
                  <a16:creationId xmlns:a16="http://schemas.microsoft.com/office/drawing/2014/main" xmlns="" id="{BB98186E-15BF-439F-A427-05600DC743B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1952" y="1700257"/>
              <a:ext cx="1021872" cy="1144955"/>
            </a:xfrm>
            <a:prstGeom prst="rect">
              <a:avLst/>
            </a:prstGeom>
            <a:noFill/>
            <a:extLst>
              <a:ext uri="{909E8E84-426E-40DD-AFC4-6F175D3DCCD1}">
                <a14:hiddenFill xmlns:a14="http://schemas.microsoft.com/office/drawing/2010/main">
                  <a:solidFill>
                    <a:srgbClr val="FFFFFF"/>
                  </a:solidFill>
                </a14:hiddenFill>
              </a:ext>
            </a:extLst>
          </p:spPr>
        </p:pic>
        <p:sp>
          <p:nvSpPr>
            <p:cNvPr id="43" name="矢印: 右 42">
              <a:extLst>
                <a:ext uri="{FF2B5EF4-FFF2-40B4-BE49-F238E27FC236}">
                  <a16:creationId xmlns:a16="http://schemas.microsoft.com/office/drawing/2014/main" xmlns="" id="{B47E855B-A73B-4008-8BA4-6A2A0A0F036B}"/>
                </a:ext>
              </a:extLst>
            </p:cNvPr>
            <p:cNvSpPr/>
            <p:nvPr/>
          </p:nvSpPr>
          <p:spPr>
            <a:xfrm rot="10800000">
              <a:off x="3414714" y="2015539"/>
              <a:ext cx="2290320"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a:extLst>
              <a:ext uri="{FF2B5EF4-FFF2-40B4-BE49-F238E27FC236}">
                <a16:creationId xmlns:a16="http://schemas.microsoft.com/office/drawing/2014/main" xmlns="" id="{9CE1B7A9-A1E5-472D-84FC-F3CE0F36B09B}"/>
              </a:ext>
            </a:extLst>
          </p:cNvPr>
          <p:cNvGrpSpPr/>
          <p:nvPr/>
        </p:nvGrpSpPr>
        <p:grpSpPr>
          <a:xfrm>
            <a:off x="2979222" y="2697936"/>
            <a:ext cx="2342490" cy="2611455"/>
            <a:chOff x="2979222" y="2697936"/>
            <a:chExt cx="2342490" cy="2611455"/>
          </a:xfrm>
        </p:grpSpPr>
        <p:sp>
          <p:nvSpPr>
            <p:cNvPr id="45" name="テキスト ボックス 44">
              <a:extLst>
                <a:ext uri="{FF2B5EF4-FFF2-40B4-BE49-F238E27FC236}">
                  <a16:creationId xmlns:a16="http://schemas.microsoft.com/office/drawing/2014/main" xmlns="" id="{B38A36F8-D0B7-4B89-81A8-A38B01A1E5C5}"/>
                </a:ext>
              </a:extLst>
            </p:cNvPr>
            <p:cNvSpPr txBox="1"/>
            <p:nvPr/>
          </p:nvSpPr>
          <p:spPr>
            <a:xfrm>
              <a:off x="2979222" y="3429000"/>
              <a:ext cx="646331"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納品</a:t>
              </a:r>
            </a:p>
          </p:txBody>
        </p:sp>
        <p:sp>
          <p:nvSpPr>
            <p:cNvPr id="46" name="楕円 45">
              <a:extLst>
                <a:ext uri="{FF2B5EF4-FFF2-40B4-BE49-F238E27FC236}">
                  <a16:creationId xmlns:a16="http://schemas.microsoft.com/office/drawing/2014/main" xmlns="" id="{C9DB7803-4B9D-4430-9A96-CB8840E717BE}"/>
                </a:ext>
              </a:extLst>
            </p:cNvPr>
            <p:cNvSpPr/>
            <p:nvPr/>
          </p:nvSpPr>
          <p:spPr>
            <a:xfrm>
              <a:off x="3931824" y="3910359"/>
              <a:ext cx="1389888" cy="1399032"/>
            </a:xfrm>
            <a:prstGeom prst="ellipse">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b="1" dirty="0">
                  <a:latin typeface="游ゴシック" panose="020B0400000000000000" pitchFamily="50" charset="-128"/>
                  <a:ea typeface="游ゴシック" panose="020B0400000000000000" pitchFamily="50" charset="-128"/>
                </a:rPr>
                <a:t>一般社員</a:t>
              </a:r>
            </a:p>
            <a:p>
              <a:pPr algn="ctr"/>
              <a:r>
                <a:rPr lang="ja-JP" altLang="en-US" b="1" dirty="0">
                  <a:latin typeface="游ゴシック" panose="020B0400000000000000" pitchFamily="50" charset="-128"/>
                  <a:ea typeface="游ゴシック" panose="020B0400000000000000" pitchFamily="50" charset="-128"/>
                </a:rPr>
                <a:t>（ユーザー）</a:t>
              </a:r>
              <a:endParaRPr kumimoji="1" lang="ja-JP" altLang="en-US" b="1" dirty="0">
                <a:latin typeface="游ゴシック" panose="020B0400000000000000" pitchFamily="50" charset="-128"/>
                <a:ea typeface="游ゴシック" panose="020B0400000000000000" pitchFamily="50" charset="-128"/>
              </a:endParaRPr>
            </a:p>
          </p:txBody>
        </p:sp>
        <p:sp>
          <p:nvSpPr>
            <p:cNvPr id="48" name="矢印: 右 47">
              <a:extLst>
                <a:ext uri="{FF2B5EF4-FFF2-40B4-BE49-F238E27FC236}">
                  <a16:creationId xmlns:a16="http://schemas.microsoft.com/office/drawing/2014/main" xmlns="" id="{6F7BD0DA-23C7-4E0C-B3B6-2240AD8C4335}"/>
                </a:ext>
              </a:extLst>
            </p:cNvPr>
            <p:cNvSpPr/>
            <p:nvPr/>
          </p:nvSpPr>
          <p:spPr>
            <a:xfrm rot="2700000">
              <a:off x="2934622" y="3175903"/>
              <a:ext cx="1507848"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xmlns="" id="{029F418E-85F1-4477-A279-3CC4C9CA798C}"/>
              </a:ext>
            </a:extLst>
          </p:cNvPr>
          <p:cNvGrpSpPr/>
          <p:nvPr/>
        </p:nvGrpSpPr>
        <p:grpSpPr>
          <a:xfrm>
            <a:off x="4773111" y="3175902"/>
            <a:ext cx="1674981" cy="878462"/>
            <a:chOff x="4773111" y="3175902"/>
            <a:chExt cx="1674981" cy="878462"/>
          </a:xfrm>
        </p:grpSpPr>
        <p:sp>
          <p:nvSpPr>
            <p:cNvPr id="50" name="テキスト ボックス 49">
              <a:extLst>
                <a:ext uri="{FF2B5EF4-FFF2-40B4-BE49-F238E27FC236}">
                  <a16:creationId xmlns:a16="http://schemas.microsoft.com/office/drawing/2014/main" xmlns="" id="{7D55F8F9-5E6E-43B0-AB39-16434BBEA4E3}"/>
                </a:ext>
              </a:extLst>
            </p:cNvPr>
            <p:cNvSpPr txBox="1"/>
            <p:nvPr/>
          </p:nvSpPr>
          <p:spPr>
            <a:xfrm>
              <a:off x="5340096" y="3685032"/>
              <a:ext cx="1107996"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クレーム</a:t>
              </a:r>
            </a:p>
          </p:txBody>
        </p:sp>
        <p:sp>
          <p:nvSpPr>
            <p:cNvPr id="51" name="矢印: 右 50">
              <a:extLst>
                <a:ext uri="{FF2B5EF4-FFF2-40B4-BE49-F238E27FC236}">
                  <a16:creationId xmlns:a16="http://schemas.microsoft.com/office/drawing/2014/main" xmlns="" id="{85225D43-57BA-4FF6-B485-7575D63F00C7}"/>
                </a:ext>
              </a:extLst>
            </p:cNvPr>
            <p:cNvSpPr/>
            <p:nvPr/>
          </p:nvSpPr>
          <p:spPr>
            <a:xfrm rot="18900000">
              <a:off x="4773111" y="3175902"/>
              <a:ext cx="1507848" cy="551914"/>
            </a:xfrm>
            <a:prstGeom prst="rightArrow">
              <a:avLst>
                <a:gd name="adj1" fmla="val 35593"/>
                <a:gd name="adj2" fmla="val 93667"/>
              </a:avLst>
            </a:prstGeom>
            <a:solidFill>
              <a:srgbClr val="FED2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a:extLst>
              <a:ext uri="{FF2B5EF4-FFF2-40B4-BE49-F238E27FC236}">
                <a16:creationId xmlns:a16="http://schemas.microsoft.com/office/drawing/2014/main" xmlns="" id="{33D3C775-10E7-4208-91F8-6088986558D9}"/>
              </a:ext>
            </a:extLst>
          </p:cNvPr>
          <p:cNvGrpSpPr/>
          <p:nvPr/>
        </p:nvGrpSpPr>
        <p:grpSpPr>
          <a:xfrm>
            <a:off x="365761" y="943488"/>
            <a:ext cx="8430332" cy="5143803"/>
            <a:chOff x="365761" y="6151291"/>
            <a:chExt cx="8430332" cy="5143803"/>
          </a:xfrm>
        </p:grpSpPr>
        <p:grpSp>
          <p:nvGrpSpPr>
            <p:cNvPr id="18" name="グループ化 17">
              <a:extLst>
                <a:ext uri="{FF2B5EF4-FFF2-40B4-BE49-F238E27FC236}">
                  <a16:creationId xmlns:a16="http://schemas.microsoft.com/office/drawing/2014/main" xmlns="" id="{9233C828-41FF-478A-B259-D85155F86445}"/>
                </a:ext>
              </a:extLst>
            </p:cNvPr>
            <p:cNvGrpSpPr/>
            <p:nvPr/>
          </p:nvGrpSpPr>
          <p:grpSpPr>
            <a:xfrm>
              <a:off x="365761" y="6151291"/>
              <a:ext cx="8430332" cy="5143803"/>
              <a:chOff x="473405" y="851807"/>
              <a:chExt cx="8316063" cy="5143803"/>
            </a:xfrm>
          </p:grpSpPr>
          <p:sp>
            <p:nvSpPr>
              <p:cNvPr id="9" name="矢印: U ターン 8">
                <a:extLst>
                  <a:ext uri="{FF2B5EF4-FFF2-40B4-BE49-F238E27FC236}">
                    <a16:creationId xmlns:a16="http://schemas.microsoft.com/office/drawing/2014/main" xmlns="" id="{062A8E06-80C0-4DE6-ACA6-1FE8A55AB829}"/>
                  </a:ext>
                </a:extLst>
              </p:cNvPr>
              <p:cNvSpPr/>
              <p:nvPr/>
            </p:nvSpPr>
            <p:spPr>
              <a:xfrm rot="5400000">
                <a:off x="4157211" y="957173"/>
                <a:ext cx="3124720" cy="4398265"/>
              </a:xfrm>
              <a:prstGeom prst="uturnArrow">
                <a:avLst>
                  <a:gd name="adj1" fmla="val 5033"/>
                  <a:gd name="adj2" fmla="val 8020"/>
                  <a:gd name="adj3" fmla="val 13253"/>
                  <a:gd name="adj4" fmla="val 43750"/>
                  <a:gd name="adj5" fmla="val 59524"/>
                </a:avLst>
              </a:prstGeom>
              <a:solidFill>
                <a:srgbClr val="52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xmlns="" id="{D176816A-57CF-4B7E-AE25-9AF0708292DF}"/>
                  </a:ext>
                </a:extLst>
              </p:cNvPr>
              <p:cNvSpPr/>
              <p:nvPr/>
            </p:nvSpPr>
            <p:spPr>
              <a:xfrm>
                <a:off x="473405" y="1234132"/>
                <a:ext cx="8316063" cy="4761478"/>
              </a:xfrm>
              <a:prstGeom prst="roundRect">
                <a:avLst>
                  <a:gd name="adj" fmla="val 4225"/>
                </a:avLst>
              </a:prstGeom>
              <a:noFill/>
              <a:ln w="57150">
                <a:solidFill>
                  <a:srgbClr val="52A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xmlns="" id="{6583CA9E-6A71-48B7-AE58-DEC318B9FD24}"/>
                  </a:ext>
                </a:extLst>
              </p:cNvPr>
              <p:cNvSpPr txBox="1"/>
              <p:nvPr/>
            </p:nvSpPr>
            <p:spPr>
              <a:xfrm>
                <a:off x="3654840" y="851807"/>
                <a:ext cx="1953191" cy="400110"/>
              </a:xfrm>
              <a:prstGeom prst="rect">
                <a:avLst/>
              </a:prstGeom>
              <a:noFill/>
            </p:spPr>
            <p:txBody>
              <a:bodyPr wrap="none" rtlCol="0">
                <a:spAutoFit/>
              </a:bodyPr>
              <a:lstStyle/>
              <a:p>
                <a:r>
                  <a:rPr kumimoji="1" lang="ja-JP" altLang="en-US" sz="2000" b="1" dirty="0">
                    <a:solidFill>
                      <a:srgbClr val="52AF57"/>
                    </a:solidFill>
                    <a:latin typeface="游ゴシック" panose="020B0400000000000000" pitchFamily="50" charset="-128"/>
                    <a:ea typeface="游ゴシック" panose="020B0400000000000000" pitchFamily="50" charset="-128"/>
                  </a:rPr>
                  <a:t>インサイト営業</a:t>
                </a:r>
              </a:p>
            </p:txBody>
          </p:sp>
          <p:sp>
            <p:nvSpPr>
              <p:cNvPr id="32" name="テキスト ボックス 31">
                <a:extLst>
                  <a:ext uri="{FF2B5EF4-FFF2-40B4-BE49-F238E27FC236}">
                    <a16:creationId xmlns:a16="http://schemas.microsoft.com/office/drawing/2014/main" xmlns="" id="{DF6911FF-AD85-49C6-B3FE-E9DA8CD15B87}"/>
                  </a:ext>
                </a:extLst>
              </p:cNvPr>
              <p:cNvSpPr txBox="1"/>
              <p:nvPr/>
            </p:nvSpPr>
            <p:spPr>
              <a:xfrm>
                <a:off x="5715000" y="4528704"/>
                <a:ext cx="2231496" cy="64633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潜在的なニーズを</a:t>
                </a:r>
              </a:p>
              <a:p>
                <a:r>
                  <a:rPr lang="ja-JP" altLang="en-US" dirty="0">
                    <a:latin typeface="游ゴシック" panose="020B0400000000000000" pitchFamily="50" charset="-128"/>
                    <a:ea typeface="游ゴシック" panose="020B0400000000000000" pitchFamily="50" charset="-128"/>
                  </a:rPr>
                  <a:t>　　　　　</a:t>
                </a:r>
                <a:r>
                  <a:rPr kumimoji="1" lang="ja-JP" altLang="en-US" dirty="0">
                    <a:latin typeface="游ゴシック" panose="020B0400000000000000" pitchFamily="50" charset="-128"/>
                    <a:ea typeface="游ゴシック" panose="020B0400000000000000" pitchFamily="50" charset="-128"/>
                  </a:rPr>
                  <a:t>引き出す</a:t>
                </a:r>
              </a:p>
            </p:txBody>
          </p:sp>
        </p:grpSp>
        <p:grpSp>
          <p:nvGrpSpPr>
            <p:cNvPr id="6" name="グループ化 5">
              <a:extLst>
                <a:ext uri="{FF2B5EF4-FFF2-40B4-BE49-F238E27FC236}">
                  <a16:creationId xmlns:a16="http://schemas.microsoft.com/office/drawing/2014/main" xmlns="" id="{F4090411-DE78-4CF9-99A6-18F8CCC16FE1}"/>
                </a:ext>
              </a:extLst>
            </p:cNvPr>
            <p:cNvGrpSpPr/>
            <p:nvPr/>
          </p:nvGrpSpPr>
          <p:grpSpPr>
            <a:xfrm>
              <a:off x="2306718" y="9105317"/>
              <a:ext cx="1732353" cy="883275"/>
              <a:chOff x="2306718" y="3805833"/>
              <a:chExt cx="1732353" cy="883275"/>
            </a:xfrm>
          </p:grpSpPr>
          <p:sp>
            <p:nvSpPr>
              <p:cNvPr id="5" name="矢印: 上 4">
                <a:extLst>
                  <a:ext uri="{FF2B5EF4-FFF2-40B4-BE49-F238E27FC236}">
                    <a16:creationId xmlns:a16="http://schemas.microsoft.com/office/drawing/2014/main" xmlns="" id="{A3CC23D7-1F60-4089-83A7-D9383B581FDE}"/>
                  </a:ext>
                </a:extLst>
              </p:cNvPr>
              <p:cNvSpPr/>
              <p:nvPr/>
            </p:nvSpPr>
            <p:spPr>
              <a:xfrm rot="18749710">
                <a:off x="3043345" y="3315250"/>
                <a:ext cx="505143" cy="1486309"/>
              </a:xfrm>
              <a:prstGeom prst="upArrow">
                <a:avLst>
                  <a:gd name="adj1" fmla="val 32630"/>
                  <a:gd name="adj2" fmla="val 97827"/>
                </a:avLst>
              </a:prstGeom>
              <a:solidFill>
                <a:srgbClr val="52A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xmlns="" id="{CA41FA65-81C7-4725-B8AC-C2C01A2FBFC2}"/>
                  </a:ext>
                </a:extLst>
              </p:cNvPr>
              <p:cNvSpPr txBox="1"/>
              <p:nvPr/>
            </p:nvSpPr>
            <p:spPr>
              <a:xfrm>
                <a:off x="2306718" y="4042777"/>
                <a:ext cx="1107996" cy="64633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実際の</a:t>
                </a:r>
              </a:p>
              <a:p>
                <a:r>
                  <a:rPr lang="ja-JP" altLang="en-US" dirty="0">
                    <a:latin typeface="游ゴシック" panose="020B0400000000000000" pitchFamily="50" charset="-128"/>
                    <a:ea typeface="游ゴシック" panose="020B0400000000000000" pitchFamily="50" charset="-128"/>
                  </a:rPr>
                  <a:t>利用状況</a:t>
                </a:r>
                <a:endParaRPr kumimoji="1" lang="ja-JP" altLang="en-US" dirty="0">
                  <a:latin typeface="游ゴシック" panose="020B0400000000000000" pitchFamily="50" charset="-128"/>
                  <a:ea typeface="游ゴシック" panose="020B0400000000000000" pitchFamily="50" charset="-128"/>
                </a:endParaRPr>
              </a:p>
            </p:txBody>
          </p:sp>
        </p:grpSp>
      </p:grpSp>
    </p:spTree>
    <p:extLst>
      <p:ext uri="{BB962C8B-B14F-4D97-AF65-F5344CB8AC3E}">
        <p14:creationId xmlns:p14="http://schemas.microsoft.com/office/powerpoint/2010/main" val="394941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194B20C9-26D2-4B3D-B0E5-BA1A1EAC872E}" type="slidenum">
              <a:rPr lang="ja-JP" altLang="en-US" smtClean="0"/>
              <a:pPr/>
              <a:t>8</a:t>
            </a:fld>
            <a:endParaRPr lang="ja-JP" altLang="en-US"/>
          </a:p>
        </p:txBody>
      </p:sp>
      <p:sp>
        <p:nvSpPr>
          <p:cNvPr id="7" name="タイトル 1">
            <a:extLst>
              <a:ext uri="{FF2B5EF4-FFF2-40B4-BE49-F238E27FC236}">
                <a16:creationId xmlns:a16="http://schemas.microsoft.com/office/drawing/2014/main" xmlns="" id="{AE59DF03-E927-4130-A84A-9CCFBE2E0968}"/>
              </a:ext>
            </a:extLst>
          </p:cNvPr>
          <p:cNvSpPr>
            <a:spLocks noGrp="1"/>
          </p:cNvSpPr>
          <p:nvPr>
            <p:ph type="title"/>
          </p:nvPr>
        </p:nvSpPr>
        <p:spPr bwMode="gray">
          <a:xfrm>
            <a:off x="0" y="75676"/>
            <a:ext cx="8640960" cy="761036"/>
          </a:xfrm>
        </p:spPr>
        <p:txBody>
          <a:bodyPr>
            <a:normAutofit/>
          </a:bodyPr>
          <a:lstStyle/>
          <a:p>
            <a:r>
              <a:rPr kumimoji="1" lang="ja-JP" altLang="en-US" dirty="0">
                <a:latin typeface="游ゴシック" panose="020B0400000000000000" pitchFamily="50" charset="-128"/>
                <a:ea typeface="游ゴシック" panose="020B0400000000000000" pitchFamily="50" charset="-128"/>
              </a:rPr>
              <a:t>人間中心設計とは</a:t>
            </a:r>
          </a:p>
        </p:txBody>
      </p:sp>
      <p:sp>
        <p:nvSpPr>
          <p:cNvPr id="8" name="テキスト ボックス 7">
            <a:extLst>
              <a:ext uri="{FF2B5EF4-FFF2-40B4-BE49-F238E27FC236}">
                <a16:creationId xmlns:a16="http://schemas.microsoft.com/office/drawing/2014/main" xmlns="" id="{4D1C298A-F1C8-4CA7-9BA5-6A0FA03264E7}"/>
              </a:ext>
            </a:extLst>
          </p:cNvPr>
          <p:cNvSpPr txBox="1"/>
          <p:nvPr/>
        </p:nvSpPr>
        <p:spPr bwMode="gray">
          <a:xfrm>
            <a:off x="146957" y="994033"/>
            <a:ext cx="4288353"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32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顧客起点で考えるには</a:t>
            </a:r>
          </a:p>
        </p:txBody>
      </p:sp>
      <p:sp>
        <p:nvSpPr>
          <p:cNvPr id="2" name="吹き出し: 角を丸めた四角形 1">
            <a:extLst>
              <a:ext uri="{FF2B5EF4-FFF2-40B4-BE49-F238E27FC236}">
                <a16:creationId xmlns:a16="http://schemas.microsoft.com/office/drawing/2014/main" xmlns="" id="{BA8CD94A-59DF-4E1D-A47D-699FB82C5E9C}"/>
              </a:ext>
            </a:extLst>
          </p:cNvPr>
          <p:cNvSpPr/>
          <p:nvPr/>
        </p:nvSpPr>
        <p:spPr>
          <a:xfrm>
            <a:off x="581025" y="2234344"/>
            <a:ext cx="2816405" cy="1046936"/>
          </a:xfrm>
          <a:prstGeom prst="wedgeRoundRectCallout">
            <a:avLst>
              <a:gd name="adj1" fmla="val 71228"/>
              <a:gd name="adj2" fmla="val 37026"/>
              <a:gd name="adj3" fmla="val 16667"/>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顧客起点って？</a:t>
            </a:r>
          </a:p>
        </p:txBody>
      </p:sp>
      <p:sp>
        <p:nvSpPr>
          <p:cNvPr id="14" name="吹き出し: 角を丸めた四角形 13">
            <a:extLst>
              <a:ext uri="{FF2B5EF4-FFF2-40B4-BE49-F238E27FC236}">
                <a16:creationId xmlns:a16="http://schemas.microsoft.com/office/drawing/2014/main" xmlns="" id="{0D75D7E7-5488-44B4-82DA-AFB4112653E5}"/>
              </a:ext>
            </a:extLst>
          </p:cNvPr>
          <p:cNvSpPr/>
          <p:nvPr/>
        </p:nvSpPr>
        <p:spPr>
          <a:xfrm>
            <a:off x="581025" y="3936816"/>
            <a:ext cx="2816405" cy="1046936"/>
          </a:xfrm>
          <a:prstGeom prst="wedgeRoundRectCallout">
            <a:avLst>
              <a:gd name="adj1" fmla="val 71566"/>
              <a:gd name="adj2" fmla="val -28479"/>
              <a:gd name="adj3" fmla="val 16667"/>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游ゴシック" panose="020B0400000000000000" pitchFamily="50" charset="-128"/>
                <a:ea typeface="游ゴシック" panose="020B0400000000000000" pitchFamily="50" charset="-128"/>
              </a:rPr>
              <a:t>どうやって</a:t>
            </a:r>
          </a:p>
          <a:p>
            <a:pPr algn="ctr"/>
            <a:r>
              <a:rPr kumimoji="1" lang="ja-JP" altLang="en-US" sz="2400" b="1" dirty="0">
                <a:latin typeface="游ゴシック" panose="020B0400000000000000" pitchFamily="50" charset="-128"/>
                <a:ea typeface="游ゴシック" panose="020B0400000000000000" pitchFamily="50" charset="-128"/>
              </a:rPr>
              <a:t>考えるの？</a:t>
            </a:r>
          </a:p>
        </p:txBody>
      </p:sp>
      <p:sp>
        <p:nvSpPr>
          <p:cNvPr id="4" name="テキスト ボックス 3">
            <a:extLst>
              <a:ext uri="{FF2B5EF4-FFF2-40B4-BE49-F238E27FC236}">
                <a16:creationId xmlns:a16="http://schemas.microsoft.com/office/drawing/2014/main" xmlns="" id="{75D6D9FA-2C42-4454-AEBD-79C7DF32FAFC}"/>
              </a:ext>
            </a:extLst>
          </p:cNvPr>
          <p:cNvSpPr txBox="1"/>
          <p:nvPr/>
        </p:nvSpPr>
        <p:spPr>
          <a:xfrm>
            <a:off x="4435310" y="6076950"/>
            <a:ext cx="723275" cy="307777"/>
          </a:xfrm>
          <a:prstGeom prst="rect">
            <a:avLst/>
          </a:prstGeom>
          <a:noFill/>
        </p:spPr>
        <p:txBody>
          <a:bodyPr wrap="none" rtlCol="0">
            <a:spAutoFit/>
          </a:bodyPr>
          <a:lstStyle/>
          <a:p>
            <a:r>
              <a:rPr kumimoji="1" lang="ja-JP" altLang="en-US" sz="1400" dirty="0">
                <a:latin typeface="游ゴシック" panose="020B0400000000000000" pitchFamily="50" charset="-128"/>
                <a:ea typeface="游ゴシック" panose="020B0400000000000000" pitchFamily="50" charset="-128"/>
              </a:rPr>
              <a:t>陶芸家</a:t>
            </a:r>
          </a:p>
        </p:txBody>
      </p:sp>
      <p:sp>
        <p:nvSpPr>
          <p:cNvPr id="13" name="テキスト ボックス 12">
            <a:extLst>
              <a:ext uri="{FF2B5EF4-FFF2-40B4-BE49-F238E27FC236}">
                <a16:creationId xmlns:a16="http://schemas.microsoft.com/office/drawing/2014/main" xmlns="" id="{047BA761-D6DE-43D0-AFA9-D921A4B650DE}"/>
              </a:ext>
            </a:extLst>
          </p:cNvPr>
          <p:cNvSpPr txBox="1"/>
          <p:nvPr/>
        </p:nvSpPr>
        <p:spPr>
          <a:xfrm>
            <a:off x="6968297" y="6076950"/>
            <a:ext cx="1082348" cy="307777"/>
          </a:xfrm>
          <a:prstGeom prst="rect">
            <a:avLst/>
          </a:prstGeom>
          <a:noFill/>
        </p:spPr>
        <p:txBody>
          <a:bodyPr wrap="none" rtlCol="0">
            <a:spAutoFit/>
          </a:bodyPr>
          <a:lstStyle/>
          <a:p>
            <a:r>
              <a:rPr kumimoji="1" lang="ja-JP" altLang="en-US" sz="1400" dirty="0">
                <a:latin typeface="游ゴシック" panose="020B0400000000000000" pitchFamily="50" charset="-128"/>
                <a:ea typeface="游ゴシック" panose="020B0400000000000000" pitchFamily="50" charset="-128"/>
              </a:rPr>
              <a:t>カスタマー</a:t>
            </a:r>
          </a:p>
        </p:txBody>
      </p:sp>
      <p:grpSp>
        <p:nvGrpSpPr>
          <p:cNvPr id="19" name="グループ化 18">
            <a:extLst>
              <a:ext uri="{FF2B5EF4-FFF2-40B4-BE49-F238E27FC236}">
                <a16:creationId xmlns:a16="http://schemas.microsoft.com/office/drawing/2014/main" xmlns="" id="{1304BE95-E063-4919-AD52-08D442005037}"/>
              </a:ext>
            </a:extLst>
          </p:cNvPr>
          <p:cNvGrpSpPr/>
          <p:nvPr/>
        </p:nvGrpSpPr>
        <p:grpSpPr>
          <a:xfrm rot="20897332">
            <a:off x="5567665" y="1198053"/>
            <a:ext cx="3336255" cy="1631407"/>
            <a:chOff x="5567665" y="1198053"/>
            <a:chExt cx="3336255" cy="1631407"/>
          </a:xfrm>
        </p:grpSpPr>
        <p:sp>
          <p:nvSpPr>
            <p:cNvPr id="6" name="爆発: 14 pt 5">
              <a:extLst>
                <a:ext uri="{FF2B5EF4-FFF2-40B4-BE49-F238E27FC236}">
                  <a16:creationId xmlns:a16="http://schemas.microsoft.com/office/drawing/2014/main" xmlns="" id="{CED2DAC6-13ED-4E03-BD21-DB62D9E12890}"/>
                </a:ext>
              </a:extLst>
            </p:cNvPr>
            <p:cNvSpPr/>
            <p:nvPr/>
          </p:nvSpPr>
          <p:spPr>
            <a:xfrm rot="12600000">
              <a:off x="5567665" y="1198053"/>
              <a:ext cx="3336255" cy="1631407"/>
            </a:xfrm>
            <a:prstGeom prst="irregularSeal2">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79E2721A-E1ED-4E94-B810-2D11EB7589B6}"/>
                </a:ext>
              </a:extLst>
            </p:cNvPr>
            <p:cNvSpPr txBox="1"/>
            <p:nvPr/>
          </p:nvSpPr>
          <p:spPr>
            <a:xfrm rot="1349875">
              <a:off x="6320461" y="1819047"/>
              <a:ext cx="2031325" cy="461665"/>
            </a:xfrm>
            <a:prstGeom prst="rect">
              <a:avLst/>
            </a:prstGeom>
            <a:noFill/>
          </p:spPr>
          <p:txBody>
            <a:bodyPr wrap="none" rtlCol="0">
              <a:spAutoFit/>
            </a:bodyPr>
            <a:lstStyle/>
            <a:p>
              <a:pPr algn="ct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お願いしてた器と</a:t>
              </a:r>
            </a:p>
            <a:p>
              <a:pPr algn="ctr"/>
              <a:r>
                <a:rPr lang="ja-JP" altLang="en-US" sz="1200" b="1" dirty="0">
                  <a:solidFill>
                    <a:schemeClr val="tx1">
                      <a:lumMod val="65000"/>
                      <a:lumOff val="35000"/>
                    </a:schemeClr>
                  </a:solidFill>
                  <a:latin typeface="游ゴシック" panose="020B0400000000000000" pitchFamily="50" charset="-128"/>
                  <a:ea typeface="游ゴシック" panose="020B0400000000000000" pitchFamily="50" charset="-128"/>
                </a:rPr>
                <a:t>全然違うじゃないですか！</a:t>
              </a:r>
              <a:endParaRPr kumimoji="1" lang="ja-JP" altLang="en-US" sz="1200" dirty="0"/>
            </a:p>
          </p:txBody>
        </p:sp>
      </p:grpSp>
      <p:sp>
        <p:nvSpPr>
          <p:cNvPr id="17" name="吹き出し: 円形 16">
            <a:extLst>
              <a:ext uri="{FF2B5EF4-FFF2-40B4-BE49-F238E27FC236}">
                <a16:creationId xmlns:a16="http://schemas.microsoft.com/office/drawing/2014/main" xmlns="" id="{631ADBA7-B39A-446E-AC21-2E9C3983AD2C}"/>
              </a:ext>
            </a:extLst>
          </p:cNvPr>
          <p:cNvSpPr/>
          <p:nvPr/>
        </p:nvSpPr>
        <p:spPr>
          <a:xfrm>
            <a:off x="4638957" y="2264969"/>
            <a:ext cx="843338" cy="511961"/>
          </a:xfrm>
          <a:prstGeom prst="wedgeEllipseCallout">
            <a:avLst>
              <a:gd name="adj1" fmla="val -4502"/>
              <a:gd name="adj2" fmla="val 77698"/>
            </a:avLst>
          </a:prstGeom>
          <a:solidFill>
            <a:schemeClr val="bg1"/>
          </a:solidFill>
          <a:ln>
            <a:solidFill>
              <a:srgbClr val="FF493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dirty="0">
                <a:solidFill>
                  <a:schemeClr val="tx1"/>
                </a:solidFill>
                <a:latin typeface="游ゴシック" panose="020B0400000000000000" pitchFamily="50" charset="-128"/>
                <a:ea typeface="游ゴシック" panose="020B0400000000000000" pitchFamily="50" charset="-128"/>
              </a:rPr>
              <a:t>ん？</a:t>
            </a:r>
          </a:p>
        </p:txBody>
      </p:sp>
      <p:grpSp>
        <p:nvGrpSpPr>
          <p:cNvPr id="16" name="グループ化 15">
            <a:extLst>
              <a:ext uri="{FF2B5EF4-FFF2-40B4-BE49-F238E27FC236}">
                <a16:creationId xmlns:a16="http://schemas.microsoft.com/office/drawing/2014/main" xmlns="" id="{CE138432-3923-465D-88AB-3BFB879EF5F0}"/>
              </a:ext>
            </a:extLst>
          </p:cNvPr>
          <p:cNvGrpSpPr/>
          <p:nvPr/>
        </p:nvGrpSpPr>
        <p:grpSpPr>
          <a:xfrm>
            <a:off x="3857625" y="2520950"/>
            <a:ext cx="2519321" cy="3971925"/>
            <a:chOff x="3857625" y="2520950"/>
            <a:chExt cx="2519321" cy="3971925"/>
          </a:xfrm>
        </p:grpSpPr>
        <p:pic>
          <p:nvPicPr>
            <p:cNvPr id="4098" name="Picture 2" descr="ã¯ã¦ãªã®è¶ç¢ã®ã¤ã©ã¹ãï¼è½èªï¼">
              <a:extLst>
                <a:ext uri="{FF2B5EF4-FFF2-40B4-BE49-F238E27FC236}">
                  <a16:creationId xmlns:a16="http://schemas.microsoft.com/office/drawing/2014/main" xmlns="" id="{B0B6745A-7BDD-4BB5-AECA-1655355E904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57625" y="2520950"/>
              <a:ext cx="2519321" cy="3971925"/>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xmlns="" id="{A201101D-39B3-4577-B060-D2C39EC39DDD}"/>
                </a:ext>
              </a:extLst>
            </p:cNvPr>
            <p:cNvSpPr/>
            <p:nvPr/>
          </p:nvSpPr>
          <p:spPr>
            <a:xfrm>
              <a:off x="6032144" y="4667416"/>
              <a:ext cx="344802" cy="1304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xmlns="" id="{FBC5F94A-BF1D-4F3A-B8C6-CDFCD57A9C50}"/>
              </a:ext>
            </a:extLst>
          </p:cNvPr>
          <p:cNvGrpSpPr/>
          <p:nvPr/>
        </p:nvGrpSpPr>
        <p:grpSpPr>
          <a:xfrm>
            <a:off x="6304730" y="2552960"/>
            <a:ext cx="2345259" cy="3629883"/>
            <a:chOff x="6472738" y="2410944"/>
            <a:chExt cx="2437016" cy="3771900"/>
          </a:xfrm>
        </p:grpSpPr>
        <p:pic>
          <p:nvPicPr>
            <p:cNvPr id="3074" name="Picture 2" descr="å½¼æ°ã«æãå½¼å¥³ã®ã¤ã©ã¹ã">
              <a:extLst>
                <a:ext uri="{FF2B5EF4-FFF2-40B4-BE49-F238E27FC236}">
                  <a16:creationId xmlns:a16="http://schemas.microsoft.com/office/drawing/2014/main" xmlns="" id="{163B1B77-C987-4750-9DB6-632C139BE26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49783" y="2410944"/>
              <a:ext cx="2359971" cy="377190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a:extLst>
                <a:ext uri="{FF2B5EF4-FFF2-40B4-BE49-F238E27FC236}">
                  <a16:creationId xmlns:a16="http://schemas.microsoft.com/office/drawing/2014/main" xmlns="" id="{B624D951-9800-43D8-BE0B-661F276169E6}"/>
                </a:ext>
              </a:extLst>
            </p:cNvPr>
            <p:cNvSpPr/>
            <p:nvPr/>
          </p:nvSpPr>
          <p:spPr>
            <a:xfrm>
              <a:off x="6472738" y="3254634"/>
              <a:ext cx="344802" cy="1304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6463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normAutofit/>
          </a:bodyPr>
          <a:lstStyle/>
          <a:p>
            <a:r>
              <a:rPr kumimoji="1" lang="ja-JP" altLang="en-US" dirty="0">
                <a:latin typeface="游ゴシック" panose="020B0400000000000000" pitchFamily="50" charset="-128"/>
                <a:ea typeface="游ゴシック" panose="020B0400000000000000" pitchFamily="50" charset="-128"/>
              </a:rPr>
              <a:t>人間中心設計とは</a:t>
            </a:r>
          </a:p>
        </p:txBody>
      </p:sp>
      <p:sp>
        <p:nvSpPr>
          <p:cNvPr id="3" name="スライド番号プレースホルダー 2"/>
          <p:cNvSpPr>
            <a:spLocks noGrp="1"/>
          </p:cNvSpPr>
          <p:nvPr>
            <p:ph type="sldNum" sz="quarter" idx="10"/>
          </p:nvPr>
        </p:nvSpPr>
        <p:spPr bwMode="gray"/>
        <p:txBody>
          <a:bodyPr/>
          <a:lstStyle/>
          <a:p>
            <a:fld id="{194B20C9-26D2-4B3D-B0E5-BA1A1EAC872E}" type="slidenum">
              <a:rPr lang="ja-JP" altLang="en-US" smtClean="0"/>
              <a:pPr/>
              <a:t>9</a:t>
            </a:fld>
            <a:endParaRPr lang="ja-JP" altLang="en-US"/>
          </a:p>
        </p:txBody>
      </p:sp>
      <p:sp>
        <p:nvSpPr>
          <p:cNvPr id="5" name="コンテンツ プレースホルダー 2"/>
          <p:cNvSpPr txBox="1">
            <a:spLocks/>
          </p:cNvSpPr>
          <p:nvPr/>
        </p:nvSpPr>
        <p:spPr bwMode="gray">
          <a:xfrm>
            <a:off x="464607" y="2779460"/>
            <a:ext cx="8391525" cy="1863580"/>
          </a:xfrm>
          <a:prstGeom prst="rect">
            <a:avLst/>
          </a:prstGeom>
        </p:spPr>
        <p:txBody>
          <a:bodyPr vert="horz" wrap="square" lIns="36000" tIns="36000" rIns="36000" bIns="36000" rtlCol="0">
            <a:no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2400" dirty="0">
                <a:latin typeface="游ゴシック" panose="020B0400000000000000" pitchFamily="50" charset="-128"/>
                <a:ea typeface="游ゴシック" panose="020B0400000000000000" pitchFamily="50" charset="-128"/>
              </a:rPr>
              <a:t>使う人や利用状況について丁寧に把握し、</a:t>
            </a:r>
            <a:br>
              <a:rPr lang="ja-JP" altLang="en-US" sz="2400" dirty="0">
                <a:latin typeface="游ゴシック" panose="020B0400000000000000" pitchFamily="50" charset="-128"/>
                <a:ea typeface="游ゴシック" panose="020B0400000000000000" pitchFamily="50" charset="-128"/>
              </a:rPr>
            </a:br>
            <a:r>
              <a:rPr lang="ja-JP" altLang="en-US" sz="2400" dirty="0">
                <a:latin typeface="游ゴシック" panose="020B0400000000000000" pitchFamily="50" charset="-128"/>
                <a:ea typeface="游ゴシック" panose="020B0400000000000000" pitchFamily="50" charset="-128"/>
              </a:rPr>
              <a:t>より有効で使いやすい、満足度の高い製品や</a:t>
            </a:r>
            <a:r>
              <a:rPr lang="en-US" altLang="ja-JP" sz="2400" dirty="0">
                <a:latin typeface="游ゴシック" panose="020B0400000000000000" pitchFamily="50" charset="-128"/>
                <a:ea typeface="游ゴシック" panose="020B0400000000000000" pitchFamily="50" charset="-128"/>
              </a:rPr>
              <a:t/>
            </a:r>
            <a:br>
              <a:rPr lang="en-US" altLang="ja-JP" sz="2400" dirty="0">
                <a:latin typeface="游ゴシック" panose="020B0400000000000000" pitchFamily="50" charset="-128"/>
                <a:ea typeface="游ゴシック" panose="020B0400000000000000" pitchFamily="50" charset="-128"/>
              </a:rPr>
            </a:br>
            <a:r>
              <a:rPr lang="ja-JP" altLang="en-US" sz="2400" dirty="0">
                <a:latin typeface="游ゴシック" panose="020B0400000000000000" pitchFamily="50" charset="-128"/>
                <a:ea typeface="游ゴシック" panose="020B0400000000000000" pitchFamily="50" charset="-128"/>
              </a:rPr>
              <a:t>サービスを提供するための一連の活動プロセス</a:t>
            </a:r>
            <a:endParaRPr lang="en-US" altLang="ja-JP" sz="2400" dirty="0">
              <a:latin typeface="游ゴシック" panose="020B0400000000000000" pitchFamily="50" charset="-128"/>
              <a:ea typeface="游ゴシック" panose="020B0400000000000000" pitchFamily="50" charset="-128"/>
            </a:endParaRPr>
          </a:p>
        </p:txBody>
      </p:sp>
      <p:sp>
        <p:nvSpPr>
          <p:cNvPr id="8" name="テキスト ボックス 7"/>
          <p:cNvSpPr txBox="1"/>
          <p:nvPr/>
        </p:nvSpPr>
        <p:spPr bwMode="gray">
          <a:xfrm>
            <a:off x="289684" y="1647060"/>
            <a:ext cx="8566448" cy="830997"/>
          </a:xfrm>
          <a:prstGeom prst="rect">
            <a:avLst/>
          </a:prstGeom>
          <a:noFill/>
        </p:spPr>
        <p:txBody>
          <a:bodyPr wrap="none" lIns="0" rIns="0" rtlCol="0">
            <a:spAutoFit/>
          </a:bodyPr>
          <a:lstStyle/>
          <a:p>
            <a:r>
              <a:rPr lang="en-US" altLang="ja-JP"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HCD</a:t>
            </a:r>
            <a:r>
              <a:rPr lang="ja-JP" altLang="en-US"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H</a:t>
            </a:r>
            <a:r>
              <a:rPr lang="en-US" altLang="ja-JP" sz="4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uman </a:t>
            </a:r>
            <a:r>
              <a:rPr lang="en-US" altLang="ja-JP"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C</a:t>
            </a:r>
            <a:r>
              <a:rPr lang="en-US" altLang="ja-JP" sz="4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entered </a:t>
            </a:r>
            <a:r>
              <a:rPr lang="en-US" altLang="ja-JP" sz="4800" b="1"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D</a:t>
            </a:r>
            <a:r>
              <a:rPr lang="en-US" altLang="ja-JP" sz="4400" dirty="0">
                <a:solidFill>
                  <a:srgbClr val="FE6E54"/>
                </a:solidFill>
                <a:latin typeface="游ゴシック" panose="020B0400000000000000" pitchFamily="50" charset="-128"/>
                <a:ea typeface="游ゴシック" panose="020B0400000000000000" pitchFamily="50" charset="-128"/>
                <a:cs typeface="メイリオ" panose="020B0604030504040204" pitchFamily="50" charset="-128"/>
              </a:rPr>
              <a:t>esign</a:t>
            </a:r>
          </a:p>
        </p:txBody>
      </p:sp>
      <p:sp>
        <p:nvSpPr>
          <p:cNvPr id="4" name="円/楕円 3"/>
          <p:cNvSpPr/>
          <p:nvPr/>
        </p:nvSpPr>
        <p:spPr bwMode="gray">
          <a:xfrm>
            <a:off x="2410691" y="1388493"/>
            <a:ext cx="233954" cy="233954"/>
          </a:xfrm>
          <a:prstGeom prst="ellipse">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bwMode="gray">
          <a:xfrm>
            <a:off x="4436548" y="1388493"/>
            <a:ext cx="233954" cy="233954"/>
          </a:xfrm>
          <a:prstGeom prst="ellipse">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9" name="円/楕円 8"/>
          <p:cNvSpPr/>
          <p:nvPr/>
        </p:nvSpPr>
        <p:spPr bwMode="gray">
          <a:xfrm>
            <a:off x="7001163" y="1413106"/>
            <a:ext cx="233954" cy="233954"/>
          </a:xfrm>
          <a:prstGeom prst="ellipse">
            <a:avLst/>
          </a:prstGeom>
          <a:solidFill>
            <a:srgbClr val="FE6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p:cNvSpPr/>
          <p:nvPr/>
        </p:nvSpPr>
        <p:spPr bwMode="gray">
          <a:xfrm>
            <a:off x="1019175" y="4141086"/>
            <a:ext cx="1010516" cy="1010516"/>
          </a:xfrm>
          <a:prstGeom prst="rect">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gray">
          <a:xfrm>
            <a:off x="3105246" y="4141086"/>
            <a:ext cx="1010516" cy="1010516"/>
          </a:xfrm>
          <a:prstGeom prst="rect">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bwMode="gray">
          <a:xfrm>
            <a:off x="5191317" y="4141086"/>
            <a:ext cx="1010516" cy="1010516"/>
          </a:xfrm>
          <a:prstGeom prst="rect">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bwMode="gray">
          <a:xfrm>
            <a:off x="7277388" y="4141086"/>
            <a:ext cx="1010516" cy="1010516"/>
          </a:xfrm>
          <a:prstGeom prst="rect">
            <a:avLst/>
          </a:prstGeom>
          <a:solidFill>
            <a:srgbClr val="FF4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bwMode="gray">
          <a:xfrm>
            <a:off x="1400176" y="4324515"/>
            <a:ext cx="401926" cy="401926"/>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bwMode="gray">
          <a:xfrm flipH="1">
            <a:off x="1228726" y="4677105"/>
            <a:ext cx="258886" cy="28219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bwMode="gray">
          <a:xfrm>
            <a:off x="3343275" y="4324515"/>
            <a:ext cx="504825" cy="62525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p:cNvGrpSpPr/>
          <p:nvPr/>
        </p:nvGrpSpPr>
        <p:grpSpPr bwMode="gray">
          <a:xfrm>
            <a:off x="3433700" y="4403738"/>
            <a:ext cx="311302" cy="82702"/>
            <a:chOff x="3157475" y="5927573"/>
            <a:chExt cx="311302" cy="82702"/>
          </a:xfrm>
        </p:grpSpPr>
        <p:sp>
          <p:nvSpPr>
            <p:cNvPr id="17" name="円/楕円 16"/>
            <p:cNvSpPr/>
            <p:nvPr/>
          </p:nvSpPr>
          <p:spPr bwMode="gray">
            <a:xfrm>
              <a:off x="3157475" y="5927573"/>
              <a:ext cx="82702" cy="8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bwMode="gray">
            <a:xfrm>
              <a:off x="3278277" y="5965673"/>
              <a:ext cx="190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bwMode="gray">
          <a:xfrm>
            <a:off x="3433700" y="4530738"/>
            <a:ext cx="311302" cy="82702"/>
            <a:chOff x="3157475" y="5927573"/>
            <a:chExt cx="311302" cy="82702"/>
          </a:xfrm>
        </p:grpSpPr>
        <p:sp>
          <p:nvSpPr>
            <p:cNvPr id="22" name="円/楕円 21"/>
            <p:cNvSpPr/>
            <p:nvPr/>
          </p:nvSpPr>
          <p:spPr bwMode="gray">
            <a:xfrm>
              <a:off x="3157475" y="5927573"/>
              <a:ext cx="82702" cy="8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bwMode="gray">
            <a:xfrm>
              <a:off x="3278277" y="5965673"/>
              <a:ext cx="190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グループ化 23"/>
          <p:cNvGrpSpPr/>
          <p:nvPr/>
        </p:nvGrpSpPr>
        <p:grpSpPr bwMode="gray">
          <a:xfrm>
            <a:off x="3433700" y="4657738"/>
            <a:ext cx="311302" cy="82702"/>
            <a:chOff x="3157475" y="5927573"/>
            <a:chExt cx="311302" cy="82702"/>
          </a:xfrm>
        </p:grpSpPr>
        <p:sp>
          <p:nvSpPr>
            <p:cNvPr id="25" name="円/楕円 24"/>
            <p:cNvSpPr/>
            <p:nvPr/>
          </p:nvSpPr>
          <p:spPr bwMode="gray">
            <a:xfrm>
              <a:off x="3157475" y="5927573"/>
              <a:ext cx="82702" cy="8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bwMode="gray">
            <a:xfrm>
              <a:off x="3278277" y="5965673"/>
              <a:ext cx="190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p:nvPr/>
        </p:nvGrpSpPr>
        <p:grpSpPr bwMode="gray">
          <a:xfrm>
            <a:off x="3433700" y="4784738"/>
            <a:ext cx="311302" cy="82702"/>
            <a:chOff x="3157475" y="5927573"/>
            <a:chExt cx="311302" cy="82702"/>
          </a:xfrm>
        </p:grpSpPr>
        <p:sp>
          <p:nvSpPr>
            <p:cNvPr id="28" name="円/楕円 27"/>
            <p:cNvSpPr/>
            <p:nvPr/>
          </p:nvSpPr>
          <p:spPr bwMode="gray">
            <a:xfrm>
              <a:off x="3157475" y="5927573"/>
              <a:ext cx="82702" cy="827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bwMode="gray">
            <a:xfrm>
              <a:off x="3278277" y="5965673"/>
              <a:ext cx="190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二等辺三角形 30"/>
          <p:cNvSpPr/>
          <p:nvPr/>
        </p:nvSpPr>
        <p:spPr bwMode="gray">
          <a:xfrm rot="13513963">
            <a:off x="5388987" y="4807367"/>
            <a:ext cx="156690" cy="1363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bwMode="gray">
          <a:xfrm rot="2753406">
            <a:off x="5685792" y="4278134"/>
            <a:ext cx="147923" cy="625259"/>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bwMode="gray">
          <a:xfrm flipH="1">
            <a:off x="7648321" y="4403738"/>
            <a:ext cx="444147" cy="48268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bwMode="gray">
          <a:xfrm>
            <a:off x="7482767" y="4718761"/>
            <a:ext cx="204704" cy="14543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コンテンツ プレースホルダー 2"/>
          <p:cNvSpPr txBox="1">
            <a:spLocks/>
          </p:cNvSpPr>
          <p:nvPr/>
        </p:nvSpPr>
        <p:spPr bwMode="gray">
          <a:xfrm>
            <a:off x="652311" y="5203782"/>
            <a:ext cx="1744244" cy="626701"/>
          </a:xfrm>
          <a:prstGeom prst="rect">
            <a:avLst/>
          </a:prstGeom>
        </p:spPr>
        <p:txBody>
          <a:bodyPr vert="horz" wrap="none" lIns="36000" tIns="36000" rIns="3600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latin typeface="游ゴシック" panose="020B0400000000000000" pitchFamily="50" charset="-128"/>
                <a:ea typeface="游ゴシック" panose="020B0400000000000000" pitchFamily="50" charset="-128"/>
              </a:rPr>
              <a:t>①</a:t>
            </a:r>
            <a:r>
              <a:rPr lang="en-US" altLang="ja-JP" sz="1800" dirty="0">
                <a:latin typeface="游ゴシック" panose="020B0400000000000000" pitchFamily="50" charset="-128"/>
                <a:ea typeface="游ゴシック" panose="020B0400000000000000" pitchFamily="50" charset="-128"/>
              </a:rPr>
              <a:t/>
            </a:r>
            <a:br>
              <a:rPr lang="en-US" altLang="ja-JP" sz="1800" dirty="0">
                <a:latin typeface="游ゴシック" panose="020B0400000000000000" pitchFamily="50" charset="-128"/>
                <a:ea typeface="游ゴシック" panose="020B0400000000000000" pitchFamily="50" charset="-128"/>
              </a:rPr>
            </a:br>
            <a:r>
              <a:rPr lang="ja-JP" altLang="en-US" sz="1800" dirty="0">
                <a:latin typeface="游ゴシック" panose="020B0400000000000000" pitchFamily="50" charset="-128"/>
                <a:ea typeface="游ゴシック" panose="020B0400000000000000" pitchFamily="50" charset="-128"/>
              </a:rPr>
              <a:t>状況を把握して</a:t>
            </a:r>
            <a:endParaRPr lang="en-US" altLang="ja-JP" sz="1800" dirty="0">
              <a:latin typeface="游ゴシック" panose="020B0400000000000000" pitchFamily="50" charset="-128"/>
              <a:ea typeface="游ゴシック" panose="020B0400000000000000" pitchFamily="50" charset="-128"/>
            </a:endParaRPr>
          </a:p>
        </p:txBody>
      </p:sp>
      <p:sp>
        <p:nvSpPr>
          <p:cNvPr id="39" name="コンテンツ プレースホルダー 2"/>
          <p:cNvSpPr txBox="1">
            <a:spLocks/>
          </p:cNvSpPr>
          <p:nvPr/>
        </p:nvSpPr>
        <p:spPr bwMode="gray">
          <a:xfrm>
            <a:off x="2574654" y="5203782"/>
            <a:ext cx="2150195" cy="626701"/>
          </a:xfrm>
          <a:prstGeom prst="rect">
            <a:avLst/>
          </a:prstGeom>
        </p:spPr>
        <p:txBody>
          <a:bodyPr vert="horz" wrap="none" lIns="36000" tIns="36000" rIns="3600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latin typeface="游ゴシック" panose="020B0400000000000000" pitchFamily="50" charset="-128"/>
                <a:ea typeface="游ゴシック" panose="020B0400000000000000" pitchFamily="50" charset="-128"/>
              </a:rPr>
              <a:t>②</a:t>
            </a:r>
            <a:r>
              <a:rPr lang="en-US" altLang="ja-JP" sz="1800" dirty="0">
                <a:latin typeface="游ゴシック" panose="020B0400000000000000" pitchFamily="50" charset="-128"/>
                <a:ea typeface="游ゴシック" panose="020B0400000000000000" pitchFamily="50" charset="-128"/>
              </a:rPr>
              <a:t/>
            </a:r>
            <a:br>
              <a:rPr lang="en-US" altLang="ja-JP" sz="1800" dirty="0">
                <a:latin typeface="游ゴシック" panose="020B0400000000000000" pitchFamily="50" charset="-128"/>
                <a:ea typeface="游ゴシック" panose="020B0400000000000000" pitchFamily="50" charset="-128"/>
              </a:rPr>
            </a:br>
            <a:r>
              <a:rPr lang="ja-JP" altLang="en-US" sz="1800" dirty="0">
                <a:latin typeface="游ゴシック" panose="020B0400000000000000" pitchFamily="50" charset="-128"/>
                <a:ea typeface="游ゴシック" panose="020B0400000000000000" pitchFamily="50" charset="-128"/>
              </a:rPr>
              <a:t>要求事項にまとめて</a:t>
            </a:r>
            <a:endParaRPr lang="en-US" altLang="ja-JP" sz="1800" dirty="0">
              <a:latin typeface="游ゴシック" panose="020B0400000000000000" pitchFamily="50" charset="-128"/>
              <a:ea typeface="游ゴシック" panose="020B0400000000000000" pitchFamily="50" charset="-128"/>
            </a:endParaRPr>
          </a:p>
        </p:txBody>
      </p:sp>
      <p:sp>
        <p:nvSpPr>
          <p:cNvPr id="40" name="コンテンツ プレースホルダー 2"/>
          <p:cNvSpPr txBox="1">
            <a:spLocks/>
          </p:cNvSpPr>
          <p:nvPr/>
        </p:nvSpPr>
        <p:spPr bwMode="gray">
          <a:xfrm>
            <a:off x="5198558" y="5203782"/>
            <a:ext cx="996033" cy="626701"/>
          </a:xfrm>
          <a:prstGeom prst="rect">
            <a:avLst/>
          </a:prstGeom>
        </p:spPr>
        <p:txBody>
          <a:bodyPr vert="horz" wrap="none" lIns="36000" tIns="36000" rIns="3600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latin typeface="游ゴシック" panose="020B0400000000000000" pitchFamily="50" charset="-128"/>
                <a:ea typeface="游ゴシック" panose="020B0400000000000000" pitchFamily="50" charset="-128"/>
              </a:rPr>
              <a:t>③</a:t>
            </a:r>
            <a:r>
              <a:rPr lang="en-US" altLang="ja-JP" sz="1800" dirty="0">
                <a:latin typeface="游ゴシック" panose="020B0400000000000000" pitchFamily="50" charset="-128"/>
                <a:ea typeface="游ゴシック" panose="020B0400000000000000" pitchFamily="50" charset="-128"/>
              </a:rPr>
              <a:t/>
            </a:r>
            <a:br>
              <a:rPr lang="en-US" altLang="ja-JP" sz="1800" dirty="0">
                <a:latin typeface="游ゴシック" panose="020B0400000000000000" pitchFamily="50" charset="-128"/>
                <a:ea typeface="游ゴシック" panose="020B0400000000000000" pitchFamily="50" charset="-128"/>
              </a:rPr>
            </a:br>
            <a:r>
              <a:rPr lang="ja-JP" altLang="en-US" sz="1800" dirty="0">
                <a:latin typeface="游ゴシック" panose="020B0400000000000000" pitchFamily="50" charset="-128"/>
                <a:ea typeface="游ゴシック" panose="020B0400000000000000" pitchFamily="50" charset="-128"/>
              </a:rPr>
              <a:t>設計して</a:t>
            </a:r>
            <a:endParaRPr lang="en-US" altLang="ja-JP" sz="1800" dirty="0">
              <a:latin typeface="游ゴシック" panose="020B0400000000000000" pitchFamily="50" charset="-128"/>
              <a:ea typeface="游ゴシック" panose="020B0400000000000000" pitchFamily="50" charset="-128"/>
            </a:endParaRPr>
          </a:p>
        </p:txBody>
      </p:sp>
      <p:sp>
        <p:nvSpPr>
          <p:cNvPr id="41" name="コンテンツ プレースホルダー 2"/>
          <p:cNvSpPr txBox="1">
            <a:spLocks/>
          </p:cNvSpPr>
          <p:nvPr/>
        </p:nvSpPr>
        <p:spPr bwMode="gray">
          <a:xfrm>
            <a:off x="7284629" y="5203782"/>
            <a:ext cx="996033" cy="626701"/>
          </a:xfrm>
          <a:prstGeom prst="rect">
            <a:avLst/>
          </a:prstGeom>
        </p:spPr>
        <p:txBody>
          <a:bodyPr vert="horz" wrap="none" lIns="36000" tIns="36000" rIns="3600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800" dirty="0">
                <a:latin typeface="游ゴシック" panose="020B0400000000000000" pitchFamily="50" charset="-128"/>
                <a:ea typeface="游ゴシック" panose="020B0400000000000000" pitchFamily="50" charset="-128"/>
              </a:rPr>
              <a:t>④</a:t>
            </a:r>
            <a:r>
              <a:rPr lang="en-US" altLang="ja-JP" sz="1800" dirty="0">
                <a:latin typeface="游ゴシック" panose="020B0400000000000000" pitchFamily="50" charset="-128"/>
                <a:ea typeface="游ゴシック" panose="020B0400000000000000" pitchFamily="50" charset="-128"/>
              </a:rPr>
              <a:t/>
            </a:r>
            <a:br>
              <a:rPr lang="en-US" altLang="ja-JP" sz="1800" dirty="0">
                <a:latin typeface="游ゴシック" panose="020B0400000000000000" pitchFamily="50" charset="-128"/>
                <a:ea typeface="游ゴシック" panose="020B0400000000000000" pitchFamily="50" charset="-128"/>
              </a:rPr>
            </a:br>
            <a:r>
              <a:rPr lang="ja-JP" altLang="en-US" sz="1800" dirty="0">
                <a:latin typeface="游ゴシック" panose="020B0400000000000000" pitchFamily="50" charset="-128"/>
                <a:ea typeface="游ゴシック" panose="020B0400000000000000" pitchFamily="50" charset="-128"/>
              </a:rPr>
              <a:t>評価する</a:t>
            </a:r>
            <a:endParaRPr lang="en-US" altLang="ja-JP" sz="1800" dirty="0">
              <a:latin typeface="游ゴシック" panose="020B0400000000000000" pitchFamily="50" charset="-128"/>
              <a:ea typeface="游ゴシック" panose="020B0400000000000000" pitchFamily="50" charset="-128"/>
            </a:endParaRPr>
          </a:p>
        </p:txBody>
      </p:sp>
      <p:sp>
        <p:nvSpPr>
          <p:cNvPr id="42" name="テキスト ボックス 41"/>
          <p:cNvSpPr txBox="1"/>
          <p:nvPr/>
        </p:nvSpPr>
        <p:spPr bwMode="gray">
          <a:xfrm>
            <a:off x="5451578" y="6575755"/>
            <a:ext cx="3063659"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cs typeface="メイリオ" panose="020B0604030504040204" pitchFamily="50" charset="-128"/>
              </a:rPr>
              <a:t>山崎、他“人間中心設計入門”近代科学社、</a:t>
            </a:r>
            <a:r>
              <a:rPr lang="en-US" altLang="ja-JP" sz="1050" dirty="0">
                <a:latin typeface="游ゴシック" panose="020B0400000000000000" pitchFamily="50" charset="-128"/>
                <a:ea typeface="游ゴシック" panose="020B0400000000000000" pitchFamily="50" charset="-128"/>
                <a:cs typeface="メイリオ" panose="020B0604030504040204" pitchFamily="50" charset="-128"/>
              </a:rPr>
              <a:t>2016</a:t>
            </a:r>
            <a:endParaRPr kumimoji="1" lang="ja-JP" altLang="en-US" sz="105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7" name="コンテンツ プレースホルダー 2">
            <a:extLst>
              <a:ext uri="{FF2B5EF4-FFF2-40B4-BE49-F238E27FC236}">
                <a16:creationId xmlns:a16="http://schemas.microsoft.com/office/drawing/2014/main" xmlns="" id="{5FC52947-AF93-410F-A00B-C7405971C2A5}"/>
              </a:ext>
            </a:extLst>
          </p:cNvPr>
          <p:cNvSpPr txBox="1">
            <a:spLocks/>
          </p:cNvSpPr>
          <p:nvPr/>
        </p:nvSpPr>
        <p:spPr bwMode="gray">
          <a:xfrm>
            <a:off x="808099" y="6053631"/>
            <a:ext cx="7795971" cy="288147"/>
          </a:xfrm>
          <a:prstGeom prst="rect">
            <a:avLst/>
          </a:prstGeom>
        </p:spPr>
        <p:txBody>
          <a:bodyPr vert="horz" wrap="none" lIns="36000" tIns="36000" rIns="36000" bIns="36000" rtlCol="0">
            <a:spAutoFit/>
          </a:bodyPr>
          <a:lst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400" dirty="0">
                <a:solidFill>
                  <a:schemeClr val="bg2">
                    <a:lumMod val="50000"/>
                  </a:schemeClr>
                </a:solidFill>
                <a:latin typeface="游ゴシック" panose="020B0400000000000000" pitchFamily="50" charset="-128"/>
                <a:ea typeface="游ゴシック" panose="020B0400000000000000" pitchFamily="50" charset="-128"/>
              </a:rPr>
              <a:t>※</a:t>
            </a:r>
            <a:r>
              <a:rPr lang="ja-JP" altLang="en-US" sz="1400" dirty="0">
                <a:solidFill>
                  <a:schemeClr val="bg2">
                    <a:lumMod val="50000"/>
                  </a:schemeClr>
                </a:solidFill>
                <a:latin typeface="游ゴシック" panose="020B0400000000000000" pitchFamily="50" charset="-128"/>
                <a:ea typeface="游ゴシック" panose="020B0400000000000000" pitchFamily="50" charset="-128"/>
              </a:rPr>
              <a:t>「</a:t>
            </a:r>
            <a:r>
              <a:rPr lang="en-US" altLang="ja-JP" sz="1400" dirty="0">
                <a:solidFill>
                  <a:schemeClr val="bg2">
                    <a:lumMod val="50000"/>
                  </a:schemeClr>
                </a:solidFill>
                <a:latin typeface="游ゴシック" panose="020B0400000000000000" pitchFamily="50" charset="-128"/>
                <a:ea typeface="游ゴシック" panose="020B0400000000000000" pitchFamily="50" charset="-128"/>
              </a:rPr>
              <a:t>Human Centric Design</a:t>
            </a:r>
            <a:r>
              <a:rPr lang="ja-JP" altLang="en-US" sz="1400" dirty="0">
                <a:solidFill>
                  <a:schemeClr val="bg2">
                    <a:lumMod val="50000"/>
                  </a:schemeClr>
                </a:solidFill>
                <a:latin typeface="游ゴシック" panose="020B0400000000000000" pitchFamily="50" charset="-128"/>
                <a:ea typeface="游ゴシック" panose="020B0400000000000000" pitchFamily="50" charset="-128"/>
              </a:rPr>
              <a:t>」</a:t>
            </a:r>
            <a:r>
              <a:rPr lang="en-US" altLang="ja-JP" sz="1400" dirty="0">
                <a:solidFill>
                  <a:schemeClr val="bg2">
                    <a:lumMod val="50000"/>
                  </a:schemeClr>
                </a:solidFill>
                <a:latin typeface="游ゴシック" panose="020B0400000000000000" pitchFamily="50" charset="-128"/>
                <a:ea typeface="游ゴシック" panose="020B0400000000000000" pitchFamily="50" charset="-128"/>
              </a:rPr>
              <a:t>(HCD)</a:t>
            </a:r>
            <a:r>
              <a:rPr lang="ja-JP" altLang="en-US" sz="1400" dirty="0">
                <a:solidFill>
                  <a:schemeClr val="bg2">
                    <a:lumMod val="50000"/>
                  </a:schemeClr>
                </a:solidFill>
                <a:latin typeface="游ゴシック" panose="020B0400000000000000" pitchFamily="50" charset="-128"/>
                <a:ea typeface="游ゴシック" panose="020B0400000000000000" pitchFamily="50" charset="-128"/>
              </a:rPr>
              <a:t> や、「</a:t>
            </a:r>
            <a:r>
              <a:rPr lang="en-US" altLang="ja-JP" sz="1400" dirty="0">
                <a:solidFill>
                  <a:schemeClr val="bg2">
                    <a:lumMod val="50000"/>
                  </a:schemeClr>
                </a:solidFill>
                <a:latin typeface="游ゴシック" panose="020B0400000000000000" pitchFamily="50" charset="-128"/>
                <a:ea typeface="游ゴシック" panose="020B0400000000000000" pitchFamily="50" charset="-128"/>
              </a:rPr>
              <a:t>User Centered Design</a:t>
            </a:r>
            <a:r>
              <a:rPr lang="ja-JP" altLang="en-US" sz="1400" dirty="0">
                <a:solidFill>
                  <a:schemeClr val="bg2">
                    <a:lumMod val="50000"/>
                  </a:schemeClr>
                </a:solidFill>
                <a:latin typeface="游ゴシック" panose="020B0400000000000000" pitchFamily="50" charset="-128"/>
                <a:ea typeface="游ゴシック" panose="020B0400000000000000" pitchFamily="50" charset="-128"/>
              </a:rPr>
              <a:t>」</a:t>
            </a:r>
            <a:r>
              <a:rPr lang="en-US" altLang="ja-JP" sz="1400" dirty="0">
                <a:solidFill>
                  <a:schemeClr val="bg2">
                    <a:lumMod val="50000"/>
                  </a:schemeClr>
                </a:solidFill>
                <a:latin typeface="游ゴシック" panose="020B0400000000000000" pitchFamily="50" charset="-128"/>
                <a:ea typeface="游ゴシック" panose="020B0400000000000000" pitchFamily="50" charset="-128"/>
              </a:rPr>
              <a:t>(UCD)</a:t>
            </a:r>
            <a:r>
              <a:rPr lang="ja-JP" altLang="en-US" sz="1400" dirty="0">
                <a:solidFill>
                  <a:schemeClr val="bg2">
                    <a:lumMod val="50000"/>
                  </a:schemeClr>
                </a:solidFill>
                <a:latin typeface="游ゴシック" panose="020B0400000000000000" pitchFamily="50" charset="-128"/>
                <a:ea typeface="游ゴシック" panose="020B0400000000000000" pitchFamily="50" charset="-128"/>
              </a:rPr>
              <a:t> はほぼ同義です。</a:t>
            </a:r>
            <a:endParaRPr lang="en-US" altLang="ja-JP" sz="1400" dirty="0">
              <a:solidFill>
                <a:schemeClr val="bg2">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8887937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37988</TotalTime>
  <Words>2544</Words>
  <Application>Microsoft Office PowerPoint</Application>
  <PresentationFormat>画面に合わせる (4:3)</PresentationFormat>
  <Paragraphs>709</Paragraphs>
  <Slides>49</Slides>
  <Notes>23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49</vt:i4>
      </vt:variant>
    </vt:vector>
  </HeadingPairs>
  <TitlesOfParts>
    <vt:vector size="60" baseType="lpstr">
      <vt:lpstr>HGPｺﾞｼｯｸM</vt:lpstr>
      <vt:lpstr>Meiryo UI</vt:lpstr>
      <vt:lpstr>ＭＳ Ｐゴシック</vt:lpstr>
      <vt:lpstr>Yu Gothic Medium</vt:lpstr>
      <vt:lpstr>メイリオ</vt:lpstr>
      <vt:lpstr>Yu Gothic</vt:lpstr>
      <vt:lpstr>Yu Gothic</vt:lpstr>
      <vt:lpstr>Arial</vt:lpstr>
      <vt:lpstr>Calibri</vt:lpstr>
      <vt:lpstr>Wingdings</vt:lpstr>
      <vt:lpstr>Office ​​テーマ</vt:lpstr>
      <vt:lpstr>人間中心設計入門編</vt:lpstr>
      <vt:lpstr>目次</vt:lpstr>
      <vt:lpstr>１. 顧客起点で考える</vt:lpstr>
      <vt:lpstr>使いにくい業務システムが生まれる背景</vt:lpstr>
      <vt:lpstr>使いにくい業務システムが生まれる背景</vt:lpstr>
      <vt:lpstr>これからの営業スタイル</vt:lpstr>
      <vt:lpstr>これからの営業スタイル</vt:lpstr>
      <vt:lpstr>人間中心設計とは</vt:lpstr>
      <vt:lpstr>人間中心設計とは</vt:lpstr>
      <vt:lpstr>２.人間中心設計の考え方</vt:lpstr>
      <vt:lpstr>人間中心設計という考え方　</vt:lpstr>
      <vt:lpstr>ユーザーを知る　～コンビニATMのユーザーは？</vt:lpstr>
      <vt:lpstr>ユーザーは？</vt:lpstr>
      <vt:lpstr>自社の●●製品の対象ユーザーは？</vt:lpstr>
      <vt:lpstr>ユーザーの特徴は？</vt:lpstr>
      <vt:lpstr>ユーザーが受け取る意味の違い</vt:lpstr>
      <vt:lpstr>利用に関わるユーザー特徴のカテゴライズ例</vt:lpstr>
      <vt:lpstr>ユーザー特徴別・設計の配慮例</vt:lpstr>
      <vt:lpstr> ユーザーや状況に配慮した設計の工夫</vt:lpstr>
      <vt:lpstr>３.ユーザビリティ</vt:lpstr>
      <vt:lpstr>ユーザビリティとは</vt:lpstr>
      <vt:lpstr>ユーザビリティの定義</vt:lpstr>
      <vt:lpstr>ユーザーの目的</vt:lpstr>
      <vt:lpstr>ユーザビリティと利用品質</vt:lpstr>
      <vt:lpstr>４.HCDのサイクルと導入</vt:lpstr>
      <vt:lpstr>HCDサイクル（ISO9241-210）</vt:lpstr>
      <vt:lpstr>HCDサイクルの効果</vt:lpstr>
      <vt:lpstr>HCDサイクルの効果</vt:lpstr>
      <vt:lpstr>HCDサイクル（ISO9241-210）</vt:lpstr>
      <vt:lpstr>HCDサイクルに対応する手法</vt:lpstr>
      <vt:lpstr>５.HCDの位置づけ</vt:lpstr>
      <vt:lpstr>デザイン思考もUXも人間中心</vt:lpstr>
      <vt:lpstr>デザイン思考とHCD</vt:lpstr>
      <vt:lpstr>UXと時間軸</vt:lpstr>
      <vt:lpstr>類似キーワードの整理</vt:lpstr>
      <vt:lpstr>UXとHCD　</vt:lpstr>
      <vt:lpstr>めざせ！インサイト営業</vt:lpstr>
      <vt:lpstr>まとめ</vt:lpstr>
      <vt:lpstr>更新履歴</vt:lpstr>
      <vt:lpstr>付録</vt:lpstr>
      <vt:lpstr>検体検査機器 （シスメックス）</vt:lpstr>
      <vt:lpstr>検体検査機器（シスメックス） HCDベストプラクティスアウォード2016　最優秀賞(HCD-Net)</vt:lpstr>
      <vt:lpstr>imageRunnerガイダンス （キヤノン）</vt:lpstr>
      <vt:lpstr>imageRunnerガイダンス（キヤノン） グッドデザイン賞2016(受賞は商品全体)</vt:lpstr>
      <vt:lpstr>remy pan＋（レミパンプラス） （株式会社remy）</vt:lpstr>
      <vt:lpstr>remy pan＋（株式会社remy ） HCDベストプラクティスアウォード2016　最優秀賞(HCD-Net)</vt:lpstr>
      <vt:lpstr>用語集</vt:lpstr>
      <vt:lpstr>用語集</vt:lpstr>
      <vt:lpstr>付録の更新履歴と著作権表示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人間中心設計入門編</dc:title>
  <dc:creator>iris5</dc:creator>
  <cp:lastModifiedBy>和井田</cp:lastModifiedBy>
  <cp:revision>294</cp:revision>
  <cp:lastPrinted>2019-04-23T01:32:01Z</cp:lastPrinted>
  <dcterms:created xsi:type="dcterms:W3CDTF">2016-11-09T02:50:30Z</dcterms:created>
  <dcterms:modified xsi:type="dcterms:W3CDTF">2019-05-28T02:05:31Z</dcterms:modified>
</cp:coreProperties>
</file>